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2"/>
  </p:notesMasterIdLst>
  <p:sldIdLst>
    <p:sldId id="488" r:id="rId2"/>
    <p:sldId id="658" r:id="rId3"/>
    <p:sldId id="659" r:id="rId4"/>
    <p:sldId id="640" r:id="rId5"/>
    <p:sldId id="641" r:id="rId6"/>
    <p:sldId id="642" r:id="rId7"/>
    <p:sldId id="643" r:id="rId8"/>
    <p:sldId id="644" r:id="rId9"/>
    <p:sldId id="645" r:id="rId10"/>
    <p:sldId id="646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656" r:id="rId20"/>
    <p:sldId id="657" r:id="rId21"/>
    <p:sldId id="586" r:id="rId22"/>
    <p:sldId id="584" r:id="rId23"/>
    <p:sldId id="596" r:id="rId24"/>
    <p:sldId id="699" r:id="rId25"/>
    <p:sldId id="717" r:id="rId26"/>
    <p:sldId id="718" r:id="rId27"/>
    <p:sldId id="599" r:id="rId28"/>
    <p:sldId id="743" r:id="rId29"/>
    <p:sldId id="719" r:id="rId30"/>
    <p:sldId id="720" r:id="rId31"/>
    <p:sldId id="745" r:id="rId32"/>
    <p:sldId id="742" r:id="rId33"/>
    <p:sldId id="722" r:id="rId34"/>
    <p:sldId id="587" r:id="rId35"/>
    <p:sldId id="677" r:id="rId36"/>
    <p:sldId id="675" r:id="rId37"/>
    <p:sldId id="676" r:id="rId38"/>
    <p:sldId id="606" r:id="rId39"/>
    <p:sldId id="744" r:id="rId40"/>
    <p:sldId id="746" r:id="rId41"/>
    <p:sldId id="696" r:id="rId42"/>
    <p:sldId id="697" r:id="rId43"/>
    <p:sldId id="748" r:id="rId44"/>
    <p:sldId id="609" r:id="rId45"/>
    <p:sldId id="610" r:id="rId46"/>
    <p:sldId id="693" r:id="rId47"/>
    <p:sldId id="694" r:id="rId48"/>
    <p:sldId id="612" r:id="rId49"/>
    <p:sldId id="747" r:id="rId50"/>
    <p:sldId id="749" r:id="rId51"/>
    <p:sldId id="615" r:id="rId52"/>
    <p:sldId id="616" r:id="rId53"/>
    <p:sldId id="617" r:id="rId54"/>
    <p:sldId id="618" r:id="rId55"/>
    <p:sldId id="619" r:id="rId56"/>
    <p:sldId id="620" r:id="rId57"/>
    <p:sldId id="621" r:id="rId58"/>
    <p:sldId id="622" r:id="rId59"/>
    <p:sldId id="623" r:id="rId60"/>
    <p:sldId id="624" r:id="rId61"/>
    <p:sldId id="625" r:id="rId62"/>
    <p:sldId id="698" r:id="rId63"/>
    <p:sldId id="627" r:id="rId64"/>
    <p:sldId id="629" r:id="rId65"/>
    <p:sldId id="630" r:id="rId66"/>
    <p:sldId id="631" r:id="rId67"/>
    <p:sldId id="633" r:id="rId68"/>
    <p:sldId id="634" r:id="rId69"/>
    <p:sldId id="635" r:id="rId70"/>
    <p:sldId id="716" r:id="rId71"/>
    <p:sldId id="723" r:id="rId72"/>
    <p:sldId id="724" r:id="rId73"/>
    <p:sldId id="725" r:id="rId74"/>
    <p:sldId id="726" r:id="rId75"/>
    <p:sldId id="727" r:id="rId76"/>
    <p:sldId id="728" r:id="rId77"/>
    <p:sldId id="729" r:id="rId78"/>
    <p:sldId id="730" r:id="rId79"/>
    <p:sldId id="731" r:id="rId80"/>
    <p:sldId id="732" r:id="rId81"/>
    <p:sldId id="733" r:id="rId82"/>
    <p:sldId id="734" r:id="rId83"/>
    <p:sldId id="735" r:id="rId84"/>
    <p:sldId id="736" r:id="rId85"/>
    <p:sldId id="737" r:id="rId86"/>
    <p:sldId id="738" r:id="rId87"/>
    <p:sldId id="739" r:id="rId88"/>
    <p:sldId id="740" r:id="rId89"/>
    <p:sldId id="741" r:id="rId90"/>
    <p:sldId id="678" r:id="rId91"/>
    <p:sldId id="679" r:id="rId92"/>
    <p:sldId id="680" r:id="rId93"/>
    <p:sldId id="681" r:id="rId94"/>
    <p:sldId id="682" r:id="rId95"/>
    <p:sldId id="700" r:id="rId96"/>
    <p:sldId id="750" r:id="rId97"/>
    <p:sldId id="702" r:id="rId98"/>
    <p:sldId id="703" r:id="rId99"/>
    <p:sldId id="705" r:id="rId100"/>
    <p:sldId id="706" r:id="rId101"/>
    <p:sldId id="707" r:id="rId102"/>
    <p:sldId id="708" r:id="rId103"/>
    <p:sldId id="709" r:id="rId104"/>
    <p:sldId id="710" r:id="rId105"/>
    <p:sldId id="711" r:id="rId106"/>
    <p:sldId id="712" r:id="rId107"/>
    <p:sldId id="713" r:id="rId108"/>
    <p:sldId id="714" r:id="rId109"/>
    <p:sldId id="715" r:id="rId110"/>
    <p:sldId id="576" r:id="rId111"/>
  </p:sldIdLst>
  <p:sldSz cx="9906000" cy="6858000" type="A4"/>
  <p:notesSz cx="6794500" cy="9931400"/>
  <p:embeddedFontLst>
    <p:embeddedFont>
      <p:font typeface="Microsoft Sans Serif" panose="020B0604020202020204" pitchFamily="34" charset="0"/>
      <p:regular r:id="rId113"/>
    </p:embeddedFont>
    <p:embeddedFont>
      <p:font typeface="NanumBarunGothic" panose="020B0600000101010101" charset="-127"/>
      <p:regular r:id="rId114"/>
      <p:bold r:id="rId115"/>
    </p:embeddedFont>
    <p:embeddedFont>
      <p:font typeface="나눔바른고딕" panose="020B0600000101010101" charset="-127"/>
      <p:regular r:id="rId116"/>
      <p:bold r:id="rId117"/>
    </p:embeddedFont>
    <p:embeddedFont>
      <p:font typeface="MS PGothic" panose="020B0600070205080204" pitchFamily="34" charset="-128"/>
      <p:regular r:id="rId118"/>
    </p:embeddedFont>
    <p:embeddedFont>
      <p:font typeface="가는각진제목체" panose="02030600000101010101" pitchFamily="18" charset="-127"/>
      <p:regular r:id="rId119"/>
    </p:embeddedFont>
    <p:embeddedFont>
      <p:font typeface="Times" panose="02020603050405020304" pitchFamily="18" charset="0"/>
      <p:regular r:id="rId120"/>
      <p:bold r:id="rId121"/>
      <p:italic r:id="rId122"/>
      <p:boldItalic r:id="rId123"/>
    </p:embeddedFont>
    <p:embeddedFont>
      <p:font typeface="나눔고딕 ExtraBold" panose="020D0904000000000000" pitchFamily="50" charset="-127"/>
      <p:bold r:id="rId124"/>
    </p:embeddedFont>
    <p:embeddedFont>
      <p:font typeface="Arial Unicode MS" panose="020B0600000101010101" charset="-127"/>
      <p:regular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MS PGothic" panose="020B0600070205080204" pitchFamily="34" charset="-128"/>
      <p:regular r:id="rId118"/>
    </p:embeddedFont>
    <p:embeddedFont>
      <p:font typeface="나눔고딕" panose="020D0304000000000000" pitchFamily="50" charset="-127"/>
      <p:regular r:id="rId130"/>
      <p:bold r:id="rId131"/>
    </p:embeddedFont>
    <p:embeddedFont>
      <p:font typeface="맑은 고딕" panose="020B0503020000020004" pitchFamily="50" charset="-127"/>
      <p:regular r:id="rId132"/>
      <p:bold r:id="rId133"/>
    </p:embeddedFont>
    <p:embeddedFont>
      <p:font typeface="Tahoma" panose="020B0604030504040204" pitchFamily="34" charset="0"/>
      <p:regular r:id="rId134"/>
      <p:bold r:id="rId1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3793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498" userDrawn="1">
          <p15:clr>
            <a:srgbClr val="A4A3A4"/>
          </p15:clr>
        </p15:guide>
        <p15:guide id="7" orient="horz" pos="2273" userDrawn="1">
          <p15:clr>
            <a:srgbClr val="A4A3A4"/>
          </p15:clr>
        </p15:guide>
        <p15:guide id="8" pos="1033" userDrawn="1">
          <p15:clr>
            <a:srgbClr val="A4A3A4"/>
          </p15:clr>
        </p15:guide>
        <p15:guide id="9" pos="2099" userDrawn="1">
          <p15:clr>
            <a:srgbClr val="A4A3A4"/>
          </p15:clr>
        </p15:guide>
        <p15:guide id="10" pos="5819" userDrawn="1">
          <p15:clr>
            <a:srgbClr val="A4A3A4"/>
          </p15:clr>
        </p15:guide>
        <p15:guide id="11" pos="6091" userDrawn="1">
          <p15:clr>
            <a:srgbClr val="A4A3A4"/>
          </p15:clr>
        </p15:guide>
        <p15:guide id="12" pos="1782" userDrawn="1">
          <p15:clr>
            <a:srgbClr val="A4A3A4"/>
          </p15:clr>
        </p15:guide>
        <p15:guide id="13" pos="4458" userDrawn="1">
          <p15:clr>
            <a:srgbClr val="A4A3A4"/>
          </p15:clr>
        </p15:guide>
        <p15:guide id="14" pos="3868" userDrawn="1">
          <p15:clr>
            <a:srgbClr val="A4A3A4"/>
          </p15:clr>
        </p15:guide>
        <p15:guide id="15" orient="horz" pos="11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DFF"/>
    <a:srgbClr val="000000"/>
    <a:srgbClr val="0099EE"/>
    <a:srgbClr val="C49500"/>
    <a:srgbClr val="D6A300"/>
    <a:srgbClr val="0000FF"/>
    <a:srgbClr val="0066FF"/>
    <a:srgbClr val="E1EBF4"/>
    <a:srgbClr val="00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764" autoAdjust="0"/>
    <p:restoredTop sz="90577" autoAdjust="0"/>
  </p:normalViewPr>
  <p:slideViewPr>
    <p:cSldViewPr>
      <p:cViewPr varScale="1">
        <p:scale>
          <a:sx n="88" d="100"/>
          <a:sy n="88" d="100"/>
        </p:scale>
        <p:origin x="1368" y="82"/>
      </p:cViewPr>
      <p:guideLst>
        <p:guide orient="horz" pos="4133"/>
        <p:guide pos="3120"/>
        <p:guide orient="horz" pos="4110"/>
        <p:guide orient="horz" pos="3793"/>
        <p:guide orient="horz" pos="686"/>
        <p:guide orient="horz" pos="3498"/>
        <p:guide orient="horz" pos="2273"/>
        <p:guide pos="1033"/>
        <p:guide pos="2099"/>
        <p:guide pos="5819"/>
        <p:guide pos="6091"/>
        <p:guide pos="1782"/>
        <p:guide pos="4458"/>
        <p:guide pos="386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1.fntdata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34" Type="http://schemas.openxmlformats.org/officeDocument/2006/relationships/font" Target="fonts/font22.fntdata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4.fntdata"/><Relationship Id="rId124" Type="http://schemas.openxmlformats.org/officeDocument/2006/relationships/font" Target="fonts/font12.fntdata"/><Relationship Id="rId129" Type="http://schemas.openxmlformats.org/officeDocument/2006/relationships/font" Target="fonts/font17.fntdata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20.fntdata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12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130" Type="http://schemas.openxmlformats.org/officeDocument/2006/relationships/font" Target="fonts/font18.fntdata"/><Relationship Id="rId13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131" Type="http://schemas.openxmlformats.org/officeDocument/2006/relationships/font" Target="fonts/font19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기술등급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C6-4B8F-8E75-FCAC28BD63E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C6-4B8F-8E75-FCAC28BD63E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C6-4B8F-8E75-FCAC28BD63E6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C6-4B8F-8E75-FCAC28BD63E6}"/>
              </c:ext>
            </c:extLst>
          </c:dPt>
          <c:dLbls>
            <c:dLbl>
              <c:idx val="0"/>
              <c:layout>
                <c:manualLayout>
                  <c:x val="-0.22738383754489114"/>
                  <c:y val="-7.3765284761397043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특급 </a:t>
                    </a:r>
                    <a:r>
                      <a: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113</a:t>
                    </a:r>
                    <a:r>
                      <a: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명</a:t>
                    </a:r>
                    <a:r>
                      <a: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, </a:t>
                    </a:r>
                  </a:p>
                  <a:p>
                    <a:r>
                      <a: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50.9%</a:t>
                    </a:r>
                    <a:endParaRPr lang="ko-KR" altLang="en-US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17641593934838"/>
                      <c:h val="0.32288855289089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1C6-4B8F-8E75-FCAC28BD63E6}"/>
                </c:ext>
              </c:extLst>
            </c:dLbl>
            <c:dLbl>
              <c:idx val="1"/>
              <c:layout>
                <c:manualLayout>
                  <c:x val="0.19422394323958303"/>
                  <c:y val="-0.26650094824495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고급 </a:t>
                    </a:r>
                    <a:fld id="{6F2637AE-1E86-488B-8386-65C4936F5814}" type="VALUE">
                      <a:rPr lang="en-US" altLang="ko-KR" sz="1000" b="1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defRPr>
                      </a:pPr>
                      <a:t>[VALUE]</a:t>
                    </a:fld>
                    <a:r>
                      <a: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명</a:t>
                    </a:r>
                    <a:r>
                      <a: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, 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11.7%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43823559690992"/>
                      <c:h val="0.271285359506503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1C6-4B8F-8E75-FCAC28BD63E6}"/>
                </c:ext>
              </c:extLst>
            </c:dLbl>
            <c:dLbl>
              <c:idx val="2"/>
              <c:layout>
                <c:manualLayout>
                  <c:x val="0.12572008611939042"/>
                  <c:y val="-0.17633594804992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중급 </a:t>
                    </a:r>
                    <a:r>
                      <a: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28</a:t>
                    </a:r>
                    <a:r>
                      <a: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명</a:t>
                    </a:r>
                    <a:r>
                      <a: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,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 12.6%</a:t>
                    </a:r>
                    <a:endParaRPr lang="ko-KR" altLang="en-US" sz="10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77097842191039"/>
                      <c:h val="0.221628343701183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1C6-4B8F-8E75-FCAC28BD63E6}"/>
                </c:ext>
              </c:extLst>
            </c:dLbl>
            <c:dLbl>
              <c:idx val="3"/>
              <c:layout>
                <c:manualLayout>
                  <c:x val="0.26054398052018773"/>
                  <c:y val="0.120667653609181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초급 </a:t>
                    </a:r>
                    <a:fld id="{D7E1B196-71EF-4210-B274-C158DF00813C}" type="VALUE">
                      <a:rPr lang="en-US" altLang="ko-KR" sz="1000" b="1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1197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cs typeface="+mn-cs"/>
                        </a:defRPr>
                      </a:pPr>
                      <a:t>[VALUE]</a:t>
                    </a:fld>
                    <a:r>
                      <a: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명</a:t>
                    </a:r>
                    <a:r>
                      <a: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, </a:t>
                    </a:r>
                  </a:p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defRPr>
                    </a:pPr>
                    <a:r>
                      <a: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24.8%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12506906808933"/>
                      <c:h val="0.280131621229542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1C6-4B8F-8E75-FCAC28BD63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특급기술자</c:v>
                </c:pt>
                <c:pt idx="1">
                  <c:v>고급기술자</c:v>
                </c:pt>
                <c:pt idx="2">
                  <c:v>중급기술자</c:v>
                </c:pt>
                <c:pt idx="3">
                  <c:v>초급기술자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113</c:v>
                </c:pt>
                <c:pt idx="1">
                  <c:v>26</c:v>
                </c:pt>
                <c:pt idx="2">
                  <c:v>28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C6-4B8F-8E75-FCAC28BD6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98E10-722F-BD4F-A60A-7732514C659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65D61-9DC7-A242-977B-A76BD4A32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4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4869656" y="6617544"/>
            <a:ext cx="30296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9pPr>
          </a:lstStyle>
          <a:p>
            <a:pPr eaLnBrk="1" latinLnBrk="0" hangingPunct="1">
              <a:spcAft>
                <a:spcPct val="0"/>
              </a:spcAft>
              <a:buClrTx/>
              <a:buFontTx/>
              <a:buNone/>
            </a:pPr>
            <a:fld id="{7BA2FDD4-41EA-4579-B0AA-589AD1DA0207}" type="slidenum">
              <a:rPr lang="en-US" altLang="ko-KR" sz="1000" b="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1" latinLnBrk="0" hangingPunct="1">
                <a:spcAft>
                  <a:spcPct val="0"/>
                </a:spcAft>
                <a:buClrTx/>
                <a:buFontTx/>
                <a:buNone/>
              </a:pPr>
              <a:t>‹#›</a:t>
            </a:fld>
            <a:endParaRPr lang="en-US" altLang="ko-KR" sz="1000" b="0" dirty="0">
              <a:solidFill>
                <a:srgbClr val="6666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02936" y="957486"/>
            <a:ext cx="9580143" cy="3738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1" name="직선 연결선 10"/>
          <p:cNvCxnSpPr/>
          <p:nvPr userDrawn="1"/>
        </p:nvCxnSpPr>
        <p:spPr bwMode="gray">
          <a:xfrm>
            <a:off x="-15552" y="6554653"/>
            <a:ext cx="9921552" cy="6485"/>
          </a:xfrm>
          <a:prstGeom prst="line">
            <a:avLst/>
          </a:prstGeom>
          <a:noFill/>
          <a:ln w="9525">
            <a:solidFill>
              <a:schemeClr val="bg2">
                <a:lumMod val="25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78" y="6610860"/>
            <a:ext cx="1368486" cy="1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KB금융지주 이미지에 대한 이미지 검색결과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2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24508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3B453F0-FDA4-4072-B674-B953F1E2D9F6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72E17EE8-5943-4225-8FA5-4E65AC1EFB5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906000" cy="94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2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  <a:prstGeom prst="rect">
            <a:avLst/>
          </a:prstGeom>
          <a:extLst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vl="0" algn="l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869656" y="6617544"/>
            <a:ext cx="30296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defRPr sz="1500">
                <a:solidFill>
                  <a:schemeClr val="tx1"/>
                </a:solidFill>
                <a:latin typeface="맑은 고딕" pitchFamily="50" charset="-127"/>
                <a:ea typeface="MS Mincho" pitchFamily="49" charset="-128"/>
              </a:defRPr>
            </a:lvl9pPr>
          </a:lstStyle>
          <a:p>
            <a:pPr eaLnBrk="1" latinLnBrk="0" hangingPunct="1">
              <a:spcAft>
                <a:spcPct val="0"/>
              </a:spcAft>
              <a:buClrTx/>
              <a:buFontTx/>
              <a:buNone/>
            </a:pPr>
            <a:fld id="{7BA2FDD4-41EA-4579-B0AA-589AD1DA0207}" type="slidenum">
              <a:rPr lang="en-US" altLang="ko-KR" sz="1000" b="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eaLnBrk="1" latinLnBrk="0" hangingPunct="1">
                <a:spcAft>
                  <a:spcPct val="0"/>
                </a:spcAft>
                <a:buClrTx/>
                <a:buFontTx/>
                <a:buNone/>
              </a:pPr>
              <a:t>‹#›</a:t>
            </a:fld>
            <a:endParaRPr lang="en-US" altLang="ko-KR" sz="1000" b="0" dirty="0">
              <a:solidFill>
                <a:srgbClr val="6666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9906000" cy="94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5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</p:sldLayoutIdLst>
  <p:txStyles>
    <p:titleStyle>
      <a:lvl1pPr algn="l" defTabSz="914400" rtl="0" eaLnBrk="1" latinLnBrk="0" hangingPunct="1">
        <a:spcBef>
          <a:spcPct val="0"/>
        </a:spcBef>
        <a:buNone/>
        <a:defRPr lang="ko-KR" altLang="en-US" sz="2600" b="0" kern="1200" baseline="0" dirty="0">
          <a:ln>
            <a:noFill/>
          </a:ln>
          <a:solidFill>
            <a:schemeClr val="bg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산돌고딕 M" pitchFamily="18" charset="-127"/>
          <a:ea typeface="산돌고딕 M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산돌고딕 M" pitchFamily="18" charset="-127"/>
          <a:ea typeface="산돌고딕 M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산돌고딕 M" pitchFamily="18" charset="-127"/>
          <a:ea typeface="산돌고딕 M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산돌고딕 M" pitchFamily="18" charset="-127"/>
          <a:ea typeface="산돌고딕 M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산돌고딕 M" pitchFamily="18" charset="-127"/>
          <a:ea typeface="산돌고딕 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4.png"/><Relationship Id="rId7" Type="http://schemas.openxmlformats.org/officeDocument/2006/relationships/image" Target="../media/image32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microsoft.com/office/2007/relationships/hdphoto" Target="../media/hdphoto5.wdp"/><Relationship Id="rId10" Type="http://schemas.openxmlformats.org/officeDocument/2006/relationships/image" Target="../media/image330.png"/><Relationship Id="rId4" Type="http://schemas.openxmlformats.org/officeDocument/2006/relationships/image" Target="../media/image325.png"/><Relationship Id="rId9" Type="http://schemas.openxmlformats.org/officeDocument/2006/relationships/image" Target="../media/image3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12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4.emf"/><Relationship Id="rId4" Type="http://schemas.openxmlformats.org/officeDocument/2006/relationships/image" Target="../media/image7.emf"/><Relationship Id="rId9" Type="http://schemas.openxmlformats.org/officeDocument/2006/relationships/image" Target="../media/image4.emf"/><Relationship Id="rId14" Type="http://schemas.openxmlformats.org/officeDocument/2006/relationships/image" Target="../media/image3.emf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openxmlformats.org/officeDocument/2006/relationships/image" Target="../media/image79.png"/><Relationship Id="rId7" Type="http://schemas.openxmlformats.org/officeDocument/2006/relationships/image" Target="../media/image338.png"/><Relationship Id="rId12" Type="http://schemas.openxmlformats.org/officeDocument/2006/relationships/image" Target="../media/image34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11" Type="http://schemas.openxmlformats.org/officeDocument/2006/relationships/image" Target="../media/image339.jpeg"/><Relationship Id="rId5" Type="http://schemas.microsoft.com/office/2007/relationships/hdphoto" Target="../media/hdphoto6.wdp"/><Relationship Id="rId10" Type="http://schemas.openxmlformats.org/officeDocument/2006/relationships/image" Target="../media/image319.png"/><Relationship Id="rId4" Type="http://schemas.openxmlformats.org/officeDocument/2006/relationships/image" Target="../media/image336.png"/><Relationship Id="rId9" Type="http://schemas.openxmlformats.org/officeDocument/2006/relationships/image" Target="../media/image3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24" Type="http://schemas.openxmlformats.org/officeDocument/2006/relationships/image" Target="../media/image46.pn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jpe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12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4.emf"/><Relationship Id="rId4" Type="http://schemas.openxmlformats.org/officeDocument/2006/relationships/image" Target="../media/image7.emf"/><Relationship Id="rId9" Type="http://schemas.openxmlformats.org/officeDocument/2006/relationships/image" Target="../media/image4.emf"/><Relationship Id="rId1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12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4.emf"/><Relationship Id="rId4" Type="http://schemas.openxmlformats.org/officeDocument/2006/relationships/image" Target="../media/image7.emf"/><Relationship Id="rId9" Type="http://schemas.openxmlformats.org/officeDocument/2006/relationships/image" Target="../media/image4.emf"/><Relationship Id="rId1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microsoft.com/office/2007/relationships/hdphoto" Target="../media/hdphoto1.wdp"/><Relationship Id="rId17" Type="http://schemas.openxmlformats.org/officeDocument/2006/relationships/image" Target="../media/image90.png"/><Relationship Id="rId2" Type="http://schemas.openxmlformats.org/officeDocument/2006/relationships/image" Target="../media/image78.png"/><Relationship Id="rId16" Type="http://schemas.openxmlformats.org/officeDocument/2006/relationships/hyperlink" Target="http://www.nice.co.kr/main.nic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67.jpeg"/><Relationship Id="rId9" Type="http://schemas.openxmlformats.org/officeDocument/2006/relationships/image" Target="../media/image84.jpeg"/><Relationship Id="rId1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2.jpeg"/><Relationship Id="rId7" Type="http://schemas.microsoft.com/office/2007/relationships/hdphoto" Target="../media/hdphoto2.wdp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12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4.emf"/><Relationship Id="rId4" Type="http://schemas.openxmlformats.org/officeDocument/2006/relationships/image" Target="../media/image7.emf"/><Relationship Id="rId9" Type="http://schemas.openxmlformats.org/officeDocument/2006/relationships/image" Target="../media/image4.emf"/><Relationship Id="rId1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7.jpeg"/><Relationship Id="rId7" Type="http://schemas.openxmlformats.org/officeDocument/2006/relationships/image" Target="../media/image10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7.jpe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57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52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62.png"/><Relationship Id="rId4" Type="http://schemas.openxmlformats.org/officeDocument/2006/relationships/image" Target="../media/image154.png"/><Relationship Id="rId9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oleObject" Target="../embeddings/oleObject7.bin"/><Relationship Id="rId3" Type="http://schemas.openxmlformats.org/officeDocument/2006/relationships/image" Target="../media/image173.png"/><Relationship Id="rId7" Type="http://schemas.openxmlformats.org/officeDocument/2006/relationships/image" Target="../media/image174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72.emf"/><Relationship Id="rId15" Type="http://schemas.openxmlformats.org/officeDocument/2006/relationships/image" Target="../media/image57.jpeg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6.png"/><Relationship Id="rId14" Type="http://schemas.openxmlformats.org/officeDocument/2006/relationships/oleObject" Target="../embeddings/oleObject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52.png"/><Relationship Id="rId4" Type="http://schemas.openxmlformats.org/officeDocument/2006/relationships/image" Target="../media/image144.png"/><Relationship Id="rId9" Type="http://schemas.openxmlformats.org/officeDocument/2006/relationships/image" Target="../media/image1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89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jpe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87.png"/><Relationship Id="rId5" Type="http://schemas.openxmlformats.org/officeDocument/2006/relationships/image" Target="../media/image183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72.emf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93.png"/><Relationship Id="rId7" Type="http://schemas.openxmlformats.org/officeDocument/2006/relationships/image" Target="../media/image5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44.png"/><Relationship Id="rId4" Type="http://schemas.openxmlformats.org/officeDocument/2006/relationships/image" Target="../media/image198.png"/><Relationship Id="rId9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5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57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10" Type="http://schemas.openxmlformats.org/officeDocument/2006/relationships/image" Target="../media/image230.jpg"/><Relationship Id="rId4" Type="http://schemas.openxmlformats.org/officeDocument/2006/relationships/image" Target="../media/image224.png"/><Relationship Id="rId9" Type="http://schemas.openxmlformats.org/officeDocument/2006/relationships/image" Target="../media/image229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57.jpe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2.png"/><Relationship Id="rId5" Type="http://schemas.openxmlformats.org/officeDocument/2006/relationships/image" Target="../media/image238.png"/><Relationship Id="rId10" Type="http://schemas.openxmlformats.org/officeDocument/2006/relationships/image" Target="../media/image241.png"/><Relationship Id="rId4" Type="http://schemas.openxmlformats.org/officeDocument/2006/relationships/image" Target="../media/image237.png"/><Relationship Id="rId9" Type="http://schemas.openxmlformats.org/officeDocument/2006/relationships/image" Target="../media/image1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144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57.jpe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57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jpeg"/><Relationship Id="rId7" Type="http://schemas.openxmlformats.org/officeDocument/2006/relationships/image" Target="../media/image29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10" Type="http://schemas.openxmlformats.org/officeDocument/2006/relationships/image" Target="../media/image62.png"/><Relationship Id="rId4" Type="http://schemas.openxmlformats.org/officeDocument/2006/relationships/image" Target="../media/image294.png"/><Relationship Id="rId9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hyperlink" Target="http://www.google.co.kr/url?sa=i&amp;rct=j&amp;q=&amp;esrc=s&amp;source=images&amp;cd=&amp;cad=rja&amp;uact=8&amp;ved=0ahUKEwicv5uF0KLPAhXFlZQKHe6UD28QjRwIBw&amp;url=http://intro2libsys.info/or-2015/&amp;bvm=bv.133387755,d.dGo&amp;psig=AFQjCNGte6dS1TR-hJ9ljIrgR-T8LiYZDw&amp;ust=1474621677146854" TargetMode="External"/><Relationship Id="rId7" Type="http://schemas.openxmlformats.org/officeDocument/2006/relationships/hyperlink" Target="https://www.google.co.kr/url?sa=i&amp;rct=j&amp;q=&amp;esrc=s&amp;source=images&amp;cd=&amp;cad=rja&amp;uact=8&amp;ved=0ahUKEwi5jIXvzqLPAhWNNpQKHY1WDU8QjRwIBw&amp;url=https://spring.io/projects&amp;psig=AFQjCNHf4-AsXMoUgR4DTrNDjW4ky7nq1w&amp;ust=1474621377348144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11" Type="http://schemas.openxmlformats.org/officeDocument/2006/relationships/image" Target="../media/image303.jpeg"/><Relationship Id="rId5" Type="http://schemas.openxmlformats.org/officeDocument/2006/relationships/hyperlink" Target="http://www.google.co.kr/url?sa=i&amp;rct=j&amp;q=&amp;esrc=s&amp;source=images&amp;cd=&amp;cad=rja&amp;uact=8&amp;ved=0ahUKEwjR2_2izqLPAhXImpQKHSNUDnQQjRwIBw&amp;url=http://logz.io/blog/netty-bytebuf-memory-leak/&amp;bvm=bv.133387755,d.dGo&amp;psig=AFQjCNF-mh3LuDfssZ3kLLhyFSjgRXX1ig&amp;ust=1474621215151993" TargetMode="External"/><Relationship Id="rId10" Type="http://schemas.openxmlformats.org/officeDocument/2006/relationships/image" Target="../media/image302.png"/><Relationship Id="rId4" Type="http://schemas.openxmlformats.org/officeDocument/2006/relationships/image" Target="../media/image299.png"/><Relationship Id="rId9" Type="http://schemas.openxmlformats.org/officeDocument/2006/relationships/hyperlink" Target="https://www.google.co.kr/url?sa=i&amp;rct=j&amp;q=&amp;esrc=s&amp;source=images&amp;cd=&amp;cad=rja&amp;uact=8&amp;ved=0ahUKEwjQ5PG76aLPAhUCjpQKHcUUDfoQjRwIBw&amp;url=https://www.habarisoft.com/habari_apollo.html&amp;bvm=bv.133387755,d.dGo&amp;psig=AFQjCNHH23NET35XTZ_ZcXqIp69jL9JbJA&amp;ust=1474628500786385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venkatjavasource.files.wordpress.com/2015/04/9.png" TargetMode="External"/><Relationship Id="rId7" Type="http://schemas.openxmlformats.org/officeDocument/2006/relationships/image" Target="../media/image30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eisele.net/2015/07/using-camel-routes-in-java-ee-components.html" TargetMode="External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Relationship Id="rId9" Type="http://schemas.openxmlformats.org/officeDocument/2006/relationships/image" Target="../media/image3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9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12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4.emf"/><Relationship Id="rId4" Type="http://schemas.openxmlformats.org/officeDocument/2006/relationships/image" Target="../media/image7.emf"/><Relationship Id="rId9" Type="http://schemas.openxmlformats.org/officeDocument/2006/relationships/image" Target="../media/image4.emf"/><Relationship Id="rId14" Type="http://schemas.openxmlformats.org/officeDocument/2006/relationships/image" Target="../media/image3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18.png"/><Relationship Id="rId10" Type="http://schemas.openxmlformats.org/officeDocument/2006/relationships/image" Target="../media/image321.gif"/><Relationship Id="rId4" Type="http://schemas.openxmlformats.org/officeDocument/2006/relationships/image" Target="../media/image317.png"/><Relationship Id="rId9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1"/>
          <p:cNvSpPr/>
          <p:nvPr/>
        </p:nvSpPr>
        <p:spPr bwMode="auto">
          <a:xfrm>
            <a:off x="3152800" y="1830886"/>
            <a:ext cx="6336704" cy="590002"/>
          </a:xfrm>
          <a:prstGeom prst="snip1Rect">
            <a:avLst>
              <a:gd name="adj" fmla="val 48844"/>
            </a:avLst>
          </a:prstGeom>
          <a:solidFill>
            <a:srgbClr val="FFB6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buFont typeface="Wingdings" pitchFamily="2" charset="2"/>
              <a:buNone/>
              <a:tabLst>
                <a:tab pos="914400" algn="l"/>
                <a:tab pos="7315200" algn="r"/>
              </a:tabLst>
            </a:pPr>
            <a:endParaRPr kumimoji="0"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2820" y="1876181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KB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 오픈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구축 사업제안서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7" name="직선 연결선 3"/>
          <p:cNvCxnSpPr/>
          <p:nvPr/>
        </p:nvCxnSpPr>
        <p:spPr bwMode="auto">
          <a:xfrm>
            <a:off x="4039571" y="2492896"/>
            <a:ext cx="5864905" cy="0"/>
          </a:xfrm>
          <a:prstGeom prst="line">
            <a:avLst/>
          </a:prstGeom>
          <a:solidFill>
            <a:srgbClr val="D8D8DA"/>
          </a:solidFill>
          <a:ln w="12700" cap="flat" cmpd="sng" algn="ctr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637505" y="5106670"/>
            <a:ext cx="2709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뱅크웨어글로벌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IBM Korea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6004" y="5445224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64341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2.2 IBM</a:t>
            </a:r>
            <a:r>
              <a:rPr lang="ko-KR" altLang="en-US" sz="2000" dirty="0"/>
              <a:t> 조직 및 인력 현황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IBM</a:t>
            </a:r>
            <a:r>
              <a:rPr lang="ko-KR" altLang="en-US" dirty="0"/>
              <a:t> 조직 현황</a:t>
            </a:r>
          </a:p>
        </p:txBody>
      </p:sp>
      <p:grpSp>
        <p:nvGrpSpPr>
          <p:cNvPr id="66" name="Group 5"/>
          <p:cNvGrpSpPr/>
          <p:nvPr/>
        </p:nvGrpSpPr>
        <p:grpSpPr>
          <a:xfrm>
            <a:off x="341436" y="1496214"/>
            <a:ext cx="9436100" cy="1633750"/>
            <a:chOff x="128464" y="1598712"/>
            <a:chExt cx="9436100" cy="1633750"/>
          </a:xfrm>
        </p:grpSpPr>
        <p:cxnSp>
          <p:nvCxnSpPr>
            <p:cNvPr id="68" name="AutoShape 19"/>
            <p:cNvCxnSpPr>
              <a:cxnSpLocks noChangeShapeType="1"/>
            </p:cNvCxnSpPr>
            <p:nvPr/>
          </p:nvCxnSpPr>
          <p:spPr bwMode="auto">
            <a:xfrm rot="5400000">
              <a:off x="2908970" y="-26094"/>
              <a:ext cx="309563" cy="3559175"/>
            </a:xfrm>
            <a:prstGeom prst="bentConnector3">
              <a:avLst>
                <a:gd name="adj1" fmla="val 49745"/>
              </a:avLst>
            </a:prstGeom>
            <a:noFill/>
            <a:ln w="12700">
              <a:solidFill>
                <a:srgbClr val="EFEFE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20"/>
            <p:cNvCxnSpPr>
              <a:cxnSpLocks noChangeShapeType="1"/>
            </p:cNvCxnSpPr>
            <p:nvPr/>
          </p:nvCxnSpPr>
          <p:spPr bwMode="auto">
            <a:xfrm rot="16200000" flipH="1">
              <a:off x="6470526" y="-28475"/>
              <a:ext cx="309563" cy="3563938"/>
            </a:xfrm>
            <a:prstGeom prst="bentConnector3">
              <a:avLst>
                <a:gd name="adj1" fmla="val 49745"/>
              </a:avLst>
            </a:prstGeom>
            <a:noFill/>
            <a:ln w="12700">
              <a:solidFill>
                <a:srgbClr val="EFEFE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0" name="Group 21"/>
            <p:cNvGrpSpPr>
              <a:grpSpLocks/>
            </p:cNvGrpSpPr>
            <p:nvPr/>
          </p:nvGrpSpPr>
          <p:grpSpPr bwMode="auto">
            <a:xfrm>
              <a:off x="3622552" y="1749525"/>
              <a:ext cx="2428875" cy="173037"/>
              <a:chOff x="2349" y="1309"/>
              <a:chExt cx="1530" cy="109"/>
            </a:xfrm>
          </p:grpSpPr>
          <p:sp>
            <p:nvSpPr>
              <p:cNvPr id="167" name="Line 22"/>
              <p:cNvSpPr>
                <a:spLocks noChangeShapeType="1"/>
              </p:cNvSpPr>
              <p:nvPr/>
            </p:nvSpPr>
            <p:spPr bwMode="auto">
              <a:xfrm rot="5400000">
                <a:off x="2294" y="1364"/>
                <a:ext cx="109" cy="0"/>
              </a:xfrm>
              <a:prstGeom prst="line">
                <a:avLst/>
              </a:prstGeom>
              <a:noFill/>
              <a:ln w="12700">
                <a:solidFill>
                  <a:srgbClr val="EFEFE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ko-KR" altLang="en-US">
                  <a:latin typeface="맑은 고딕" panose="020B0503020000020004" pitchFamily="50" charset="-127"/>
                  <a:ea typeface="나눔바른고딕" panose="020B0603020101020101"/>
                </a:endParaRPr>
              </a:p>
            </p:txBody>
          </p:sp>
          <p:sp>
            <p:nvSpPr>
              <p:cNvPr id="168" name="Line 23"/>
              <p:cNvSpPr>
                <a:spLocks noChangeShapeType="1"/>
              </p:cNvSpPr>
              <p:nvPr/>
            </p:nvSpPr>
            <p:spPr bwMode="auto">
              <a:xfrm rot="5400000">
                <a:off x="3824" y="1364"/>
                <a:ext cx="109" cy="0"/>
              </a:xfrm>
              <a:prstGeom prst="line">
                <a:avLst/>
              </a:prstGeom>
              <a:noFill/>
              <a:ln w="12700">
                <a:solidFill>
                  <a:srgbClr val="EFEFE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ko-KR" altLang="en-US">
                  <a:latin typeface="맑은 고딕" panose="020B0503020000020004" pitchFamily="50" charset="-127"/>
                  <a:ea typeface="나눔바른고딕" panose="020B0603020101020101"/>
                </a:endParaRPr>
              </a:p>
            </p:txBody>
          </p:sp>
        </p:grpSp>
        <p:grpSp>
          <p:nvGrpSpPr>
            <p:cNvPr id="131" name="Group 24"/>
            <p:cNvGrpSpPr>
              <a:grpSpLocks/>
            </p:cNvGrpSpPr>
            <p:nvPr/>
          </p:nvGrpSpPr>
          <p:grpSpPr bwMode="auto">
            <a:xfrm>
              <a:off x="128464" y="1864483"/>
              <a:ext cx="9436100" cy="1367979"/>
              <a:chOff x="148" y="1319"/>
              <a:chExt cx="6358" cy="1312"/>
            </a:xfrm>
          </p:grpSpPr>
          <p:grpSp>
            <p:nvGrpSpPr>
              <p:cNvPr id="155" name="Group 25"/>
              <p:cNvGrpSpPr>
                <a:grpSpLocks/>
              </p:cNvGrpSpPr>
              <p:nvPr/>
            </p:nvGrpSpPr>
            <p:grpSpPr bwMode="auto">
              <a:xfrm>
                <a:off x="148" y="1319"/>
                <a:ext cx="1558" cy="1312"/>
                <a:chOff x="148" y="1319"/>
                <a:chExt cx="1835" cy="1312"/>
              </a:xfrm>
            </p:grpSpPr>
            <p:sp>
              <p:nvSpPr>
                <p:cNvPr id="165" name="직사각형 84"/>
                <p:cNvSpPr>
                  <a:spLocks noChangeArrowheads="1"/>
                </p:cNvSpPr>
                <p:nvPr/>
              </p:nvSpPr>
              <p:spPr bwMode="auto">
                <a:xfrm>
                  <a:off x="150" y="1556"/>
                  <a:ext cx="1833" cy="1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F5F5F5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just">
                    <a:spcBef>
                      <a:spcPct val="20000"/>
                    </a:spcBef>
                    <a:buFont typeface="Arial" charset="0"/>
                    <a:defRPr sz="1300">
                      <a:solidFill>
                        <a:schemeClr val="tx1"/>
                      </a:solidFill>
                      <a:latin typeface="Arial" charset="0"/>
                      <a:ea typeface="맑은 고딕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charset="0"/>
                    <a:defRPr kumimoji="1"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charset="0"/>
                    <a:defRPr kumimoji="1"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l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1100">
                    <a:solidFill>
                      <a:srgbClr val="808080"/>
                    </a:solidFill>
                    <a:latin typeface="맑은 고딕" panose="020B0503020000020004" pitchFamily="50" charset="-127"/>
                    <a:ea typeface="나눔바른고딕" panose="020B0603020101020101"/>
                  </a:endParaRPr>
                </a:p>
              </p:txBody>
            </p:sp>
            <p:sp>
              <p:nvSpPr>
                <p:cNvPr id="166" name="직사각형 85"/>
                <p:cNvSpPr>
                  <a:spLocks noChangeArrowheads="1"/>
                </p:cNvSpPr>
                <p:nvPr/>
              </p:nvSpPr>
              <p:spPr bwMode="auto">
                <a:xfrm>
                  <a:off x="148" y="1319"/>
                  <a:ext cx="1832" cy="207"/>
                </a:xfrm>
                <a:prstGeom prst="rect">
                  <a:avLst/>
                </a:prstGeom>
                <a:solidFill>
                  <a:srgbClr val="008A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 algn="just">
                    <a:spcBef>
                      <a:spcPct val="20000"/>
                    </a:spcBef>
                    <a:buFont typeface="Arial" charset="0"/>
                    <a:defRPr sz="1300">
                      <a:solidFill>
                        <a:schemeClr val="tx1"/>
                      </a:solidFill>
                      <a:latin typeface="Arial" charset="0"/>
                      <a:ea typeface="맑은 고딕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charset="0"/>
                    <a:defRPr kumimoji="1"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charset="0"/>
                    <a:defRPr kumimoji="1"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kumimoji="1"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1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영업 조직</a:t>
                  </a:r>
                </a:p>
              </p:txBody>
            </p:sp>
          </p:grpSp>
          <p:grpSp>
            <p:nvGrpSpPr>
              <p:cNvPr id="156" name="Group 28"/>
              <p:cNvGrpSpPr>
                <a:grpSpLocks/>
              </p:cNvGrpSpPr>
              <p:nvPr/>
            </p:nvGrpSpPr>
            <p:grpSpPr bwMode="auto">
              <a:xfrm>
                <a:off x="1748" y="1319"/>
                <a:ext cx="1558" cy="1312"/>
                <a:chOff x="148" y="1319"/>
                <a:chExt cx="1835" cy="1312"/>
              </a:xfrm>
            </p:grpSpPr>
            <p:sp>
              <p:nvSpPr>
                <p:cNvPr id="163" name="직사각형 84"/>
                <p:cNvSpPr>
                  <a:spLocks noChangeArrowheads="1"/>
                </p:cNvSpPr>
                <p:nvPr/>
              </p:nvSpPr>
              <p:spPr bwMode="auto">
                <a:xfrm>
                  <a:off x="150" y="1556"/>
                  <a:ext cx="1833" cy="1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F5F5F5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eaLnBrk="1" hangingPunct="1"/>
                  <a:endParaRPr lang="ko-KR" altLang="en-US" sz="1100">
                    <a:latin typeface="맑은 고딕" panose="020B0503020000020004" pitchFamily="50" charset="-127"/>
                    <a:ea typeface="나눔바른고딕" panose="020B0603020101020101"/>
                  </a:endParaRPr>
                </a:p>
              </p:txBody>
            </p:sp>
            <p:sp>
              <p:nvSpPr>
                <p:cNvPr id="164" name="직사각형 85"/>
                <p:cNvSpPr>
                  <a:spLocks noChangeArrowheads="1"/>
                </p:cNvSpPr>
                <p:nvPr/>
              </p:nvSpPr>
              <p:spPr bwMode="auto">
                <a:xfrm>
                  <a:off x="148" y="1319"/>
                  <a:ext cx="1832" cy="207"/>
                </a:xfrm>
                <a:prstGeom prst="rect">
                  <a:avLst/>
                </a:prstGeom>
                <a:solidFill>
                  <a:srgbClr val="008A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r>
                    <a:rPr lang="ko-KR" altLang="en-US" sz="11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제품</a:t>
                  </a:r>
                  <a:r>
                    <a:rPr lang="en-US" altLang="ko-KR" sz="11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/</a:t>
                  </a:r>
                  <a:r>
                    <a:rPr lang="ko-KR" altLang="en-US" sz="11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서비스 조직</a:t>
                  </a:r>
                </a:p>
              </p:txBody>
            </p:sp>
          </p:grpSp>
          <p:grpSp>
            <p:nvGrpSpPr>
              <p:cNvPr id="157" name="Group 31"/>
              <p:cNvGrpSpPr>
                <a:grpSpLocks/>
              </p:cNvGrpSpPr>
              <p:nvPr/>
            </p:nvGrpSpPr>
            <p:grpSpPr bwMode="auto">
              <a:xfrm>
                <a:off x="3348" y="1319"/>
                <a:ext cx="1558" cy="1312"/>
                <a:chOff x="148" y="1319"/>
                <a:chExt cx="1835" cy="1312"/>
              </a:xfrm>
            </p:grpSpPr>
            <p:sp>
              <p:nvSpPr>
                <p:cNvPr id="161" name="직사각형 84"/>
                <p:cNvSpPr>
                  <a:spLocks noChangeArrowheads="1"/>
                </p:cNvSpPr>
                <p:nvPr/>
              </p:nvSpPr>
              <p:spPr bwMode="auto">
                <a:xfrm>
                  <a:off x="150" y="1556"/>
                  <a:ext cx="1833" cy="1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F5F5F5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eaLnBrk="1" hangingPunct="1"/>
                  <a:endParaRPr lang="ko-KR" altLang="en-US" sz="1100">
                    <a:latin typeface="맑은 고딕" panose="020B0503020000020004" pitchFamily="50" charset="-127"/>
                    <a:ea typeface="나눔바른고딕" panose="020B0603020101020101"/>
                  </a:endParaRPr>
                </a:p>
              </p:txBody>
            </p:sp>
            <p:sp>
              <p:nvSpPr>
                <p:cNvPr id="162" name="직사각형 85"/>
                <p:cNvSpPr>
                  <a:spLocks noChangeArrowheads="1"/>
                </p:cNvSpPr>
                <p:nvPr/>
              </p:nvSpPr>
              <p:spPr bwMode="auto">
                <a:xfrm>
                  <a:off x="148" y="1319"/>
                  <a:ext cx="1832" cy="207"/>
                </a:xfrm>
                <a:prstGeom prst="rect">
                  <a:avLst/>
                </a:prstGeom>
                <a:solidFill>
                  <a:srgbClr val="008A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r>
                    <a:rPr lang="ko-KR" altLang="en-US" sz="11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지원 조직</a:t>
                  </a:r>
                </a:p>
              </p:txBody>
            </p:sp>
          </p:grpSp>
          <p:grpSp>
            <p:nvGrpSpPr>
              <p:cNvPr id="158" name="Group 34"/>
              <p:cNvGrpSpPr>
                <a:grpSpLocks/>
              </p:cNvGrpSpPr>
              <p:nvPr/>
            </p:nvGrpSpPr>
            <p:grpSpPr bwMode="auto">
              <a:xfrm>
                <a:off x="4948" y="1319"/>
                <a:ext cx="1558" cy="1312"/>
                <a:chOff x="148" y="1319"/>
                <a:chExt cx="1835" cy="1312"/>
              </a:xfrm>
            </p:grpSpPr>
            <p:sp>
              <p:nvSpPr>
                <p:cNvPr id="159" name="직사각형 84"/>
                <p:cNvSpPr>
                  <a:spLocks noChangeArrowheads="1"/>
                </p:cNvSpPr>
                <p:nvPr/>
              </p:nvSpPr>
              <p:spPr bwMode="auto">
                <a:xfrm>
                  <a:off x="150" y="1556"/>
                  <a:ext cx="1833" cy="1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F5F5F5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eaLnBrk="1" hangingPunct="1"/>
                  <a:endParaRPr lang="ko-KR" altLang="en-US" sz="1100">
                    <a:latin typeface="맑은 고딕" panose="020B0503020000020004" pitchFamily="50" charset="-127"/>
                    <a:ea typeface="나눔바른고딕" panose="020B0603020101020101"/>
                  </a:endParaRPr>
                </a:p>
              </p:txBody>
            </p:sp>
            <p:sp>
              <p:nvSpPr>
                <p:cNvPr id="160" name="직사각형 85"/>
                <p:cNvSpPr>
                  <a:spLocks noChangeArrowheads="1"/>
                </p:cNvSpPr>
                <p:nvPr/>
              </p:nvSpPr>
              <p:spPr bwMode="auto">
                <a:xfrm>
                  <a:off x="148" y="1319"/>
                  <a:ext cx="1832" cy="207"/>
                </a:xfrm>
                <a:prstGeom prst="rect">
                  <a:avLst/>
                </a:prstGeom>
                <a:solidFill>
                  <a:srgbClr val="008A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ctr" eaLnBrk="1" hangingPunct="1"/>
                  <a:r>
                    <a:rPr lang="ko-KR" altLang="en-US" sz="1100" b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나눔바른고딕" panose="020B0603020101020101"/>
                    </a:rPr>
                    <a:t>연구 조직</a:t>
                  </a:r>
                </a:p>
              </p:txBody>
            </p:sp>
          </p:grpSp>
        </p:grpSp>
        <p:grpSp>
          <p:nvGrpSpPr>
            <p:cNvPr id="132" name="그룹 3"/>
            <p:cNvGrpSpPr/>
            <p:nvPr/>
          </p:nvGrpSpPr>
          <p:grpSpPr>
            <a:xfrm>
              <a:off x="226889" y="2170211"/>
              <a:ext cx="2127250" cy="888370"/>
              <a:chOff x="333375" y="2546350"/>
              <a:chExt cx="2127250" cy="835556"/>
            </a:xfrm>
          </p:grpSpPr>
          <p:sp>
            <p:nvSpPr>
              <p:cNvPr id="149" name="Rectangle 27"/>
              <p:cNvSpPr>
                <a:spLocks noChangeArrowheads="1"/>
              </p:cNvSpPr>
              <p:nvPr/>
            </p:nvSpPr>
            <p:spPr bwMode="auto">
              <a:xfrm>
                <a:off x="333375" y="2546350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900" dirty="0">
                    <a:latin typeface="맑은 고딕" panose="020B0503020000020004" pitchFamily="50" charset="-127"/>
                    <a:ea typeface="나눔바른고딕" panose="020B0603020101020101"/>
                  </a:rPr>
                  <a:t>금융사업본부</a:t>
                </a:r>
              </a:p>
            </p:txBody>
          </p:sp>
          <p:sp>
            <p:nvSpPr>
              <p:cNvPr id="150" name="Rectangle 28"/>
              <p:cNvSpPr>
                <a:spLocks noChangeArrowheads="1"/>
              </p:cNvSpPr>
              <p:nvPr/>
            </p:nvSpPr>
            <p:spPr bwMode="auto">
              <a:xfrm>
                <a:off x="333375" y="2690285"/>
                <a:ext cx="2127250" cy="11588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900">
                    <a:latin typeface="맑은 고딕" panose="020B0503020000020004" pitchFamily="50" charset="-127"/>
                    <a:ea typeface="나눔바른고딕" panose="020B0603020101020101"/>
                  </a:rPr>
                  <a:t>제조</a:t>
                </a:r>
                <a:r>
                  <a:rPr lang="en-US" altLang="ko-KR" sz="900">
                    <a:latin typeface="맑은 고딕" panose="020B0503020000020004" pitchFamily="50" charset="-127"/>
                    <a:ea typeface="나눔바른고딕" panose="020B0603020101020101"/>
                  </a:rPr>
                  <a:t>/</a:t>
                </a:r>
                <a:r>
                  <a:rPr lang="ko-KR" altLang="en-US" sz="900">
                    <a:latin typeface="맑은 고딕" panose="020B0503020000020004" pitchFamily="50" charset="-127"/>
                    <a:ea typeface="나눔바른고딕" panose="020B0603020101020101"/>
                  </a:rPr>
                  <a:t>장치산업본부</a:t>
                </a:r>
              </a:p>
            </p:txBody>
          </p:sp>
          <p:sp>
            <p:nvSpPr>
              <p:cNvPr id="151" name="Rectangle 29"/>
              <p:cNvSpPr>
                <a:spLocks noChangeArrowheads="1"/>
              </p:cNvSpPr>
              <p:nvPr/>
            </p:nvSpPr>
            <p:spPr bwMode="auto">
              <a:xfrm>
                <a:off x="333375" y="2832888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900">
                    <a:latin typeface="맑은 고딕" panose="020B0503020000020004" pitchFamily="50" charset="-127"/>
                    <a:ea typeface="나눔바른고딕" panose="020B0603020101020101"/>
                  </a:rPr>
                  <a:t>공공사업본부</a:t>
                </a:r>
              </a:p>
            </p:txBody>
          </p:sp>
          <p:sp>
            <p:nvSpPr>
              <p:cNvPr id="152" name="Rectangle 30"/>
              <p:cNvSpPr>
                <a:spLocks noChangeArrowheads="1"/>
              </p:cNvSpPr>
              <p:nvPr/>
            </p:nvSpPr>
            <p:spPr bwMode="auto">
              <a:xfrm>
                <a:off x="333375" y="2976823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900" dirty="0">
                    <a:latin typeface="맑은 고딕" panose="020B0503020000020004" pitchFamily="50" charset="-127"/>
                    <a:ea typeface="나눔바른고딕" panose="020B0603020101020101"/>
                  </a:rPr>
                  <a:t>통신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나눔바른고딕" panose="020B0603020101020101"/>
                  </a:rPr>
                  <a:t>/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나눔바른고딕" panose="020B0603020101020101"/>
                  </a:rPr>
                  <a:t>에너지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나눔바른고딕" panose="020B0603020101020101"/>
                  </a:rPr>
                  <a:t>/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나눔바른고딕" panose="020B0603020101020101"/>
                  </a:rPr>
                  <a:t>항공사업본부</a:t>
                </a:r>
              </a:p>
            </p:txBody>
          </p:sp>
          <p:sp>
            <p:nvSpPr>
              <p:cNvPr id="153" name="Rectangle 31"/>
              <p:cNvSpPr>
                <a:spLocks noChangeArrowheads="1"/>
              </p:cNvSpPr>
              <p:nvPr/>
            </p:nvSpPr>
            <p:spPr bwMode="auto">
              <a:xfrm>
                <a:off x="333375" y="3120758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900" dirty="0">
                    <a:latin typeface="맑은 고딕" panose="020B0503020000020004" pitchFamily="50" charset="-127"/>
                    <a:ea typeface="나눔바른고딕" panose="020B0603020101020101"/>
                  </a:rPr>
                  <a:t>디지털 영업 사업본부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나눔바른고딕" panose="020B0603020101020101"/>
                  </a:rPr>
                  <a:t>(Digital Sales)</a:t>
                </a:r>
              </a:p>
            </p:txBody>
          </p:sp>
          <p:sp>
            <p:nvSpPr>
              <p:cNvPr id="154" name="Rectangle 32"/>
              <p:cNvSpPr>
                <a:spLocks noChangeArrowheads="1"/>
              </p:cNvSpPr>
              <p:nvPr/>
            </p:nvSpPr>
            <p:spPr bwMode="auto">
              <a:xfrm>
                <a:off x="333375" y="3264693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algn="just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>
                    <a:latin typeface="맑은 고딕" panose="020B0503020000020004" pitchFamily="50" charset="-127"/>
                    <a:ea typeface="나눔바른고딕" panose="020B0603020101020101"/>
                  </a:rPr>
                  <a:t>GBP</a:t>
                </a:r>
              </a:p>
            </p:txBody>
          </p:sp>
        </p:grpSp>
        <p:grpSp>
          <p:nvGrpSpPr>
            <p:cNvPr id="133" name="그룹 4"/>
            <p:cNvGrpSpPr/>
            <p:nvPr/>
          </p:nvGrpSpPr>
          <p:grpSpPr>
            <a:xfrm>
              <a:off x="7354764" y="2170212"/>
              <a:ext cx="2127250" cy="1062038"/>
              <a:chOff x="7461250" y="2546350"/>
              <a:chExt cx="2127250" cy="977900"/>
            </a:xfrm>
          </p:grpSpPr>
          <p:sp>
            <p:nvSpPr>
              <p:cNvPr id="147" name="Rectangle 50"/>
              <p:cNvSpPr>
                <a:spLocks noChangeArrowheads="1"/>
              </p:cNvSpPr>
              <p:nvPr/>
            </p:nvSpPr>
            <p:spPr bwMode="auto">
              <a:xfrm>
                <a:off x="7461250" y="2546350"/>
                <a:ext cx="2127250" cy="45510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IBM UCL</a:t>
                </a:r>
                <a:b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</a:br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(Ubiquitous Computing Lab)</a:t>
                </a:r>
              </a:p>
            </p:txBody>
          </p:sp>
          <p:sp>
            <p:nvSpPr>
              <p:cNvPr id="148" name="Rectangle 51"/>
              <p:cNvSpPr>
                <a:spLocks noChangeArrowheads="1"/>
              </p:cNvSpPr>
              <p:nvPr/>
            </p:nvSpPr>
            <p:spPr bwMode="auto">
              <a:xfrm>
                <a:off x="7461250" y="3067924"/>
                <a:ext cx="2127250" cy="456326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IBM KSSL</a:t>
                </a:r>
                <a:b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</a:br>
                <a:r>
                  <a:rPr lang="en-US" altLang="ko-KR" sz="90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(Korea Software Solutions Lab)</a:t>
                </a:r>
              </a:p>
            </p:txBody>
          </p:sp>
        </p:grpSp>
        <p:grpSp>
          <p:nvGrpSpPr>
            <p:cNvPr id="134" name="그룹 117"/>
            <p:cNvGrpSpPr/>
            <p:nvPr/>
          </p:nvGrpSpPr>
          <p:grpSpPr>
            <a:xfrm>
              <a:off x="4963989" y="2170212"/>
              <a:ext cx="2127250" cy="1041400"/>
              <a:chOff x="333375" y="2546350"/>
              <a:chExt cx="2127250" cy="979488"/>
            </a:xfrm>
          </p:grpSpPr>
          <p:sp>
            <p:nvSpPr>
              <p:cNvPr id="140" name="Rectangle 27"/>
              <p:cNvSpPr>
                <a:spLocks noChangeArrowheads="1"/>
              </p:cNvSpPr>
              <p:nvPr/>
            </p:nvSpPr>
            <p:spPr bwMode="auto">
              <a:xfrm>
                <a:off x="333375" y="2546350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마케팅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&amp;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홍보</a:t>
                </a:r>
              </a:p>
            </p:txBody>
          </p:sp>
          <p:sp>
            <p:nvSpPr>
              <p:cNvPr id="141" name="Rectangle 28"/>
              <p:cNvSpPr>
                <a:spLocks noChangeArrowheads="1"/>
              </p:cNvSpPr>
              <p:nvPr/>
            </p:nvSpPr>
            <p:spPr bwMode="auto">
              <a:xfrm>
                <a:off x="333375" y="2690285"/>
                <a:ext cx="2127250" cy="11588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기술지원</a:t>
                </a:r>
              </a:p>
            </p:txBody>
          </p:sp>
          <p:sp>
            <p:nvSpPr>
              <p:cNvPr id="142" name="Rectangle 29"/>
              <p:cNvSpPr>
                <a:spLocks noChangeArrowheads="1"/>
              </p:cNvSpPr>
              <p:nvPr/>
            </p:nvSpPr>
            <p:spPr bwMode="auto">
              <a:xfrm>
                <a:off x="333375" y="2832888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재정 및 운영관리</a:t>
                </a:r>
              </a:p>
            </p:txBody>
          </p:sp>
          <p:sp>
            <p:nvSpPr>
              <p:cNvPr id="143" name="Rectangle 30"/>
              <p:cNvSpPr>
                <a:spLocks noChangeArrowheads="1"/>
              </p:cNvSpPr>
              <p:nvPr/>
            </p:nvSpPr>
            <p:spPr bwMode="auto">
              <a:xfrm>
                <a:off x="333375" y="2976823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인사</a:t>
                </a:r>
              </a:p>
            </p:txBody>
          </p:sp>
          <p:sp>
            <p:nvSpPr>
              <p:cNvPr id="144" name="Rectangle 31"/>
              <p:cNvSpPr>
                <a:spLocks noChangeArrowheads="1"/>
              </p:cNvSpPr>
              <p:nvPr/>
            </p:nvSpPr>
            <p:spPr bwMode="auto">
              <a:xfrm>
                <a:off x="333375" y="3120758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법률고문</a:t>
                </a:r>
              </a:p>
            </p:txBody>
          </p:sp>
          <p:sp>
            <p:nvSpPr>
              <p:cNvPr id="145" name="Rectangle 32"/>
              <p:cNvSpPr>
                <a:spLocks noChangeArrowheads="1"/>
              </p:cNvSpPr>
              <p:nvPr/>
            </p:nvSpPr>
            <p:spPr bwMode="auto">
              <a:xfrm>
                <a:off x="333375" y="3264693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영업기획관리</a:t>
                </a:r>
              </a:p>
            </p:txBody>
          </p:sp>
          <p:sp>
            <p:nvSpPr>
              <p:cNvPr id="146" name="Rectangle 33"/>
              <p:cNvSpPr>
                <a:spLocks noChangeArrowheads="1"/>
              </p:cNvSpPr>
              <p:nvPr/>
            </p:nvSpPr>
            <p:spPr bwMode="auto">
              <a:xfrm>
                <a:off x="333375" y="3408625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대외업무</a:t>
                </a:r>
              </a:p>
            </p:txBody>
          </p:sp>
        </p:grpSp>
        <p:grpSp>
          <p:nvGrpSpPr>
            <p:cNvPr id="135" name="그룹 131"/>
            <p:cNvGrpSpPr/>
            <p:nvPr/>
          </p:nvGrpSpPr>
          <p:grpSpPr>
            <a:xfrm>
              <a:off x="2595439" y="2170210"/>
              <a:ext cx="2127250" cy="582304"/>
              <a:chOff x="333375" y="2546350"/>
              <a:chExt cx="2127250" cy="547686"/>
            </a:xfrm>
          </p:grpSpPr>
          <p:sp>
            <p:nvSpPr>
              <p:cNvPr id="136" name="Rectangle 27"/>
              <p:cNvSpPr>
                <a:spLocks noChangeArrowheads="1"/>
              </p:cNvSpPr>
              <p:nvPr/>
            </p:nvSpPr>
            <p:spPr bwMode="auto">
              <a:xfrm>
                <a:off x="333375" y="2546350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Integrated Business Unit</a:t>
                </a:r>
              </a:p>
            </p:txBody>
          </p:sp>
          <p:sp>
            <p:nvSpPr>
              <p:cNvPr id="137" name="Rectangle 28"/>
              <p:cNvSpPr>
                <a:spLocks noChangeArrowheads="1"/>
              </p:cNvSpPr>
              <p:nvPr/>
            </p:nvSpPr>
            <p:spPr bwMode="auto">
              <a:xfrm>
                <a:off x="333375" y="2690285"/>
                <a:ext cx="2127250" cy="11588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Global Business Services</a:t>
                </a:r>
              </a:p>
            </p:txBody>
          </p:sp>
          <p:sp>
            <p:nvSpPr>
              <p:cNvPr id="138" name="Rectangle 29"/>
              <p:cNvSpPr>
                <a:spLocks noChangeArrowheads="1"/>
              </p:cNvSpPr>
              <p:nvPr/>
            </p:nvSpPr>
            <p:spPr bwMode="auto">
              <a:xfrm>
                <a:off x="333375" y="2832888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Global Technology Services</a:t>
                </a:r>
              </a:p>
            </p:txBody>
          </p:sp>
          <p:sp>
            <p:nvSpPr>
              <p:cNvPr id="139" name="Rectangle 30"/>
              <p:cNvSpPr>
                <a:spLocks noChangeArrowheads="1"/>
              </p:cNvSpPr>
              <p:nvPr/>
            </p:nvSpPr>
            <p:spPr bwMode="auto">
              <a:xfrm>
                <a:off x="333375" y="2976823"/>
                <a:ext cx="2127250" cy="1172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1" hangingPunct="1"/>
                <a:r>
                  <a:rPr lang="en-US" altLang="ko-KR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나눔바른고딕" panose="020B0603020101020101"/>
                  </a:rPr>
                  <a:t>IBM Global Financing</a:t>
                </a:r>
              </a:p>
            </p:txBody>
          </p:sp>
        </p:grpSp>
      </p:grpSp>
      <p:sp>
        <p:nvSpPr>
          <p:cNvPr id="169" name="Rectangle 49"/>
          <p:cNvSpPr/>
          <p:nvPr/>
        </p:nvSpPr>
        <p:spPr bwMode="auto">
          <a:xfrm>
            <a:off x="4069376" y="1100170"/>
            <a:ext cx="1980220" cy="5760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0000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200" b="1" dirty="0">
                <a:latin typeface="맑은 고딕" panose="020B0503020000020004" pitchFamily="50" charset="-127"/>
                <a:ea typeface="나눔바른고딕" panose="020B0603020101020101"/>
              </a:rPr>
              <a:t>대표이사 </a:t>
            </a:r>
            <a:r>
              <a:rPr lang="en-US" altLang="ko-KR" sz="1200" b="1" dirty="0">
                <a:latin typeface="맑은 고딕" panose="020B0503020000020004" pitchFamily="50" charset="-127"/>
                <a:ea typeface="나눔바른고딕" panose="020B0603020101020101"/>
              </a:rPr>
              <a:t>: Jeffrey Rhoda</a:t>
            </a:r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70" name="직사각형 189"/>
          <p:cNvSpPr>
            <a:spLocks noChangeArrowheads="1"/>
          </p:cNvSpPr>
          <p:nvPr/>
        </p:nvSpPr>
        <p:spPr bwMode="auto">
          <a:xfrm>
            <a:off x="1038348" y="3553654"/>
            <a:ext cx="8629650" cy="1683904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DDDDD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defTabSz="1516063"/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  <a:cs typeface="Arial" pitchFamily="34" charset="0"/>
            </a:endParaRPr>
          </a:p>
        </p:txBody>
      </p:sp>
      <p:sp>
        <p:nvSpPr>
          <p:cNvPr id="171" name="모서리가 둥근 직사각형 190"/>
          <p:cNvSpPr>
            <a:spLocks noChangeArrowheads="1"/>
          </p:cNvSpPr>
          <p:nvPr/>
        </p:nvSpPr>
        <p:spPr bwMode="auto">
          <a:xfrm>
            <a:off x="238187" y="3537012"/>
            <a:ext cx="763587" cy="1700546"/>
          </a:xfrm>
          <a:prstGeom prst="roundRect">
            <a:avLst>
              <a:gd name="adj" fmla="val 0"/>
            </a:avLst>
          </a:prstGeom>
          <a:solidFill>
            <a:srgbClr val="00649D"/>
          </a:solidFill>
          <a:ln>
            <a:noFill/>
          </a:ln>
          <a:effectLst/>
          <a:extLst/>
        </p:spPr>
        <p:txBody>
          <a:bodyPr wrap="none" lIns="36000" tIns="36000" rIns="36000" bIns="36000" anchor="ctr"/>
          <a:lstStyle/>
          <a:p>
            <a:pPr algn="ctr">
              <a:buFont typeface="Wingdings" pitchFamily="2" charset="2"/>
              <a:buNone/>
              <a:tabLst>
                <a:tab pos="914400" algn="l"/>
                <a:tab pos="7315200" algn="r"/>
              </a:tabLst>
            </a:pPr>
            <a: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  <a:t>비즈니스</a:t>
            </a:r>
            <a:b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</a:br>
            <a: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  <a:t>구분</a:t>
            </a:r>
          </a:p>
        </p:txBody>
      </p:sp>
      <p:sp>
        <p:nvSpPr>
          <p:cNvPr id="172" name="직사각형 191"/>
          <p:cNvSpPr>
            <a:spLocks noChangeArrowheads="1"/>
          </p:cNvSpPr>
          <p:nvPr/>
        </p:nvSpPr>
        <p:spPr bwMode="auto">
          <a:xfrm>
            <a:off x="1039874" y="5256920"/>
            <a:ext cx="8629650" cy="1081385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DDDDD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defTabSz="1516063"/>
            <a:endParaRPr lang="en-US" altLang="ko-KR" sz="110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  <a:cs typeface="Arial" pitchFamily="34" charset="0"/>
            </a:endParaRPr>
          </a:p>
        </p:txBody>
      </p:sp>
      <p:sp>
        <p:nvSpPr>
          <p:cNvPr id="173" name="모서리가 둥근 직사각형 192"/>
          <p:cNvSpPr>
            <a:spLocks noChangeArrowheads="1"/>
          </p:cNvSpPr>
          <p:nvPr/>
        </p:nvSpPr>
        <p:spPr bwMode="auto">
          <a:xfrm>
            <a:off x="238187" y="5261062"/>
            <a:ext cx="763587" cy="1084262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ffectLst/>
          <a:extLst/>
        </p:spPr>
        <p:txBody>
          <a:bodyPr wrap="none" lIns="36000" tIns="36000" rIns="36000" bIns="36000" anchor="ctr"/>
          <a:lstStyle/>
          <a:p>
            <a:pPr algn="ctr">
              <a:buFont typeface="Wingdings" pitchFamily="2" charset="2"/>
              <a:buNone/>
              <a:tabLst>
                <a:tab pos="914400" algn="l"/>
                <a:tab pos="7315200" algn="r"/>
              </a:tabLst>
            </a:pPr>
            <a:r>
              <a:rPr kumimoji="0"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  <a:t>산업</a:t>
            </a:r>
            <a:br>
              <a:rPr kumimoji="0"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</a:br>
            <a:r>
              <a:rPr kumimoji="0"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  <a:cs typeface="Arial" pitchFamily="34" charset="0"/>
              </a:rPr>
              <a:t>구분</a:t>
            </a:r>
          </a:p>
        </p:txBody>
      </p:sp>
      <p:sp>
        <p:nvSpPr>
          <p:cNvPr id="174" name="AutoShape 62"/>
          <p:cNvSpPr>
            <a:spLocks noChangeArrowheads="1"/>
          </p:cNvSpPr>
          <p:nvPr/>
        </p:nvSpPr>
        <p:spPr bwMode="auto">
          <a:xfrm>
            <a:off x="7239854" y="3609020"/>
            <a:ext cx="1152000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연구소</a:t>
            </a:r>
            <a:r>
              <a:rPr lang="en-US" altLang="ko-KR" sz="9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(R&amp;D)</a:t>
            </a:r>
          </a:p>
        </p:txBody>
      </p:sp>
      <p:sp>
        <p:nvSpPr>
          <p:cNvPr id="175" name="AutoShape 64" descr="서식복사-C_7"/>
          <p:cNvSpPr>
            <a:spLocks noChangeArrowheads="1"/>
          </p:cNvSpPr>
          <p:nvPr/>
        </p:nvSpPr>
        <p:spPr bwMode="auto">
          <a:xfrm>
            <a:off x="7239854" y="3926520"/>
            <a:ext cx="1152000" cy="1404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기반기술</a:t>
            </a:r>
          </a:p>
        </p:txBody>
      </p:sp>
      <p:sp>
        <p:nvSpPr>
          <p:cNvPr id="176" name="AutoShape 66" descr="서식복사-C_7"/>
          <p:cNvSpPr>
            <a:spLocks noChangeArrowheads="1"/>
          </p:cNvSpPr>
          <p:nvPr/>
        </p:nvSpPr>
        <p:spPr bwMode="auto">
          <a:xfrm>
            <a:off x="7239854" y="4105722"/>
            <a:ext cx="1152000" cy="1404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선도기술</a:t>
            </a:r>
            <a:endParaRPr lang="en-US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77" name="AutoShape 67" descr="서식복사-C_7"/>
          <p:cNvSpPr>
            <a:spLocks noChangeArrowheads="1"/>
          </p:cNvSpPr>
          <p:nvPr/>
        </p:nvSpPr>
        <p:spPr bwMode="auto">
          <a:xfrm>
            <a:off x="7239854" y="4284923"/>
            <a:ext cx="1152000" cy="1404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산업기술 연구</a:t>
            </a:r>
          </a:p>
        </p:txBody>
      </p:sp>
      <p:sp>
        <p:nvSpPr>
          <p:cNvPr id="178" name="AutoShape 69"/>
          <p:cNvSpPr>
            <a:spLocks noChangeArrowheads="1"/>
          </p:cNvSpPr>
          <p:nvPr/>
        </p:nvSpPr>
        <p:spPr bwMode="auto">
          <a:xfrm>
            <a:off x="8464612" y="3609020"/>
            <a:ext cx="1152000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금융서비스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(IGF)</a:t>
            </a:r>
          </a:p>
        </p:txBody>
      </p:sp>
      <p:sp>
        <p:nvSpPr>
          <p:cNvPr id="179" name="AutoShape 22"/>
          <p:cNvSpPr>
            <a:spLocks noChangeArrowheads="1"/>
          </p:cNvSpPr>
          <p:nvPr/>
        </p:nvSpPr>
        <p:spPr bwMode="auto">
          <a:xfrm>
            <a:off x="2340830" y="3609020"/>
            <a:ext cx="1150809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Integrated Business Unit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0" name="AutoShape 24" descr="서식복사-C_7"/>
          <p:cNvSpPr>
            <a:spLocks noChangeArrowheads="1"/>
          </p:cNvSpPr>
          <p:nvPr/>
        </p:nvSpPr>
        <p:spPr bwMode="auto">
          <a:xfrm>
            <a:off x="1116074" y="3926520"/>
            <a:ext cx="1152000" cy="1404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Systems Hardware</a:t>
            </a:r>
          </a:p>
        </p:txBody>
      </p:sp>
      <p:sp>
        <p:nvSpPr>
          <p:cNvPr id="181" name="AutoShape 25" descr="서식복사-C_7"/>
          <p:cNvSpPr>
            <a:spLocks noChangeArrowheads="1"/>
          </p:cNvSpPr>
          <p:nvPr/>
        </p:nvSpPr>
        <p:spPr bwMode="auto">
          <a:xfrm>
            <a:off x="1116074" y="4102733"/>
            <a:ext cx="1152000" cy="1404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Systems Software</a:t>
            </a:r>
          </a:p>
        </p:txBody>
      </p:sp>
      <p:sp>
        <p:nvSpPr>
          <p:cNvPr id="182" name="AutoShape 32" descr="서식복사-C_7"/>
          <p:cNvSpPr>
            <a:spLocks noChangeArrowheads="1"/>
          </p:cNvSpPr>
          <p:nvPr/>
        </p:nvSpPr>
        <p:spPr bwMode="auto">
          <a:xfrm>
            <a:off x="2340830" y="3922161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Cloud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3" name="AutoShape 33" descr="서식복사-C_7"/>
          <p:cNvSpPr>
            <a:spLocks noChangeArrowheads="1"/>
          </p:cNvSpPr>
          <p:nvPr/>
        </p:nvSpPr>
        <p:spPr bwMode="auto">
          <a:xfrm>
            <a:off x="2340830" y="4098565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Commerce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endParaRPr lang="en-US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4" name="AutoShape 34" descr="서식복사-C_7"/>
          <p:cNvSpPr>
            <a:spLocks noChangeArrowheads="1"/>
          </p:cNvSpPr>
          <p:nvPr/>
        </p:nvSpPr>
        <p:spPr bwMode="auto">
          <a:xfrm>
            <a:off x="2340830" y="4278585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Security</a:t>
            </a:r>
          </a:p>
        </p:txBody>
      </p:sp>
      <p:sp>
        <p:nvSpPr>
          <p:cNvPr id="185" name="AutoShape 35" descr="서식복사-C_7"/>
          <p:cNvSpPr>
            <a:spLocks noChangeArrowheads="1"/>
          </p:cNvSpPr>
          <p:nvPr/>
        </p:nvSpPr>
        <p:spPr bwMode="auto">
          <a:xfrm>
            <a:off x="2340830" y="4458605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Analytics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6" name="AutoShape 36" descr="서식복사-C_7"/>
          <p:cNvSpPr>
            <a:spLocks noChangeArrowheads="1"/>
          </p:cNvSpPr>
          <p:nvPr/>
        </p:nvSpPr>
        <p:spPr bwMode="auto">
          <a:xfrm>
            <a:off x="2323182" y="4638625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Watson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7" name="AutoShape 38"/>
          <p:cNvSpPr>
            <a:spLocks noChangeArrowheads="1"/>
          </p:cNvSpPr>
          <p:nvPr/>
        </p:nvSpPr>
        <p:spPr bwMode="auto">
          <a:xfrm>
            <a:off x="3565586" y="3609020"/>
            <a:ext cx="2376756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비즈니스 컨설팅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(GBS)</a:t>
            </a:r>
          </a:p>
        </p:txBody>
      </p:sp>
      <p:sp>
        <p:nvSpPr>
          <p:cNvPr id="188" name="AutoShape 40" descr="서식복사-C_7"/>
          <p:cNvSpPr>
            <a:spLocks noChangeArrowheads="1"/>
          </p:cNvSpPr>
          <p:nvPr/>
        </p:nvSpPr>
        <p:spPr bwMode="auto">
          <a:xfrm>
            <a:off x="3565586" y="3926520"/>
            <a:ext cx="1152000" cy="3240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Consulting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89" name="AutoShape 48" descr="서식복사-C_7"/>
          <p:cNvSpPr>
            <a:spLocks noChangeArrowheads="1"/>
          </p:cNvSpPr>
          <p:nvPr/>
        </p:nvSpPr>
        <p:spPr bwMode="auto">
          <a:xfrm>
            <a:off x="4790342" y="3926519"/>
            <a:ext cx="1152000" cy="4233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Application Innovation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90" name="AutoShape 54"/>
          <p:cNvSpPr>
            <a:spLocks noChangeArrowheads="1"/>
          </p:cNvSpPr>
          <p:nvPr/>
        </p:nvSpPr>
        <p:spPr bwMode="auto">
          <a:xfrm>
            <a:off x="6015098" y="3609020"/>
            <a:ext cx="1152000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IT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통합서비스</a:t>
            </a:r>
            <a:endParaRPr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91" name="AutoShape 71"/>
          <p:cNvSpPr>
            <a:spLocks noChangeArrowheads="1"/>
          </p:cNvSpPr>
          <p:nvPr/>
        </p:nvSpPr>
        <p:spPr bwMode="auto">
          <a:xfrm>
            <a:off x="1114487" y="5287591"/>
            <a:ext cx="1152000" cy="266700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algn="just">
              <a:spcBef>
                <a:spcPct val="20000"/>
              </a:spcBef>
              <a:buFont typeface="Arial" charset="0"/>
              <a:defRPr sz="13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450850" indent="204788" latinLnBrk="1">
              <a:spcBef>
                <a:spcPct val="20000"/>
              </a:spcBef>
              <a:buFont typeface="Arial" charset="0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835025" indent="228600" latinLnBrk="1">
              <a:spcBef>
                <a:spcPct val="20000"/>
              </a:spcBef>
              <a:buFont typeface="Arial" charset="0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243013" indent="228600" latinLnBrk="1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651000" indent="228600" latinLnBrk="1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1082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5654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0226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4798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유통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/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물류산업</a:t>
            </a:r>
          </a:p>
        </p:txBody>
      </p:sp>
      <p:sp>
        <p:nvSpPr>
          <p:cNvPr id="192" name="AutoShape 78"/>
          <p:cNvSpPr>
            <a:spLocks noChangeArrowheads="1"/>
          </p:cNvSpPr>
          <p:nvPr/>
        </p:nvSpPr>
        <p:spPr bwMode="auto">
          <a:xfrm>
            <a:off x="2339640" y="5287591"/>
            <a:ext cx="1152000" cy="266700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제조산업</a:t>
            </a:r>
            <a:endParaRPr lang="en-US" altLang="ko-KR" sz="9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93" name="AutoShape 85"/>
          <p:cNvSpPr>
            <a:spLocks noChangeArrowheads="1"/>
          </p:cNvSpPr>
          <p:nvPr/>
        </p:nvSpPr>
        <p:spPr bwMode="auto">
          <a:xfrm>
            <a:off x="3564793" y="5287591"/>
            <a:ext cx="1152000" cy="266700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통신산업</a:t>
            </a:r>
            <a:endParaRPr lang="en-US" altLang="ko-KR" sz="9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94" name="AutoShape 92"/>
          <p:cNvSpPr>
            <a:spLocks noChangeArrowheads="1"/>
          </p:cNvSpPr>
          <p:nvPr/>
        </p:nvSpPr>
        <p:spPr bwMode="auto">
          <a:xfrm>
            <a:off x="4789946" y="5287591"/>
            <a:ext cx="1152000" cy="266700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금융산업</a:t>
            </a:r>
            <a:endParaRPr lang="en-US" altLang="ko-KR" sz="9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95" name="AutoShape 99"/>
          <p:cNvSpPr>
            <a:spLocks noChangeArrowheads="1"/>
          </p:cNvSpPr>
          <p:nvPr/>
        </p:nvSpPr>
        <p:spPr bwMode="auto">
          <a:xfrm>
            <a:off x="6015098" y="5287591"/>
            <a:ext cx="1152000" cy="266700"/>
          </a:xfrm>
          <a:prstGeom prst="roundRect">
            <a:avLst>
              <a:gd name="adj" fmla="val 0"/>
            </a:avLst>
          </a:prstGeom>
          <a:solidFill>
            <a:srgbClr val="00B0DA"/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pPr algn="ctr">
              <a:lnSpc>
                <a:spcPct val="80000"/>
              </a:lnSpc>
            </a:pP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공공산업</a:t>
            </a:r>
          </a:p>
        </p:txBody>
      </p:sp>
      <p:grpSp>
        <p:nvGrpSpPr>
          <p:cNvPr id="196" name="그룹 2"/>
          <p:cNvGrpSpPr/>
          <p:nvPr/>
        </p:nvGrpSpPr>
        <p:grpSpPr>
          <a:xfrm>
            <a:off x="1114487" y="5604148"/>
            <a:ext cx="6052612" cy="655067"/>
            <a:chOff x="1114487" y="5870277"/>
            <a:chExt cx="6052612" cy="655067"/>
          </a:xfrm>
        </p:grpSpPr>
        <p:sp>
          <p:nvSpPr>
            <p:cNvPr id="197" name="AutoShape 73" descr="서식복사-C_7"/>
            <p:cNvSpPr>
              <a:spLocks noChangeArrowheads="1"/>
            </p:cNvSpPr>
            <p:nvPr/>
          </p:nvSpPr>
          <p:spPr bwMode="auto">
            <a:xfrm>
              <a:off x="1114487" y="5870277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유통산업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198" name="AutoShape 74" descr="서식복사-C_7"/>
            <p:cNvSpPr>
              <a:spLocks noChangeArrowheads="1"/>
            </p:cNvSpPr>
            <p:nvPr/>
          </p:nvSpPr>
          <p:spPr bwMode="auto">
            <a:xfrm>
              <a:off x="1114487" y="6040633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소비재</a:t>
              </a:r>
            </a:p>
          </p:txBody>
        </p:sp>
        <p:sp>
          <p:nvSpPr>
            <p:cNvPr id="199" name="AutoShape 75" descr="서식복사-C_7"/>
            <p:cNvSpPr>
              <a:spLocks noChangeArrowheads="1"/>
            </p:cNvSpPr>
            <p:nvPr/>
          </p:nvSpPr>
          <p:spPr bwMode="auto">
            <a:xfrm>
              <a:off x="1114487" y="6210989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물류산업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00" name="AutoShape 76" descr="서식복사-C_7"/>
            <p:cNvSpPr>
              <a:spLocks noChangeArrowheads="1"/>
            </p:cNvSpPr>
            <p:nvPr/>
          </p:nvSpPr>
          <p:spPr bwMode="auto">
            <a:xfrm>
              <a:off x="1114487" y="6381344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항공</a:t>
              </a:r>
              <a:r>
                <a:rPr lang="en-US" altLang="ko-KR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관광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01" name="AutoShape 80" descr="서식복사-C_7"/>
            <p:cNvSpPr>
              <a:spLocks noChangeArrowheads="1"/>
            </p:cNvSpPr>
            <p:nvPr/>
          </p:nvSpPr>
          <p:spPr bwMode="auto">
            <a:xfrm>
              <a:off x="2340037" y="5870277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자동차 산업</a:t>
              </a:r>
            </a:p>
          </p:txBody>
        </p:sp>
        <p:sp>
          <p:nvSpPr>
            <p:cNvPr id="202" name="AutoShape 81" descr="서식복사-C_7"/>
            <p:cNvSpPr>
              <a:spLocks noChangeArrowheads="1"/>
            </p:cNvSpPr>
            <p:nvPr/>
          </p:nvSpPr>
          <p:spPr bwMode="auto">
            <a:xfrm>
              <a:off x="2340037" y="6040633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우주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항공산업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03" name="AutoShape 82" descr="서식복사-C_7"/>
            <p:cNvSpPr>
              <a:spLocks noChangeArrowheads="1"/>
            </p:cNvSpPr>
            <p:nvPr/>
          </p:nvSpPr>
          <p:spPr bwMode="auto">
            <a:xfrm>
              <a:off x="2340037" y="6210989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화학</a:t>
              </a:r>
              <a:r>
                <a:rPr lang="en-US" altLang="ko-KR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정유산업</a:t>
              </a:r>
            </a:p>
          </p:txBody>
        </p:sp>
        <p:sp>
          <p:nvSpPr>
            <p:cNvPr id="204" name="AutoShape 83" descr="서식복사-C_7"/>
            <p:cNvSpPr>
              <a:spLocks noChangeArrowheads="1"/>
            </p:cNvSpPr>
            <p:nvPr/>
          </p:nvSpPr>
          <p:spPr bwMode="auto">
            <a:xfrm>
              <a:off x="2340037" y="6381344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전기</a:t>
              </a:r>
              <a:r>
                <a:rPr lang="en-US" altLang="ko-KR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전자산업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05" name="AutoShape 87" descr="서식복사-C_7"/>
            <p:cNvSpPr>
              <a:spLocks noChangeArrowheads="1"/>
            </p:cNvSpPr>
            <p:nvPr/>
          </p:nvSpPr>
          <p:spPr bwMode="auto">
            <a:xfrm>
              <a:off x="3563999" y="5870277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통신</a:t>
              </a:r>
            </a:p>
          </p:txBody>
        </p:sp>
        <p:sp>
          <p:nvSpPr>
            <p:cNvPr id="206" name="AutoShape 88" descr="서식복사-C_7"/>
            <p:cNvSpPr>
              <a:spLocks noChangeArrowheads="1"/>
            </p:cNvSpPr>
            <p:nvPr/>
          </p:nvSpPr>
          <p:spPr bwMode="auto">
            <a:xfrm>
              <a:off x="3563999" y="6040633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미디어</a:t>
              </a:r>
            </a:p>
          </p:txBody>
        </p:sp>
        <p:sp>
          <p:nvSpPr>
            <p:cNvPr id="207" name="AutoShape 89" descr="서식복사-C_7"/>
            <p:cNvSpPr>
              <a:spLocks noChangeArrowheads="1"/>
            </p:cNvSpPr>
            <p:nvPr/>
          </p:nvSpPr>
          <p:spPr bwMode="auto">
            <a:xfrm>
              <a:off x="3563999" y="6210989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엔터테인먼트</a:t>
              </a:r>
            </a:p>
          </p:txBody>
        </p:sp>
        <p:sp>
          <p:nvSpPr>
            <p:cNvPr id="208" name="AutoShape 90" descr="서식복사-C_7"/>
            <p:cNvSpPr>
              <a:spLocks noChangeArrowheads="1"/>
            </p:cNvSpPr>
            <p:nvPr/>
          </p:nvSpPr>
          <p:spPr bwMode="auto">
            <a:xfrm>
              <a:off x="3563999" y="6381344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에너지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09" name="AutoShape 94" descr="서식복사-C_7"/>
            <p:cNvSpPr>
              <a:spLocks noChangeArrowheads="1"/>
            </p:cNvSpPr>
            <p:nvPr/>
          </p:nvSpPr>
          <p:spPr bwMode="auto">
            <a:xfrm>
              <a:off x="4789549" y="5870277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은행업 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0" name="AutoShape 95" descr="서식복사-C_7"/>
            <p:cNvSpPr>
              <a:spLocks noChangeArrowheads="1"/>
            </p:cNvSpPr>
            <p:nvPr/>
          </p:nvSpPr>
          <p:spPr bwMode="auto">
            <a:xfrm>
              <a:off x="4789549" y="6040633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증권업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1" name="AutoShape 96" descr="서식복사-C_7"/>
            <p:cNvSpPr>
              <a:spLocks noChangeArrowheads="1"/>
            </p:cNvSpPr>
            <p:nvPr/>
          </p:nvSpPr>
          <p:spPr bwMode="auto">
            <a:xfrm>
              <a:off x="4789549" y="6210989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보험업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2" name="AutoShape 97" descr="서식복사-C_7"/>
            <p:cNvSpPr>
              <a:spLocks noChangeArrowheads="1"/>
            </p:cNvSpPr>
            <p:nvPr/>
          </p:nvSpPr>
          <p:spPr bwMode="auto">
            <a:xfrm>
              <a:off x="4789549" y="6381344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금융시장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3" name="AutoShape 101" descr="서식복사-C_7"/>
            <p:cNvSpPr>
              <a:spLocks noChangeArrowheads="1"/>
            </p:cNvSpPr>
            <p:nvPr/>
          </p:nvSpPr>
          <p:spPr bwMode="auto">
            <a:xfrm>
              <a:off x="6015099" y="5870277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정부기관</a:t>
              </a:r>
            </a:p>
          </p:txBody>
        </p:sp>
        <p:sp>
          <p:nvSpPr>
            <p:cNvPr id="214" name="AutoShape 102" descr="서식복사-C_7"/>
            <p:cNvSpPr>
              <a:spLocks noChangeArrowheads="1"/>
            </p:cNvSpPr>
            <p:nvPr/>
          </p:nvSpPr>
          <p:spPr bwMode="auto">
            <a:xfrm>
              <a:off x="6015099" y="6040633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교육산업</a:t>
              </a:r>
              <a:endParaRPr lang="en-US" altLang="ko-KR" sz="90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5" name="AutoShape 103" descr="서식복사-C_7"/>
            <p:cNvSpPr>
              <a:spLocks noChangeArrowheads="1"/>
            </p:cNvSpPr>
            <p:nvPr/>
          </p:nvSpPr>
          <p:spPr bwMode="auto">
            <a:xfrm>
              <a:off x="6015099" y="6210989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병원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제약산업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216" name="AutoShape 104" descr="서식복사-C_7"/>
            <p:cNvSpPr>
              <a:spLocks noChangeArrowheads="1"/>
            </p:cNvSpPr>
            <p:nvPr/>
          </p:nvSpPr>
          <p:spPr bwMode="auto">
            <a:xfrm>
              <a:off x="6015099" y="6381344"/>
              <a:ext cx="1152000" cy="144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1" hangingPunct="1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유전공학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</p:grpSp>
      <p:sp>
        <p:nvSpPr>
          <p:cNvPr id="217" name="AutoShape 57" descr="서식복사-C_7"/>
          <p:cNvSpPr>
            <a:spLocks noChangeArrowheads="1"/>
          </p:cNvSpPr>
          <p:nvPr/>
        </p:nvSpPr>
        <p:spPr bwMode="auto">
          <a:xfrm>
            <a:off x="6015098" y="4106036"/>
            <a:ext cx="1152000" cy="1397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시스템 통합 </a:t>
            </a:r>
            <a:endParaRPr lang="en-US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18" name="AutoShape 58" descr="서식복사-C_7"/>
          <p:cNvSpPr>
            <a:spLocks noChangeArrowheads="1"/>
          </p:cNvSpPr>
          <p:nvPr/>
        </p:nvSpPr>
        <p:spPr bwMode="auto">
          <a:xfrm>
            <a:off x="6015098" y="4285552"/>
            <a:ext cx="1152000" cy="1397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애플리케이션 관리</a:t>
            </a:r>
            <a:endParaRPr lang="en-US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19" name="AutoShape 59" descr="서식복사-C_7"/>
          <p:cNvSpPr>
            <a:spLocks noChangeArrowheads="1"/>
          </p:cNvSpPr>
          <p:nvPr/>
        </p:nvSpPr>
        <p:spPr bwMode="auto">
          <a:xfrm>
            <a:off x="6015098" y="4465068"/>
            <a:ext cx="1152000" cy="1397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통합기술 서비스</a:t>
            </a:r>
          </a:p>
        </p:txBody>
      </p:sp>
      <p:sp>
        <p:nvSpPr>
          <p:cNvPr id="220" name="AutoShape 56" descr="서식복사-C_7"/>
          <p:cNvSpPr>
            <a:spLocks noChangeArrowheads="1"/>
          </p:cNvSpPr>
          <p:nvPr/>
        </p:nvSpPr>
        <p:spPr bwMode="auto">
          <a:xfrm>
            <a:off x="6015098" y="3926520"/>
            <a:ext cx="1152000" cy="1397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전략적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아웃소싱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21" name="AutoShape 59" descr="서식복사-C_7"/>
          <p:cNvSpPr>
            <a:spLocks noChangeArrowheads="1"/>
          </p:cNvSpPr>
          <p:nvPr/>
        </p:nvSpPr>
        <p:spPr bwMode="auto">
          <a:xfrm>
            <a:off x="6015098" y="4644583"/>
            <a:ext cx="1152000" cy="1397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유지보수 서비스</a:t>
            </a:r>
          </a:p>
        </p:txBody>
      </p:sp>
      <p:sp>
        <p:nvSpPr>
          <p:cNvPr id="222" name="AutoShape 22"/>
          <p:cNvSpPr>
            <a:spLocks noChangeArrowheads="1"/>
          </p:cNvSpPr>
          <p:nvPr/>
        </p:nvSpPr>
        <p:spPr bwMode="auto">
          <a:xfrm>
            <a:off x="1116074" y="3609020"/>
            <a:ext cx="1150809" cy="265113"/>
          </a:xfrm>
          <a:prstGeom prst="rect">
            <a:avLst/>
          </a:prstGeom>
          <a:solidFill>
            <a:srgbClr val="00649D"/>
          </a:solidFill>
          <a:ln>
            <a:noFill/>
          </a:ln>
          <a:extLst/>
        </p:spPr>
        <p:txBody>
          <a:bodyPr lIns="36000" tIns="36000" rIns="36000" bIns="36000" anchor="ctr"/>
          <a:lstStyle>
            <a:lvl1pPr algn="just">
              <a:spcBef>
                <a:spcPct val="20000"/>
              </a:spcBef>
              <a:buFont typeface="Arial" charset="0"/>
              <a:defRPr sz="13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450850" indent="204788" latinLnBrk="1">
              <a:spcBef>
                <a:spcPct val="20000"/>
              </a:spcBef>
              <a:buFont typeface="Arial" charset="0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835025" indent="228600" latinLnBrk="1">
              <a:spcBef>
                <a:spcPct val="20000"/>
              </a:spcBef>
              <a:buFont typeface="Arial" charset="0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243013" indent="228600" latinLnBrk="1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651000" indent="228600" latinLnBrk="1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1082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5654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0226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479800" indent="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IBM Systems Unit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grpSp>
        <p:nvGrpSpPr>
          <p:cNvPr id="223" name="Group 1722"/>
          <p:cNvGrpSpPr>
            <a:grpSpLocks/>
          </p:cNvGrpSpPr>
          <p:nvPr/>
        </p:nvGrpSpPr>
        <p:grpSpPr bwMode="auto">
          <a:xfrm>
            <a:off x="240567" y="3176972"/>
            <a:ext cx="1992315" cy="266700"/>
            <a:chOff x="150" y="1044"/>
            <a:chExt cx="1255" cy="213"/>
          </a:xfrm>
        </p:grpSpPr>
        <p:sp>
          <p:nvSpPr>
            <p:cNvPr id="224" name="제목 1"/>
            <p:cNvSpPr txBox="1">
              <a:spLocks/>
            </p:cNvSpPr>
            <p:nvPr/>
          </p:nvSpPr>
          <p:spPr bwMode="auto">
            <a:xfrm>
              <a:off x="230" y="1082"/>
              <a:ext cx="1175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r>
                <a:rPr kumimoji="0" lang="ko-KR" altLang="en-US" sz="1400" b="1" dirty="0">
                  <a:ea typeface="나눔바른고딕" panose="020B0603020101020101"/>
                </a:rPr>
                <a:t>조직 별 주요 사업 내용</a:t>
              </a:r>
            </a:p>
          </p:txBody>
        </p:sp>
        <p:sp>
          <p:nvSpPr>
            <p:cNvPr id="225" name="AutoShape 1290"/>
            <p:cNvSpPr>
              <a:spLocks noChangeArrowheads="1"/>
            </p:cNvSpPr>
            <p:nvPr/>
          </p:nvSpPr>
          <p:spPr bwMode="auto">
            <a:xfrm>
              <a:off x="150" y="1044"/>
              <a:ext cx="22" cy="213"/>
            </a:xfrm>
            <a:prstGeom prst="roundRect">
              <a:avLst>
                <a:gd name="adj" fmla="val 0"/>
              </a:avLst>
            </a:prstGeom>
            <a:solidFill>
              <a:srgbClr val="0064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latinLnBrk="1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latinLnBrk="0">
                <a:buFont typeface="Wingdings" pitchFamily="2" charset="2"/>
                <a:buNone/>
              </a:pPr>
              <a:endParaRPr kumimoji="0" lang="ko-KR" altLang="en-US" sz="1500" b="1">
                <a:solidFill>
                  <a:schemeClr val="bg1"/>
                </a:solidFill>
                <a:ea typeface="나눔바른고딕" panose="020B0603020101020101"/>
              </a:endParaRPr>
            </a:p>
          </p:txBody>
        </p:sp>
      </p:grpSp>
      <p:sp>
        <p:nvSpPr>
          <p:cNvPr id="226" name="AutoShape 36" descr="서식복사-C_7"/>
          <p:cNvSpPr>
            <a:spLocks noChangeArrowheads="1"/>
          </p:cNvSpPr>
          <p:nvPr/>
        </p:nvSpPr>
        <p:spPr bwMode="auto">
          <a:xfrm>
            <a:off x="2323182" y="4824565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Social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227" name="AutoShape 36" descr="서식복사-C_7"/>
          <p:cNvSpPr>
            <a:spLocks noChangeArrowheads="1"/>
          </p:cNvSpPr>
          <p:nvPr/>
        </p:nvSpPr>
        <p:spPr bwMode="auto">
          <a:xfrm>
            <a:off x="2323182" y="5013176"/>
            <a:ext cx="1152000" cy="13809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1" hangingPunct="1"/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IoT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51695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08097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프로젝트 관리방안</a:t>
            </a:r>
            <a:endParaRPr lang="ko-KR" altLang="en-US" sz="2000" spc="-100" dirty="0">
              <a:cs typeface="Arial" pitchFamily="34" charset="0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448780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관리 방법론 적용 방안</a:t>
                </a: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76872"/>
            <a:ext cx="9374188" cy="4282403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관리방안 적용 방법론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제안사는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제안사의 프로젝트 방법론인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BX-DM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관리 방법론을 적용해 납기 준수 및 품질을 확보합니다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8" name="Group 24"/>
          <p:cNvGrpSpPr>
            <a:grpSpLocks/>
          </p:cNvGrpSpPr>
          <p:nvPr/>
        </p:nvGrpSpPr>
        <p:grpSpPr bwMode="auto">
          <a:xfrm>
            <a:off x="290219" y="1967893"/>
            <a:ext cx="9374188" cy="4591383"/>
            <a:chOff x="165" y="1215"/>
            <a:chExt cx="5905" cy="2875"/>
          </a:xfrm>
        </p:grpSpPr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366177" y="2816477"/>
            <a:ext cx="7213537" cy="3514452"/>
            <a:chOff x="1582150" y="2717617"/>
            <a:chExt cx="7795527" cy="4511907"/>
          </a:xfrm>
        </p:grpSpPr>
        <p:grpSp>
          <p:nvGrpSpPr>
            <p:cNvPr id="52" name="그룹 51"/>
            <p:cNvGrpSpPr/>
            <p:nvPr/>
          </p:nvGrpSpPr>
          <p:grpSpPr>
            <a:xfrm>
              <a:off x="1582150" y="2717617"/>
              <a:ext cx="7795527" cy="2601741"/>
              <a:chOff x="1582150" y="2717617"/>
              <a:chExt cx="7795527" cy="2601741"/>
            </a:xfrm>
          </p:grpSpPr>
          <p:sp>
            <p:nvSpPr>
              <p:cNvPr id="54" name="AutoShape 225"/>
              <p:cNvSpPr>
                <a:spLocks/>
              </p:cNvSpPr>
              <p:nvPr/>
            </p:nvSpPr>
            <p:spPr bwMode="auto">
              <a:xfrm rot="5400000" flipV="1">
                <a:off x="4195093" y="104674"/>
                <a:ext cx="2569641" cy="7795527"/>
              </a:xfrm>
              <a:prstGeom prst="leftBracket">
                <a:avLst>
                  <a:gd name="adj" fmla="val 130276"/>
                </a:avLst>
              </a:prstGeom>
              <a:solidFill>
                <a:schemeClr val="bg1">
                  <a:lumMod val="5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  <a:extLst/>
            </p:spPr>
            <p:txBody>
              <a:bodyPr wrap="none" lIns="0" tIns="54895" rIns="0" bIns="41010" anchor="t" anchorCtr="0"/>
              <a:lstStyle/>
              <a:p>
                <a:pPr marL="0" marR="0" lvl="0" indent="0" algn="ctr" defTabSz="913961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5" name="Line 226"/>
              <p:cNvSpPr>
                <a:spLocks noChangeShapeType="1"/>
              </p:cNvSpPr>
              <p:nvPr/>
            </p:nvSpPr>
            <p:spPr bwMode="auto">
              <a:xfrm flipV="1">
                <a:off x="7000065" y="2787192"/>
                <a:ext cx="743467" cy="77176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80728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6" name="Line 227"/>
              <p:cNvSpPr>
                <a:spLocks noChangeShapeType="1"/>
              </p:cNvSpPr>
              <p:nvPr/>
            </p:nvSpPr>
            <p:spPr bwMode="auto">
              <a:xfrm flipH="1" flipV="1">
                <a:off x="3119920" y="2787192"/>
                <a:ext cx="733675" cy="771765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80728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7" name="AutoShape 231"/>
              <p:cNvSpPr>
                <a:spLocks/>
              </p:cNvSpPr>
              <p:nvPr/>
            </p:nvSpPr>
            <p:spPr bwMode="auto">
              <a:xfrm rot="5400000" flipV="1">
                <a:off x="4424912" y="962738"/>
                <a:ext cx="2084769" cy="6604816"/>
              </a:xfrm>
              <a:prstGeom prst="leftBracket">
                <a:avLst>
                  <a:gd name="adj" fmla="val 135575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8" name="AutoShape 232"/>
              <p:cNvSpPr>
                <a:spLocks/>
              </p:cNvSpPr>
              <p:nvPr/>
            </p:nvSpPr>
            <p:spPr bwMode="auto">
              <a:xfrm rot="5400000" flipV="1">
                <a:off x="4602603" y="1459110"/>
                <a:ext cx="1798471" cy="5833006"/>
              </a:xfrm>
              <a:prstGeom prst="leftBracket">
                <a:avLst>
                  <a:gd name="adj" fmla="val 142341"/>
                </a:avLst>
              </a:prstGeom>
              <a:solidFill>
                <a:sysClr val="window" lastClr="FFFFFF">
                  <a:lumMod val="85000"/>
                </a:sysClr>
              </a:solidFill>
              <a:ln w="6350" cap="rnd" algn="ctr">
                <a:noFill/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233" tIns="35117" rIns="70233" bIns="35117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9" name="Line 235"/>
              <p:cNvSpPr>
                <a:spLocks noChangeShapeType="1"/>
              </p:cNvSpPr>
              <p:nvPr/>
            </p:nvSpPr>
            <p:spPr bwMode="auto">
              <a:xfrm rot="16200000" flipV="1">
                <a:off x="4562987" y="4377179"/>
                <a:ext cx="1806643" cy="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0" name="AutoShape 236"/>
              <p:cNvSpPr>
                <a:spLocks/>
              </p:cNvSpPr>
              <p:nvPr/>
            </p:nvSpPr>
            <p:spPr bwMode="auto">
              <a:xfrm rot="5400000" flipV="1">
                <a:off x="4783071" y="2536831"/>
                <a:ext cx="1368450" cy="4196603"/>
              </a:xfrm>
              <a:prstGeom prst="leftBracket">
                <a:avLst>
                  <a:gd name="adj" fmla="val 131235"/>
                </a:avLst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36DA7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1" name="Line 234"/>
              <p:cNvSpPr>
                <a:spLocks noChangeShapeType="1"/>
              </p:cNvSpPr>
              <p:nvPr/>
            </p:nvSpPr>
            <p:spPr bwMode="auto">
              <a:xfrm rot="16200000" flipH="1">
                <a:off x="3696175" y="3500758"/>
                <a:ext cx="1580781" cy="2026006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2" name="Line 241"/>
              <p:cNvSpPr>
                <a:spLocks noChangeShapeType="1"/>
              </p:cNvSpPr>
              <p:nvPr/>
            </p:nvSpPr>
            <p:spPr bwMode="auto">
              <a:xfrm rot="5400000">
                <a:off x="5674779" y="3382419"/>
                <a:ext cx="1686889" cy="215657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3" name="Text Box 228"/>
              <p:cNvSpPr txBox="1">
                <a:spLocks noChangeArrowheads="1"/>
              </p:cNvSpPr>
              <p:nvPr/>
            </p:nvSpPr>
            <p:spPr bwMode="gray">
              <a:xfrm>
                <a:off x="4907906" y="2827103"/>
                <a:ext cx="1122552" cy="27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3961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수 행 </a:t>
                </a: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/ </a:t>
                </a:r>
                <a:r>
                  <a:rPr kumimoji="1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통 제</a:t>
                </a:r>
              </a:p>
            </p:txBody>
          </p:sp>
          <p:sp>
            <p:nvSpPr>
              <p:cNvPr id="64" name="Text Box 229"/>
              <p:cNvSpPr txBox="1">
                <a:spLocks noChangeArrowheads="1"/>
              </p:cNvSpPr>
              <p:nvPr/>
            </p:nvSpPr>
            <p:spPr bwMode="gray">
              <a:xfrm>
                <a:off x="1666417" y="4063896"/>
                <a:ext cx="784780" cy="27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3961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     착수</a:t>
                </a:r>
              </a:p>
            </p:txBody>
          </p:sp>
          <p:sp>
            <p:nvSpPr>
              <p:cNvPr id="65" name="Text Box 230"/>
              <p:cNvSpPr txBox="1">
                <a:spLocks noChangeArrowheads="1"/>
              </p:cNvSpPr>
              <p:nvPr/>
            </p:nvSpPr>
            <p:spPr bwMode="gray">
              <a:xfrm>
                <a:off x="8512892" y="4063897"/>
                <a:ext cx="455603" cy="27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3961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종 료</a:t>
                </a:r>
              </a:p>
            </p:txBody>
          </p:sp>
          <p:sp>
            <p:nvSpPr>
              <p:cNvPr id="66" name="Text Box 239"/>
              <p:cNvSpPr txBox="1">
                <a:spLocks noChangeArrowheads="1"/>
              </p:cNvSpPr>
              <p:nvPr/>
            </p:nvSpPr>
            <p:spPr bwMode="gray">
              <a:xfrm>
                <a:off x="4239192" y="3663668"/>
                <a:ext cx="724115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 일정관리</a:t>
                </a:r>
              </a:p>
            </p:txBody>
          </p:sp>
          <p:sp>
            <p:nvSpPr>
              <p:cNvPr id="67" name="Text Box 246"/>
              <p:cNvSpPr txBox="1">
                <a:spLocks noChangeArrowheads="1"/>
              </p:cNvSpPr>
              <p:nvPr/>
            </p:nvSpPr>
            <p:spPr bwMode="gray">
              <a:xfrm>
                <a:off x="5522846" y="3662746"/>
                <a:ext cx="150589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의사소통관리</a:t>
                </a:r>
              </a:p>
            </p:txBody>
          </p:sp>
          <p:sp>
            <p:nvSpPr>
              <p:cNvPr id="68" name="Text Box 248"/>
              <p:cNvSpPr txBox="1">
                <a:spLocks noChangeArrowheads="1"/>
              </p:cNvSpPr>
              <p:nvPr/>
            </p:nvSpPr>
            <p:spPr bwMode="gray">
              <a:xfrm>
                <a:off x="7631914" y="4903765"/>
                <a:ext cx="66521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위험관리</a:t>
                </a:r>
              </a:p>
            </p:txBody>
          </p:sp>
          <p:sp>
            <p:nvSpPr>
              <p:cNvPr id="69" name="Text Box 251"/>
              <p:cNvSpPr txBox="1">
                <a:spLocks noChangeArrowheads="1"/>
              </p:cNvSpPr>
              <p:nvPr/>
            </p:nvSpPr>
            <p:spPr bwMode="gray">
              <a:xfrm>
                <a:off x="4603801" y="4109217"/>
                <a:ext cx="66521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보안관리</a:t>
                </a:r>
              </a:p>
            </p:txBody>
          </p:sp>
          <p:sp>
            <p:nvSpPr>
              <p:cNvPr id="70" name="Text Box 253"/>
              <p:cNvSpPr txBox="1">
                <a:spLocks noChangeArrowheads="1"/>
              </p:cNvSpPr>
              <p:nvPr/>
            </p:nvSpPr>
            <p:spPr bwMode="gray">
              <a:xfrm>
                <a:off x="5554359" y="4109217"/>
                <a:ext cx="831520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kern="0" dirty="0">
                    <a:solidFill>
                      <a:prstClr val="black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산출물</a:t>
                </a: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관리</a:t>
                </a:r>
              </a:p>
            </p:txBody>
          </p:sp>
          <p:sp>
            <p:nvSpPr>
              <p:cNvPr id="71" name="Text Box 255"/>
              <p:cNvSpPr txBox="1">
                <a:spLocks noChangeArrowheads="1"/>
              </p:cNvSpPr>
              <p:nvPr/>
            </p:nvSpPr>
            <p:spPr bwMode="gray">
              <a:xfrm>
                <a:off x="6622222" y="4615008"/>
                <a:ext cx="66521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자원관리</a:t>
                </a:r>
              </a:p>
            </p:txBody>
          </p:sp>
          <p:sp>
            <p:nvSpPr>
              <p:cNvPr id="72" name="AutoShape 257"/>
              <p:cNvSpPr>
                <a:spLocks noChangeArrowheads="1"/>
              </p:cNvSpPr>
              <p:nvPr/>
            </p:nvSpPr>
            <p:spPr bwMode="auto">
              <a:xfrm rot="1756783">
                <a:off x="2470417" y="4321780"/>
                <a:ext cx="388867" cy="163483"/>
              </a:xfrm>
              <a:prstGeom prst="leftRightArrow">
                <a:avLst>
                  <a:gd name="adj1" fmla="val 50000"/>
                  <a:gd name="adj2" fmla="val 38252"/>
                </a:avLst>
              </a:pr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3" name="AutoShape 258"/>
              <p:cNvSpPr>
                <a:spLocks noChangeArrowheads="1"/>
              </p:cNvSpPr>
              <p:nvPr/>
            </p:nvSpPr>
            <p:spPr bwMode="auto">
              <a:xfrm rot="5400000">
                <a:off x="5309851" y="3269534"/>
                <a:ext cx="290463" cy="205290"/>
              </a:xfrm>
              <a:prstGeom prst="leftRightArrow">
                <a:avLst>
                  <a:gd name="adj1" fmla="val 50000"/>
                  <a:gd name="adj2" fmla="val 35192"/>
                </a:avLst>
              </a:pr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4" name="AutoShape 259"/>
              <p:cNvSpPr>
                <a:spLocks noChangeArrowheads="1"/>
              </p:cNvSpPr>
              <p:nvPr/>
            </p:nvSpPr>
            <p:spPr bwMode="auto">
              <a:xfrm rot="9035940">
                <a:off x="8101670" y="4294918"/>
                <a:ext cx="388866" cy="163483"/>
              </a:xfrm>
              <a:prstGeom prst="leftRightArrow">
                <a:avLst>
                  <a:gd name="adj1" fmla="val 50000"/>
                  <a:gd name="adj2" fmla="val 38252"/>
                </a:avLst>
              </a:pr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82020" tIns="41010" rIns="82020" bIns="4101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1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5" name="Text Box 237"/>
              <p:cNvSpPr txBox="1">
                <a:spLocks noChangeArrowheads="1"/>
              </p:cNvSpPr>
              <p:nvPr/>
            </p:nvSpPr>
            <p:spPr bwMode="gray">
              <a:xfrm>
                <a:off x="2682360" y="4903765"/>
                <a:ext cx="66521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3961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범위관리</a:t>
                </a:r>
              </a:p>
            </p:txBody>
          </p:sp>
          <p:sp>
            <p:nvSpPr>
              <p:cNvPr id="76" name="Text Box 249"/>
              <p:cNvSpPr txBox="1">
                <a:spLocks noChangeArrowheads="1"/>
              </p:cNvSpPr>
              <p:nvPr/>
            </p:nvSpPr>
            <p:spPr bwMode="gray">
              <a:xfrm>
                <a:off x="3638780" y="4615008"/>
                <a:ext cx="665216" cy="2370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914170" fontAlgn="auto">
                  <a:spcBef>
                    <a:spcPct val="0"/>
                  </a:spcBef>
                  <a:spcAft>
                    <a:spcPts val="0"/>
                  </a:spcAft>
                  <a:defRPr kumimoji="1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 marL="2286000" defTabSz="914400"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 marL="2743200" defTabSz="914400"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 marL="3200400" defTabSz="914400"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 marL="3657600" defTabSz="914400"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17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형상관리</a:t>
                </a: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4155101" y="6077741"/>
              <a:ext cx="2636099" cy="115178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6866" y="4167960"/>
            <a:ext cx="9324000" cy="2162969"/>
            <a:chOff x="458987" y="4452672"/>
            <a:chExt cx="10028326" cy="2776852"/>
          </a:xfrm>
        </p:grpSpPr>
        <p:sp>
          <p:nvSpPr>
            <p:cNvPr id="78" name="AutoShape 243"/>
            <p:cNvSpPr>
              <a:spLocks/>
            </p:cNvSpPr>
            <p:nvPr/>
          </p:nvSpPr>
          <p:spPr bwMode="auto">
            <a:xfrm rot="5400000" flipV="1">
              <a:off x="5052397" y="3549472"/>
              <a:ext cx="827827" cy="2634227"/>
            </a:xfrm>
            <a:prstGeom prst="leftBracket">
              <a:avLst>
                <a:gd name="adj" fmla="val 127879"/>
              </a:avLst>
            </a:prstGeom>
            <a:solidFill>
              <a:srgbClr val="F26522"/>
            </a:solidFill>
            <a:ln w="12700" cap="flat" cmpd="sng" algn="ctr">
              <a:noFill/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marL="0" marR="0" lvl="0" indent="0" algn="ctr" defTabSz="913961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79" name="Rectangle 549"/>
            <p:cNvSpPr>
              <a:spLocks noChangeArrowheads="1"/>
            </p:cNvSpPr>
            <p:nvPr/>
          </p:nvSpPr>
          <p:spPr bwMode="auto">
            <a:xfrm>
              <a:off x="4250617" y="4653996"/>
              <a:ext cx="2378306" cy="521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831450" eaLnBrk="0" fontAlgn="auto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85000"/>
                <a:buFontTx/>
                <a:buNone/>
                <a:tabLst>
                  <a:tab pos="5645606" algn="l"/>
                </a:tabLst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BX-DM </a:t>
              </a:r>
              <a:b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</a:b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프로젝트 </a:t>
              </a:r>
              <a:r>
                <a:rPr lang="ko-KR" altLang="en-US" sz="1200" b="1" kern="0" dirty="0">
                  <a:solidFill>
                    <a:prstClr val="black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개발</a:t>
              </a:r>
              <a:r>
                <a:rPr lang="en-US" altLang="ko-KR" sz="1200" b="1" kern="0" dirty="0">
                  <a:solidFill>
                    <a:prstClr val="black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rPr>
                <a:t>관리 방법론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458987" y="5183723"/>
              <a:ext cx="10028326" cy="2045801"/>
              <a:chOff x="2154748" y="3582667"/>
              <a:chExt cx="5607052" cy="1859806"/>
            </a:xfrm>
          </p:grpSpPr>
          <p:sp>
            <p:nvSpPr>
              <p:cNvPr id="93" name="직사각형 17"/>
              <p:cNvSpPr/>
              <p:nvPr/>
            </p:nvSpPr>
            <p:spPr>
              <a:xfrm>
                <a:off x="2179792" y="3705973"/>
                <a:ext cx="5561536" cy="876234"/>
              </a:xfrm>
              <a:prstGeom prst="round2SameRect">
                <a:avLst/>
              </a:prstGeom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2020" tIns="41010" rIns="82020" bIns="41010" anchor="ctr"/>
              <a:lstStyle/>
              <a:p>
                <a:pPr marL="34917" marR="0" lvl="0" indent="-34917" defTabSz="91396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4" name="Line 161"/>
              <p:cNvSpPr>
                <a:spLocks noChangeShapeType="1"/>
              </p:cNvSpPr>
              <p:nvPr/>
            </p:nvSpPr>
            <p:spPr bwMode="auto">
              <a:xfrm>
                <a:off x="3414015" y="3865379"/>
                <a:ext cx="0" cy="584426"/>
              </a:xfrm>
              <a:prstGeom prst="line">
                <a:avLst/>
              </a:prstGeom>
              <a:noFill/>
              <a:ln w="19050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1998" tIns="40999" rIns="81998" bIns="40999"/>
              <a:lstStyle/>
              <a:p>
                <a:pPr marL="0" marR="0" lvl="0" indent="0" defTabSz="1067745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pic>
            <p:nvPicPr>
              <p:cNvPr id="95" name="Picture 9" descr="C:\Documents and Settings\WIN\바탕 화면\금_작업\02-3-가-07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4748" y="3582667"/>
                <a:ext cx="5607052" cy="864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Line 161"/>
              <p:cNvSpPr>
                <a:spLocks noChangeShapeType="1"/>
              </p:cNvSpPr>
              <p:nvPr/>
            </p:nvSpPr>
            <p:spPr bwMode="auto">
              <a:xfrm>
                <a:off x="6339434" y="3865379"/>
                <a:ext cx="0" cy="584426"/>
              </a:xfrm>
              <a:prstGeom prst="line">
                <a:avLst/>
              </a:prstGeom>
              <a:noFill/>
              <a:ln w="19050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1998" tIns="40999" rIns="81998" bIns="40999"/>
              <a:lstStyle/>
              <a:p>
                <a:pPr marL="0" marR="0" lvl="0" indent="0" defTabSz="1067745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7" name="Line 161"/>
              <p:cNvSpPr>
                <a:spLocks noChangeShapeType="1"/>
              </p:cNvSpPr>
              <p:nvPr/>
            </p:nvSpPr>
            <p:spPr bwMode="auto">
              <a:xfrm>
                <a:off x="4972003" y="3865379"/>
                <a:ext cx="0" cy="584426"/>
              </a:xfrm>
              <a:prstGeom prst="line">
                <a:avLst/>
              </a:prstGeom>
              <a:noFill/>
              <a:ln w="19050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1998" tIns="40999" rIns="81998" bIns="40999"/>
              <a:lstStyle/>
              <a:p>
                <a:pPr marL="0" marR="0" lvl="0" indent="0" defTabSz="1067745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8" name="Rectangle 83"/>
              <p:cNvSpPr>
                <a:spLocks noChangeArrowheads="1"/>
              </p:cNvSpPr>
              <p:nvPr/>
            </p:nvSpPr>
            <p:spPr bwMode="auto">
              <a:xfrm>
                <a:off x="2167911" y="3844118"/>
                <a:ext cx="1270268" cy="502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1pPr>
                <a:lvl2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2pPr>
                <a:lvl3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3pPr>
                <a:lvl4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4pPr>
                <a:lvl5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5pPr>
                <a:lvl6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6pPr>
                <a:lvl7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7pPr>
                <a:lvl8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8pPr>
                <a:lvl9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9pPr>
              </a:lstStyle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프로젝트관리</a:t>
                </a:r>
                <a:endPara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전문 조직운영</a:t>
                </a:r>
              </a:p>
            </p:txBody>
          </p:sp>
          <p:sp>
            <p:nvSpPr>
              <p:cNvPr id="99" name="Rectangle 83"/>
              <p:cNvSpPr>
                <a:spLocks noChangeArrowheads="1"/>
              </p:cNvSpPr>
              <p:nvPr/>
            </p:nvSpPr>
            <p:spPr bwMode="auto">
              <a:xfrm>
                <a:off x="3425340" y="3844118"/>
                <a:ext cx="1537023" cy="502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1pPr>
                <a:lvl2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2pPr>
                <a:lvl3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3pPr>
                <a:lvl4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4pPr>
                <a:lvl5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5pPr>
                <a:lvl6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6pPr>
                <a:lvl7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7pPr>
                <a:lvl8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8pPr>
                <a:lvl9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9pPr>
              </a:lstStyle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-3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프로젝트관리 </a:t>
                </a:r>
                <a:br>
                  <a:rPr kumimoji="1" lang="en-US" altLang="ko-KR" sz="1400" b="1" i="0" u="none" strike="noStrike" kern="0" cap="none" spc="-3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kumimoji="1" lang="ko-KR" altLang="en-US" sz="1400" b="1" i="0" u="none" strike="noStrike" kern="0" cap="none" spc="-3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전용도구 활용</a:t>
                </a:r>
                <a:endParaRPr kumimoji="1" lang="en-US" altLang="ko-KR" sz="1400" b="1" i="0" u="none" strike="noStrike" kern="0" cap="none" spc="-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0" name="Rectangle 83"/>
              <p:cNvSpPr>
                <a:spLocks noChangeArrowheads="1"/>
              </p:cNvSpPr>
              <p:nvPr/>
            </p:nvSpPr>
            <p:spPr bwMode="auto">
              <a:xfrm>
                <a:off x="5031337" y="3844118"/>
                <a:ext cx="1270268" cy="502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1pPr>
                <a:lvl2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2pPr>
                <a:lvl3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3pPr>
                <a:lvl4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4pPr>
                <a:lvl5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5pPr>
                <a:lvl6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6pPr>
                <a:lvl7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7pPr>
                <a:lvl8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8pPr>
                <a:lvl9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9pPr>
              </a:lstStyle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산출물 중심의 </a:t>
                </a:r>
                <a:endPara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일정관리</a:t>
                </a:r>
              </a:p>
            </p:txBody>
          </p:sp>
          <p:sp>
            <p:nvSpPr>
              <p:cNvPr id="101" name="Rectangle 83"/>
              <p:cNvSpPr>
                <a:spLocks noChangeArrowheads="1"/>
              </p:cNvSpPr>
              <p:nvPr/>
            </p:nvSpPr>
            <p:spPr bwMode="auto">
              <a:xfrm>
                <a:off x="6387080" y="3844118"/>
                <a:ext cx="1270268" cy="502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1pPr>
                <a:lvl2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2pPr>
                <a:lvl3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3pPr>
                <a:lvl4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4pPr>
                <a:lvl5pPr defTabSz="922338">
                  <a:spcBef>
                    <a:spcPct val="0"/>
                  </a:spcBef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5pPr>
                <a:lvl6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6pPr>
                <a:lvl7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7pPr>
                <a:lvl8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8pPr>
                <a:lvl9pPr defTabSz="922338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굴림" pitchFamily="50" charset="-127"/>
                  </a:defRPr>
                </a:lvl9pPr>
              </a:lstStyle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국제표준 프로세스 </a:t>
                </a:r>
                <a:endPara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0" marR="0" lvl="0" indent="0" algn="ctr" defTabSz="922338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rPr>
                  <a:t>준용</a:t>
                </a:r>
                <a:endPara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grpSp>
            <p:nvGrpSpPr>
              <p:cNvPr id="102" name="그룹 101"/>
              <p:cNvGrpSpPr/>
              <p:nvPr/>
            </p:nvGrpSpPr>
            <p:grpSpPr>
              <a:xfrm>
                <a:off x="2169558" y="4869310"/>
                <a:ext cx="5566056" cy="573163"/>
                <a:chOff x="2434916" y="5029195"/>
                <a:chExt cx="5975491" cy="458980"/>
              </a:xfrm>
            </p:grpSpPr>
            <p:sp>
              <p:nvSpPr>
                <p:cNvPr id="118" name="object 48"/>
                <p:cNvSpPr/>
                <p:nvPr/>
              </p:nvSpPr>
              <p:spPr>
                <a:xfrm>
                  <a:off x="2434916" y="5029199"/>
                  <a:ext cx="2994204" cy="458976"/>
                </a:xfrm>
                <a:prstGeom prst="snip2DiagRect">
                  <a:avLst/>
                </a:prstGeom>
                <a:solidFill>
                  <a:schemeClr val="bg2">
                    <a:lumMod val="25000"/>
                  </a:scheme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3961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</a:rPr>
                    <a:t>선진관리기법 활용</a:t>
                  </a:r>
                </a:p>
              </p:txBody>
            </p:sp>
            <p:sp>
              <p:nvSpPr>
                <p:cNvPr id="119" name="object 48"/>
                <p:cNvSpPr/>
                <p:nvPr/>
              </p:nvSpPr>
              <p:spPr>
                <a:xfrm flipH="1">
                  <a:off x="5471156" y="5029195"/>
                  <a:ext cx="2939251" cy="458976"/>
                </a:xfrm>
                <a:prstGeom prst="snip2DiagRect">
                  <a:avLst/>
                </a:prstGeom>
                <a:solidFill>
                  <a:schemeClr val="bg2">
                    <a:lumMod val="25000"/>
                  </a:scheme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3961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400" b="1" kern="0" noProof="0" dirty="0">
                      <a:solidFill>
                        <a:prstClr val="white"/>
                      </a:solidFill>
                      <a:latin typeface="나눔바른고딕" panose="020B0600000101010101" charset="-127"/>
                      <a:ea typeface="나눔바른고딕" panose="020B0600000101010101" charset="-127"/>
                    </a:rPr>
                    <a:t>BX</a:t>
                  </a:r>
                  <a: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</a:rPr>
                    <a:t> PMS</a:t>
                  </a:r>
                  <a:r>
                    <a:rPr kumimoji="0" lang="ko-KR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</a:rPr>
                    <a:t>기반의 통합관리</a:t>
                  </a:r>
                </a:p>
              </p:txBody>
            </p:sp>
            <p:pic>
              <p:nvPicPr>
                <p:cNvPr id="120" name="Picture 2" descr="C:\Documents and Settings\WIN\바탕 화면\동대문CCTV\화살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2163" y="5322319"/>
                  <a:ext cx="115531" cy="14011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1" name="Picture 2" descr="C:\Documents and Settings\WIN\바탕 화면\동대문CCTV\화살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99231" y="5322319"/>
                  <a:ext cx="115531" cy="14011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3" name="그룹 102"/>
              <p:cNvGrpSpPr/>
              <p:nvPr/>
            </p:nvGrpSpPr>
            <p:grpSpPr>
              <a:xfrm>
                <a:off x="4544732" y="4332632"/>
                <a:ext cx="867343" cy="687618"/>
                <a:chOff x="11143282" y="584030"/>
                <a:chExt cx="942487" cy="619033"/>
              </a:xfrm>
            </p:grpSpPr>
            <p:sp>
              <p:nvSpPr>
                <p:cNvPr id="114" name="원통 113"/>
                <p:cNvSpPr/>
                <p:nvPr/>
              </p:nvSpPr>
              <p:spPr>
                <a:xfrm>
                  <a:off x="11176718" y="651303"/>
                  <a:ext cx="860249" cy="495470"/>
                </a:xfrm>
                <a:prstGeom prst="can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>
                  <a:off x="11143282" y="584030"/>
                  <a:ext cx="942487" cy="619033"/>
                  <a:chOff x="3202868" y="6658758"/>
                  <a:chExt cx="508754" cy="416730"/>
                </a:xfrm>
              </p:grpSpPr>
              <p:pic>
                <p:nvPicPr>
                  <p:cNvPr id="116" name="Picture 6" descr="D:\@@한전백업방\@삽도백업\PNG\데이터-04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02868" y="6658758"/>
                    <a:ext cx="508754" cy="4098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7" name="AutoShape 1271"/>
                  <p:cNvSpPr>
                    <a:spLocks noChangeArrowheads="1"/>
                  </p:cNvSpPr>
                  <p:nvPr/>
                </p:nvSpPr>
                <p:spPr bwMode="auto">
                  <a:xfrm>
                    <a:off x="3227772" y="6827722"/>
                    <a:ext cx="464362" cy="247766"/>
                  </a:xfrm>
                  <a:prstGeom prst="can">
                    <a:avLst>
                      <a:gd name="adj" fmla="val 25000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lIns="0" tIns="0" rIns="0" bIns="0" anchor="ctr"/>
                  <a:lstStyle>
                    <a:lvl1pPr eaLnBrk="0" hangingPunct="0"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7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marL="0" marR="0" lvl="0" indent="0" algn="ctr" defTabSz="913961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prstClr val="white">
                          <a:lumMod val="65000"/>
                        </a:prstClr>
                      </a:buClr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0000101010101" charset="-127"/>
                        <a:ea typeface="나눔바른고딕" panose="020B0600000101010101" charset="-127"/>
                      </a:rPr>
                      <a:t>BX PMS</a:t>
                    </a:r>
                  </a:p>
                  <a:p>
                    <a:pPr marL="0" marR="0" lvl="0" indent="0" algn="ctr" defTabSz="913961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prstClr val="white">
                          <a:lumMod val="65000"/>
                        </a:prstClr>
                      </a:buClr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0000101010101" charset="-127"/>
                        <a:ea typeface="나눔바른고딕" panose="020B0600000101010101" charset="-127"/>
                      </a:rPr>
                      <a:t>레포지토리</a:t>
                    </a:r>
                    <a:endParaRPr kumimoji="1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</a:endParaRPr>
                  </a:p>
                  <a:p>
                    <a:pPr marL="0" marR="0" lvl="0" indent="0" algn="ctr" defTabSz="913961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prstClr val="white">
                          <a:lumMod val="65000"/>
                        </a:prstClr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</a:endParaRPr>
                  </a:p>
                </p:txBody>
              </p:sp>
            </p:grpSp>
          </p:grpSp>
          <p:grpSp>
            <p:nvGrpSpPr>
              <p:cNvPr id="104" name="그룹 182"/>
              <p:cNvGrpSpPr/>
              <p:nvPr/>
            </p:nvGrpSpPr>
            <p:grpSpPr>
              <a:xfrm>
                <a:off x="5751276" y="4277322"/>
                <a:ext cx="488221" cy="567071"/>
                <a:chOff x="5729803" y="4674445"/>
                <a:chExt cx="1100851" cy="942285"/>
              </a:xfrm>
            </p:grpSpPr>
            <p:pic>
              <p:nvPicPr>
                <p:cNvPr id="106" name="Picture 5" descr="C:\Documents and Settings\이슬예리\바탕 화면\아이콘작업\서버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729803" y="4804445"/>
                  <a:ext cx="748022" cy="7480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" name="Picture 5" descr="C:\Documents and Settings\이슬예리\바탕 화면\아이콘작업\서버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054801" y="4674445"/>
                  <a:ext cx="748022" cy="7480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08" name="그룹 170"/>
                <p:cNvGrpSpPr/>
                <p:nvPr/>
              </p:nvGrpSpPr>
              <p:grpSpPr>
                <a:xfrm>
                  <a:off x="6388178" y="5221340"/>
                  <a:ext cx="442476" cy="304573"/>
                  <a:chOff x="2990981" y="1927517"/>
                  <a:chExt cx="757194" cy="521204"/>
                </a:xfrm>
              </p:grpSpPr>
              <p:pic>
                <p:nvPicPr>
                  <p:cNvPr id="112" name="Picture 6" descr="C:\Documents and Settings\이슬예리\바탕 화면\아이콘작업\데이터베이스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 bwMode="auto">
                  <a:xfrm>
                    <a:off x="3048765" y="1957365"/>
                    <a:ext cx="633198" cy="4824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3" name="TextBox 112"/>
                  <p:cNvSpPr txBox="1"/>
                  <p:nvPr/>
                </p:nvSpPr>
                <p:spPr bwMode="auto">
                  <a:xfrm>
                    <a:off x="2990981" y="1927517"/>
                    <a:ext cx="757194" cy="521204"/>
                  </a:xfrm>
                  <a:prstGeom prst="rect">
                    <a:avLst/>
                  </a:prstGeom>
                </p:spPr>
                <p:txBody>
                  <a:bodyPr wrap="none" lIns="36000" tIns="36000" rIns="36000" bIns="36000" anchor="ctr" anchorCtr="0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  <a:bevelB w="0" h="0"/>
                    </a:sp3d>
                  </a:bodyPr>
                  <a:lstStyle/>
                  <a:p>
                    <a:pPr marL="0" marR="0" lvl="0" indent="-180933" algn="ctr" defTabSz="1067745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>
                        <a:prstClr val="white">
                          <a:lumMod val="65000"/>
                        </a:prstClr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109" name="그룹 173"/>
                <p:cNvGrpSpPr/>
                <p:nvPr/>
              </p:nvGrpSpPr>
              <p:grpSpPr>
                <a:xfrm>
                  <a:off x="6077151" y="5312157"/>
                  <a:ext cx="442476" cy="304573"/>
                  <a:chOff x="2990981" y="1927517"/>
                  <a:chExt cx="757194" cy="521204"/>
                </a:xfrm>
              </p:grpSpPr>
              <p:pic>
                <p:nvPicPr>
                  <p:cNvPr id="110" name="Picture 6" descr="C:\Documents and Settings\이슬예리\바탕 화면\아이콘작업\데이터베이스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 bwMode="auto">
                  <a:xfrm>
                    <a:off x="3048765" y="1957365"/>
                    <a:ext cx="633198" cy="4824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1" name="TextBox 110"/>
                  <p:cNvSpPr txBox="1"/>
                  <p:nvPr/>
                </p:nvSpPr>
                <p:spPr bwMode="auto">
                  <a:xfrm>
                    <a:off x="2990981" y="1927517"/>
                    <a:ext cx="757194" cy="521204"/>
                  </a:xfrm>
                  <a:prstGeom prst="rect">
                    <a:avLst/>
                  </a:prstGeom>
                </p:spPr>
                <p:txBody>
                  <a:bodyPr wrap="none" lIns="36000" tIns="36000" rIns="36000" bIns="36000" anchor="ctr" anchorCtr="0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  <a:bevelB w="0" h="0"/>
                    </a:sp3d>
                  </a:bodyPr>
                  <a:lstStyle/>
                  <a:p>
                    <a:pPr marL="0" marR="0" lvl="0" indent="-180933" algn="ctr" defTabSz="1067745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>
                        <a:prstClr val="white">
                          <a:lumMod val="65000"/>
                        </a:prstClr>
                      </a:buClr>
                      <a:buSzPct val="8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나눔바른고딕" panose="020B0600000101010101" charset="-127"/>
                      <a:ea typeface="나눔바른고딕" panose="020B0600000101010101" charset="-127"/>
                      <a:cs typeface="Arial" pitchFamily="34" charset="0"/>
                    </a:endParaRPr>
                  </a:p>
                </p:txBody>
              </p:sp>
            </p:grpSp>
          </p:grpSp>
          <p:pic>
            <p:nvPicPr>
              <p:cNvPr id="105" name="Picture 24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0612" y="4401810"/>
                <a:ext cx="474684" cy="435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Freeform 240"/>
            <p:cNvSpPr>
              <a:spLocks noEditPoints="1"/>
            </p:cNvSpPr>
            <p:nvPr/>
          </p:nvSpPr>
          <p:spPr bwMode="auto">
            <a:xfrm>
              <a:off x="676754" y="6173702"/>
              <a:ext cx="536619" cy="361633"/>
            </a:xfrm>
            <a:custGeom>
              <a:avLst/>
              <a:gdLst>
                <a:gd name="T0" fmla="*/ 656 w 736"/>
                <a:gd name="T1" fmla="*/ 182 h 496"/>
                <a:gd name="T2" fmla="*/ 656 w 736"/>
                <a:gd name="T3" fmla="*/ 212 h 496"/>
                <a:gd name="T4" fmla="*/ 718 w 736"/>
                <a:gd name="T5" fmla="*/ 224 h 496"/>
                <a:gd name="T6" fmla="*/ 736 w 736"/>
                <a:gd name="T7" fmla="*/ 288 h 496"/>
                <a:gd name="T8" fmla="*/ 648 w 736"/>
                <a:gd name="T9" fmla="*/ 324 h 496"/>
                <a:gd name="T10" fmla="*/ 580 w 736"/>
                <a:gd name="T11" fmla="*/ 266 h 496"/>
                <a:gd name="T12" fmla="*/ 508 w 736"/>
                <a:gd name="T13" fmla="*/ 242 h 496"/>
                <a:gd name="T14" fmla="*/ 522 w 736"/>
                <a:gd name="T15" fmla="*/ 222 h 496"/>
                <a:gd name="T16" fmla="*/ 588 w 736"/>
                <a:gd name="T17" fmla="*/ 188 h 496"/>
                <a:gd name="T18" fmla="*/ 562 w 736"/>
                <a:gd name="T19" fmla="*/ 156 h 496"/>
                <a:gd name="T20" fmla="*/ 536 w 736"/>
                <a:gd name="T21" fmla="*/ 120 h 496"/>
                <a:gd name="T22" fmla="*/ 552 w 736"/>
                <a:gd name="T23" fmla="*/ 42 h 496"/>
                <a:gd name="T24" fmla="*/ 600 w 736"/>
                <a:gd name="T25" fmla="*/ 18 h 496"/>
                <a:gd name="T26" fmla="*/ 674 w 736"/>
                <a:gd name="T27" fmla="*/ 30 h 496"/>
                <a:gd name="T28" fmla="*/ 698 w 736"/>
                <a:gd name="T29" fmla="*/ 82 h 496"/>
                <a:gd name="T30" fmla="*/ 700 w 736"/>
                <a:gd name="T31" fmla="*/ 154 h 496"/>
                <a:gd name="T32" fmla="*/ 234 w 736"/>
                <a:gd name="T33" fmla="*/ 282 h 496"/>
                <a:gd name="T34" fmla="*/ 186 w 736"/>
                <a:gd name="T35" fmla="*/ 370 h 496"/>
                <a:gd name="T36" fmla="*/ 186 w 736"/>
                <a:gd name="T37" fmla="*/ 470 h 496"/>
                <a:gd name="T38" fmla="*/ 314 w 736"/>
                <a:gd name="T39" fmla="*/ 494 h 496"/>
                <a:gd name="T40" fmla="*/ 540 w 736"/>
                <a:gd name="T41" fmla="*/ 482 h 496"/>
                <a:gd name="T42" fmla="*/ 600 w 736"/>
                <a:gd name="T43" fmla="*/ 438 h 496"/>
                <a:gd name="T44" fmla="*/ 566 w 736"/>
                <a:gd name="T45" fmla="*/ 316 h 496"/>
                <a:gd name="T46" fmla="*/ 498 w 736"/>
                <a:gd name="T47" fmla="*/ 280 h 496"/>
                <a:gd name="T48" fmla="*/ 458 w 736"/>
                <a:gd name="T49" fmla="*/ 258 h 496"/>
                <a:gd name="T50" fmla="*/ 466 w 736"/>
                <a:gd name="T51" fmla="*/ 214 h 496"/>
                <a:gd name="T52" fmla="*/ 490 w 736"/>
                <a:gd name="T53" fmla="*/ 174 h 496"/>
                <a:gd name="T54" fmla="*/ 492 w 736"/>
                <a:gd name="T55" fmla="*/ 134 h 496"/>
                <a:gd name="T56" fmla="*/ 490 w 736"/>
                <a:gd name="T57" fmla="*/ 96 h 496"/>
                <a:gd name="T58" fmla="*/ 468 w 736"/>
                <a:gd name="T59" fmla="*/ 34 h 496"/>
                <a:gd name="T60" fmla="*/ 404 w 736"/>
                <a:gd name="T61" fmla="*/ 6 h 496"/>
                <a:gd name="T62" fmla="*/ 308 w 736"/>
                <a:gd name="T63" fmla="*/ 30 h 496"/>
                <a:gd name="T64" fmla="*/ 284 w 736"/>
                <a:gd name="T65" fmla="*/ 68 h 496"/>
                <a:gd name="T66" fmla="*/ 278 w 736"/>
                <a:gd name="T67" fmla="*/ 138 h 496"/>
                <a:gd name="T68" fmla="*/ 284 w 736"/>
                <a:gd name="T69" fmla="*/ 174 h 496"/>
                <a:gd name="T70" fmla="*/ 310 w 736"/>
                <a:gd name="T71" fmla="*/ 216 h 496"/>
                <a:gd name="T72" fmla="*/ 312 w 736"/>
                <a:gd name="T73" fmla="*/ 272 h 496"/>
                <a:gd name="T74" fmla="*/ 280 w 736"/>
                <a:gd name="T75" fmla="*/ 282 h 496"/>
                <a:gd name="T76" fmla="*/ 42 w 736"/>
                <a:gd name="T77" fmla="*/ 192 h 496"/>
                <a:gd name="T78" fmla="*/ 92 w 736"/>
                <a:gd name="T79" fmla="*/ 188 h 496"/>
                <a:gd name="T80" fmla="*/ 104 w 736"/>
                <a:gd name="T81" fmla="*/ 160 h 496"/>
                <a:gd name="T82" fmla="*/ 76 w 736"/>
                <a:gd name="T83" fmla="*/ 118 h 496"/>
                <a:gd name="T84" fmla="*/ 76 w 736"/>
                <a:gd name="T85" fmla="*/ 90 h 496"/>
                <a:gd name="T86" fmla="*/ 78 w 736"/>
                <a:gd name="T87" fmla="*/ 34 h 496"/>
                <a:gd name="T88" fmla="*/ 104 w 736"/>
                <a:gd name="T89" fmla="*/ 10 h 496"/>
                <a:gd name="T90" fmla="*/ 174 w 736"/>
                <a:gd name="T91" fmla="*/ 4 h 496"/>
                <a:gd name="T92" fmla="*/ 210 w 736"/>
                <a:gd name="T93" fmla="*/ 26 h 496"/>
                <a:gd name="T94" fmla="*/ 218 w 736"/>
                <a:gd name="T95" fmla="*/ 88 h 496"/>
                <a:gd name="T96" fmla="*/ 224 w 736"/>
                <a:gd name="T97" fmla="*/ 94 h 496"/>
                <a:gd name="T98" fmla="*/ 210 w 736"/>
                <a:gd name="T99" fmla="*/ 128 h 496"/>
                <a:gd name="T100" fmla="*/ 198 w 736"/>
                <a:gd name="T101" fmla="*/ 176 h 496"/>
                <a:gd name="T102" fmla="*/ 224 w 736"/>
                <a:gd name="T103" fmla="*/ 190 h 496"/>
                <a:gd name="T104" fmla="*/ 266 w 736"/>
                <a:gd name="T105" fmla="*/ 216 h 496"/>
                <a:gd name="T106" fmla="*/ 280 w 736"/>
                <a:gd name="T107" fmla="*/ 244 h 496"/>
                <a:gd name="T108" fmla="*/ 192 w 736"/>
                <a:gd name="T109" fmla="*/ 272 h 496"/>
                <a:gd name="T110" fmla="*/ 106 w 736"/>
                <a:gd name="T111" fmla="*/ 340 h 496"/>
                <a:gd name="T112" fmla="*/ 0 w 736"/>
                <a:gd name="T113" fmla="*/ 316 h 496"/>
                <a:gd name="T114" fmla="*/ 14 w 736"/>
                <a:gd name="T115" fmla="*/ 23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6" h="496">
                  <a:moveTo>
                    <a:pt x="674" y="156"/>
                  </a:moveTo>
                  <a:lnTo>
                    <a:pt x="674" y="156"/>
                  </a:lnTo>
                  <a:lnTo>
                    <a:pt x="670" y="166"/>
                  </a:lnTo>
                  <a:lnTo>
                    <a:pt x="664" y="174"/>
                  </a:lnTo>
                  <a:lnTo>
                    <a:pt x="656" y="182"/>
                  </a:lnTo>
                  <a:lnTo>
                    <a:pt x="648" y="188"/>
                  </a:lnTo>
                  <a:lnTo>
                    <a:pt x="648" y="188"/>
                  </a:lnTo>
                  <a:lnTo>
                    <a:pt x="652" y="202"/>
                  </a:lnTo>
                  <a:lnTo>
                    <a:pt x="656" y="212"/>
                  </a:lnTo>
                  <a:lnTo>
                    <a:pt x="656" y="212"/>
                  </a:lnTo>
                  <a:lnTo>
                    <a:pt x="688" y="216"/>
                  </a:lnTo>
                  <a:lnTo>
                    <a:pt x="708" y="218"/>
                  </a:lnTo>
                  <a:lnTo>
                    <a:pt x="716" y="222"/>
                  </a:lnTo>
                  <a:lnTo>
                    <a:pt x="718" y="224"/>
                  </a:lnTo>
                  <a:lnTo>
                    <a:pt x="718" y="224"/>
                  </a:lnTo>
                  <a:lnTo>
                    <a:pt x="724" y="234"/>
                  </a:lnTo>
                  <a:lnTo>
                    <a:pt x="730" y="244"/>
                  </a:lnTo>
                  <a:lnTo>
                    <a:pt x="732" y="254"/>
                  </a:lnTo>
                  <a:lnTo>
                    <a:pt x="734" y="266"/>
                  </a:lnTo>
                  <a:lnTo>
                    <a:pt x="736" y="288"/>
                  </a:lnTo>
                  <a:lnTo>
                    <a:pt x="734" y="306"/>
                  </a:lnTo>
                  <a:lnTo>
                    <a:pt x="734" y="306"/>
                  </a:lnTo>
                  <a:lnTo>
                    <a:pt x="710" y="314"/>
                  </a:lnTo>
                  <a:lnTo>
                    <a:pt x="680" y="320"/>
                  </a:lnTo>
                  <a:lnTo>
                    <a:pt x="648" y="324"/>
                  </a:lnTo>
                  <a:lnTo>
                    <a:pt x="612" y="324"/>
                  </a:lnTo>
                  <a:lnTo>
                    <a:pt x="612" y="324"/>
                  </a:lnTo>
                  <a:lnTo>
                    <a:pt x="604" y="304"/>
                  </a:lnTo>
                  <a:lnTo>
                    <a:pt x="592" y="284"/>
                  </a:lnTo>
                  <a:lnTo>
                    <a:pt x="580" y="266"/>
                  </a:lnTo>
                  <a:lnTo>
                    <a:pt x="566" y="252"/>
                  </a:lnTo>
                  <a:lnTo>
                    <a:pt x="556" y="242"/>
                  </a:lnTo>
                  <a:lnTo>
                    <a:pt x="540" y="242"/>
                  </a:lnTo>
                  <a:lnTo>
                    <a:pt x="540" y="242"/>
                  </a:lnTo>
                  <a:lnTo>
                    <a:pt x="508" y="242"/>
                  </a:lnTo>
                  <a:lnTo>
                    <a:pt x="508" y="242"/>
                  </a:lnTo>
                  <a:lnTo>
                    <a:pt x="514" y="232"/>
                  </a:lnTo>
                  <a:lnTo>
                    <a:pt x="518" y="224"/>
                  </a:lnTo>
                  <a:lnTo>
                    <a:pt x="518" y="224"/>
                  </a:lnTo>
                  <a:lnTo>
                    <a:pt x="522" y="222"/>
                  </a:lnTo>
                  <a:lnTo>
                    <a:pt x="528" y="218"/>
                  </a:lnTo>
                  <a:lnTo>
                    <a:pt x="548" y="216"/>
                  </a:lnTo>
                  <a:lnTo>
                    <a:pt x="582" y="212"/>
                  </a:lnTo>
                  <a:lnTo>
                    <a:pt x="582" y="212"/>
                  </a:lnTo>
                  <a:lnTo>
                    <a:pt x="588" y="188"/>
                  </a:lnTo>
                  <a:lnTo>
                    <a:pt x="588" y="188"/>
                  </a:lnTo>
                  <a:lnTo>
                    <a:pt x="580" y="182"/>
                  </a:lnTo>
                  <a:lnTo>
                    <a:pt x="572" y="174"/>
                  </a:lnTo>
                  <a:lnTo>
                    <a:pt x="566" y="166"/>
                  </a:lnTo>
                  <a:lnTo>
                    <a:pt x="562" y="156"/>
                  </a:lnTo>
                  <a:lnTo>
                    <a:pt x="562" y="156"/>
                  </a:lnTo>
                  <a:lnTo>
                    <a:pt x="538" y="156"/>
                  </a:lnTo>
                  <a:lnTo>
                    <a:pt x="538" y="156"/>
                  </a:lnTo>
                  <a:lnTo>
                    <a:pt x="536" y="138"/>
                  </a:lnTo>
                  <a:lnTo>
                    <a:pt x="536" y="120"/>
                  </a:lnTo>
                  <a:lnTo>
                    <a:pt x="536" y="102"/>
                  </a:lnTo>
                  <a:lnTo>
                    <a:pt x="538" y="84"/>
                  </a:lnTo>
                  <a:lnTo>
                    <a:pt x="542" y="68"/>
                  </a:lnTo>
                  <a:lnTo>
                    <a:pt x="546" y="52"/>
                  </a:lnTo>
                  <a:lnTo>
                    <a:pt x="552" y="42"/>
                  </a:lnTo>
                  <a:lnTo>
                    <a:pt x="558" y="34"/>
                  </a:lnTo>
                  <a:lnTo>
                    <a:pt x="558" y="34"/>
                  </a:lnTo>
                  <a:lnTo>
                    <a:pt x="570" y="26"/>
                  </a:lnTo>
                  <a:lnTo>
                    <a:pt x="584" y="22"/>
                  </a:lnTo>
                  <a:lnTo>
                    <a:pt x="600" y="18"/>
                  </a:lnTo>
                  <a:lnTo>
                    <a:pt x="616" y="16"/>
                  </a:lnTo>
                  <a:lnTo>
                    <a:pt x="634" y="18"/>
                  </a:lnTo>
                  <a:lnTo>
                    <a:pt x="650" y="20"/>
                  </a:lnTo>
                  <a:lnTo>
                    <a:pt x="664" y="24"/>
                  </a:lnTo>
                  <a:lnTo>
                    <a:pt x="674" y="30"/>
                  </a:lnTo>
                  <a:lnTo>
                    <a:pt x="674" y="30"/>
                  </a:lnTo>
                  <a:lnTo>
                    <a:pt x="682" y="38"/>
                  </a:lnTo>
                  <a:lnTo>
                    <a:pt x="688" y="50"/>
                  </a:lnTo>
                  <a:lnTo>
                    <a:pt x="694" y="66"/>
                  </a:lnTo>
                  <a:lnTo>
                    <a:pt x="698" y="82"/>
                  </a:lnTo>
                  <a:lnTo>
                    <a:pt x="700" y="100"/>
                  </a:lnTo>
                  <a:lnTo>
                    <a:pt x="702" y="120"/>
                  </a:lnTo>
                  <a:lnTo>
                    <a:pt x="702" y="138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88" y="154"/>
                  </a:lnTo>
                  <a:lnTo>
                    <a:pt x="674" y="156"/>
                  </a:lnTo>
                  <a:lnTo>
                    <a:pt x="674" y="156"/>
                  </a:lnTo>
                  <a:close/>
                  <a:moveTo>
                    <a:pt x="234" y="282"/>
                  </a:moveTo>
                  <a:lnTo>
                    <a:pt x="234" y="282"/>
                  </a:lnTo>
                  <a:lnTo>
                    <a:pt x="226" y="290"/>
                  </a:lnTo>
                  <a:lnTo>
                    <a:pt x="218" y="300"/>
                  </a:lnTo>
                  <a:lnTo>
                    <a:pt x="204" y="322"/>
                  </a:lnTo>
                  <a:lnTo>
                    <a:pt x="194" y="344"/>
                  </a:lnTo>
                  <a:lnTo>
                    <a:pt x="186" y="370"/>
                  </a:lnTo>
                  <a:lnTo>
                    <a:pt x="182" y="394"/>
                  </a:lnTo>
                  <a:lnTo>
                    <a:pt x="178" y="418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86" y="470"/>
                  </a:lnTo>
                  <a:lnTo>
                    <a:pt x="204" y="476"/>
                  </a:lnTo>
                  <a:lnTo>
                    <a:pt x="226" y="482"/>
                  </a:lnTo>
                  <a:lnTo>
                    <a:pt x="252" y="488"/>
                  </a:lnTo>
                  <a:lnTo>
                    <a:pt x="282" y="492"/>
                  </a:lnTo>
                  <a:lnTo>
                    <a:pt x="314" y="494"/>
                  </a:lnTo>
                  <a:lnTo>
                    <a:pt x="380" y="496"/>
                  </a:lnTo>
                  <a:lnTo>
                    <a:pt x="448" y="494"/>
                  </a:lnTo>
                  <a:lnTo>
                    <a:pt x="482" y="490"/>
                  </a:lnTo>
                  <a:lnTo>
                    <a:pt x="512" y="486"/>
                  </a:lnTo>
                  <a:lnTo>
                    <a:pt x="540" y="482"/>
                  </a:lnTo>
                  <a:lnTo>
                    <a:pt x="564" y="476"/>
                  </a:lnTo>
                  <a:lnTo>
                    <a:pt x="584" y="470"/>
                  </a:lnTo>
                  <a:lnTo>
                    <a:pt x="598" y="462"/>
                  </a:lnTo>
                  <a:lnTo>
                    <a:pt x="598" y="462"/>
                  </a:lnTo>
                  <a:lnTo>
                    <a:pt x="600" y="438"/>
                  </a:lnTo>
                  <a:lnTo>
                    <a:pt x="598" y="414"/>
                  </a:lnTo>
                  <a:lnTo>
                    <a:pt x="592" y="388"/>
                  </a:lnTo>
                  <a:lnTo>
                    <a:pt x="586" y="362"/>
                  </a:lnTo>
                  <a:lnTo>
                    <a:pt x="578" y="338"/>
                  </a:lnTo>
                  <a:lnTo>
                    <a:pt x="566" y="316"/>
                  </a:lnTo>
                  <a:lnTo>
                    <a:pt x="554" y="296"/>
                  </a:lnTo>
                  <a:lnTo>
                    <a:pt x="540" y="280"/>
                  </a:lnTo>
                  <a:lnTo>
                    <a:pt x="540" y="280"/>
                  </a:lnTo>
                  <a:lnTo>
                    <a:pt x="498" y="280"/>
                  </a:lnTo>
                  <a:lnTo>
                    <a:pt x="498" y="280"/>
                  </a:lnTo>
                  <a:lnTo>
                    <a:pt x="482" y="280"/>
                  </a:lnTo>
                  <a:lnTo>
                    <a:pt x="468" y="276"/>
                  </a:lnTo>
                  <a:lnTo>
                    <a:pt x="468" y="276"/>
                  </a:lnTo>
                  <a:lnTo>
                    <a:pt x="464" y="268"/>
                  </a:lnTo>
                  <a:lnTo>
                    <a:pt x="458" y="258"/>
                  </a:lnTo>
                  <a:lnTo>
                    <a:pt x="454" y="248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60" y="226"/>
                  </a:lnTo>
                  <a:lnTo>
                    <a:pt x="466" y="214"/>
                  </a:lnTo>
                  <a:lnTo>
                    <a:pt x="472" y="204"/>
                  </a:lnTo>
                  <a:lnTo>
                    <a:pt x="476" y="192"/>
                  </a:lnTo>
                  <a:lnTo>
                    <a:pt x="476" y="192"/>
                  </a:lnTo>
                  <a:lnTo>
                    <a:pt x="484" y="184"/>
                  </a:lnTo>
                  <a:lnTo>
                    <a:pt x="490" y="174"/>
                  </a:lnTo>
                  <a:lnTo>
                    <a:pt x="490" y="174"/>
                  </a:lnTo>
                  <a:lnTo>
                    <a:pt x="494" y="160"/>
                  </a:lnTo>
                  <a:lnTo>
                    <a:pt x="494" y="142"/>
                  </a:lnTo>
                  <a:lnTo>
                    <a:pt x="494" y="138"/>
                  </a:lnTo>
                  <a:lnTo>
                    <a:pt x="492" y="134"/>
                  </a:lnTo>
                  <a:lnTo>
                    <a:pt x="492" y="134"/>
                  </a:lnTo>
                  <a:lnTo>
                    <a:pt x="488" y="132"/>
                  </a:lnTo>
                  <a:lnTo>
                    <a:pt x="488" y="132"/>
                  </a:lnTo>
                  <a:lnTo>
                    <a:pt x="490" y="114"/>
                  </a:lnTo>
                  <a:lnTo>
                    <a:pt x="490" y="96"/>
                  </a:lnTo>
                  <a:lnTo>
                    <a:pt x="488" y="82"/>
                  </a:lnTo>
                  <a:lnTo>
                    <a:pt x="486" y="68"/>
                  </a:lnTo>
                  <a:lnTo>
                    <a:pt x="480" y="56"/>
                  </a:lnTo>
                  <a:lnTo>
                    <a:pt x="476" y="44"/>
                  </a:lnTo>
                  <a:lnTo>
                    <a:pt x="468" y="34"/>
                  </a:lnTo>
                  <a:lnTo>
                    <a:pt x="458" y="26"/>
                  </a:lnTo>
                  <a:lnTo>
                    <a:pt x="458" y="26"/>
                  </a:lnTo>
                  <a:lnTo>
                    <a:pt x="442" y="18"/>
                  </a:lnTo>
                  <a:lnTo>
                    <a:pt x="424" y="10"/>
                  </a:lnTo>
                  <a:lnTo>
                    <a:pt x="404" y="6"/>
                  </a:lnTo>
                  <a:lnTo>
                    <a:pt x="382" y="6"/>
                  </a:lnTo>
                  <a:lnTo>
                    <a:pt x="362" y="8"/>
                  </a:lnTo>
                  <a:lnTo>
                    <a:pt x="342" y="12"/>
                  </a:lnTo>
                  <a:lnTo>
                    <a:pt x="324" y="20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00" y="38"/>
                  </a:lnTo>
                  <a:lnTo>
                    <a:pt x="292" y="46"/>
                  </a:lnTo>
                  <a:lnTo>
                    <a:pt x="288" y="56"/>
                  </a:lnTo>
                  <a:lnTo>
                    <a:pt x="284" y="68"/>
                  </a:lnTo>
                  <a:lnTo>
                    <a:pt x="282" y="82"/>
                  </a:lnTo>
                  <a:lnTo>
                    <a:pt x="282" y="96"/>
                  </a:lnTo>
                  <a:lnTo>
                    <a:pt x="284" y="134"/>
                  </a:lnTo>
                  <a:lnTo>
                    <a:pt x="282" y="134"/>
                  </a:lnTo>
                  <a:lnTo>
                    <a:pt x="278" y="138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80" y="160"/>
                  </a:lnTo>
                  <a:lnTo>
                    <a:pt x="284" y="174"/>
                  </a:lnTo>
                  <a:lnTo>
                    <a:pt x="284" y="174"/>
                  </a:lnTo>
                  <a:lnTo>
                    <a:pt x="290" y="186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304" y="204"/>
                  </a:lnTo>
                  <a:lnTo>
                    <a:pt x="310" y="216"/>
                  </a:lnTo>
                  <a:lnTo>
                    <a:pt x="316" y="228"/>
                  </a:lnTo>
                  <a:lnTo>
                    <a:pt x="326" y="238"/>
                  </a:lnTo>
                  <a:lnTo>
                    <a:pt x="326" y="238"/>
                  </a:lnTo>
                  <a:lnTo>
                    <a:pt x="320" y="256"/>
                  </a:lnTo>
                  <a:lnTo>
                    <a:pt x="312" y="272"/>
                  </a:lnTo>
                  <a:lnTo>
                    <a:pt x="312" y="272"/>
                  </a:lnTo>
                  <a:lnTo>
                    <a:pt x="306" y="276"/>
                  </a:lnTo>
                  <a:lnTo>
                    <a:pt x="298" y="280"/>
                  </a:lnTo>
                  <a:lnTo>
                    <a:pt x="290" y="282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34" y="282"/>
                  </a:lnTo>
                  <a:lnTo>
                    <a:pt x="234" y="282"/>
                  </a:lnTo>
                  <a:close/>
                  <a:moveTo>
                    <a:pt x="42" y="192"/>
                  </a:moveTo>
                  <a:lnTo>
                    <a:pt x="42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80" y="192"/>
                  </a:lnTo>
                  <a:lnTo>
                    <a:pt x="86" y="190"/>
                  </a:lnTo>
                  <a:lnTo>
                    <a:pt x="92" y="188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102" y="17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94" y="146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0" y="124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4" y="106"/>
                  </a:lnTo>
                  <a:lnTo>
                    <a:pt x="72" y="94"/>
                  </a:lnTo>
                  <a:lnTo>
                    <a:pt x="72" y="90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8"/>
                  </a:lnTo>
                  <a:lnTo>
                    <a:pt x="74" y="62"/>
                  </a:lnTo>
                  <a:lnTo>
                    <a:pt x="76" y="42"/>
                  </a:lnTo>
                  <a:lnTo>
                    <a:pt x="78" y="34"/>
                  </a:lnTo>
                  <a:lnTo>
                    <a:pt x="82" y="28"/>
                  </a:lnTo>
                  <a:lnTo>
                    <a:pt x="88" y="22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4" y="10"/>
                  </a:lnTo>
                  <a:lnTo>
                    <a:pt x="116" y="4"/>
                  </a:lnTo>
                  <a:lnTo>
                    <a:pt x="130" y="0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74" y="4"/>
                  </a:lnTo>
                  <a:lnTo>
                    <a:pt x="186" y="8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204" y="20"/>
                  </a:lnTo>
                  <a:lnTo>
                    <a:pt x="210" y="26"/>
                  </a:lnTo>
                  <a:lnTo>
                    <a:pt x="214" y="34"/>
                  </a:lnTo>
                  <a:lnTo>
                    <a:pt x="216" y="42"/>
                  </a:lnTo>
                  <a:lnTo>
                    <a:pt x="218" y="52"/>
                  </a:lnTo>
                  <a:lnTo>
                    <a:pt x="220" y="62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90"/>
                  </a:lnTo>
                  <a:lnTo>
                    <a:pt x="224" y="90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2" y="106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16" y="124"/>
                  </a:lnTo>
                  <a:lnTo>
                    <a:pt x="210" y="128"/>
                  </a:lnTo>
                  <a:lnTo>
                    <a:pt x="210" y="128"/>
                  </a:lnTo>
                  <a:lnTo>
                    <a:pt x="202" y="144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8" y="176"/>
                  </a:lnTo>
                  <a:lnTo>
                    <a:pt x="200" y="182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14" y="190"/>
                  </a:lnTo>
                  <a:lnTo>
                    <a:pt x="224" y="190"/>
                  </a:lnTo>
                  <a:lnTo>
                    <a:pt x="224" y="190"/>
                  </a:lnTo>
                  <a:lnTo>
                    <a:pt x="248" y="190"/>
                  </a:lnTo>
                  <a:lnTo>
                    <a:pt x="248" y="190"/>
                  </a:lnTo>
                  <a:lnTo>
                    <a:pt x="256" y="204"/>
                  </a:lnTo>
                  <a:lnTo>
                    <a:pt x="266" y="216"/>
                  </a:lnTo>
                  <a:lnTo>
                    <a:pt x="266" y="216"/>
                  </a:lnTo>
                  <a:lnTo>
                    <a:pt x="274" y="230"/>
                  </a:lnTo>
                  <a:lnTo>
                    <a:pt x="282" y="244"/>
                  </a:lnTo>
                  <a:lnTo>
                    <a:pt x="280" y="244"/>
                  </a:lnTo>
                  <a:lnTo>
                    <a:pt x="280" y="244"/>
                  </a:lnTo>
                  <a:lnTo>
                    <a:pt x="234" y="244"/>
                  </a:lnTo>
                  <a:lnTo>
                    <a:pt x="220" y="244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192" y="272"/>
                  </a:lnTo>
                  <a:lnTo>
                    <a:pt x="178" y="292"/>
                  </a:lnTo>
                  <a:lnTo>
                    <a:pt x="166" y="316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06" y="340"/>
                  </a:lnTo>
                  <a:lnTo>
                    <a:pt x="60" y="336"/>
                  </a:lnTo>
                  <a:lnTo>
                    <a:pt x="40" y="332"/>
                  </a:lnTo>
                  <a:lnTo>
                    <a:pt x="22" y="328"/>
                  </a:lnTo>
                  <a:lnTo>
                    <a:pt x="10" y="322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2" y="286"/>
                  </a:lnTo>
                  <a:lnTo>
                    <a:pt x="4" y="270"/>
                  </a:lnTo>
                  <a:lnTo>
                    <a:pt x="8" y="252"/>
                  </a:lnTo>
                  <a:lnTo>
                    <a:pt x="14" y="236"/>
                  </a:lnTo>
                  <a:lnTo>
                    <a:pt x="22" y="220"/>
                  </a:lnTo>
                  <a:lnTo>
                    <a:pt x="30" y="204"/>
                  </a:lnTo>
                  <a:lnTo>
                    <a:pt x="42" y="192"/>
                  </a:lnTo>
                  <a:lnTo>
                    <a:pt x="42" y="19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9758927" y="5945299"/>
              <a:ext cx="572288" cy="608054"/>
              <a:chOff x="10078137" y="6023578"/>
              <a:chExt cx="371091" cy="394284"/>
            </a:xfrm>
            <a:solidFill>
              <a:sysClr val="window" lastClr="FFFFFF">
                <a:lumMod val="75000"/>
              </a:sysClr>
            </a:solidFill>
          </p:grpSpPr>
          <p:sp>
            <p:nvSpPr>
              <p:cNvPr id="83" name="Freeform 245"/>
              <p:cNvSpPr>
                <a:spLocks noEditPoints="1"/>
              </p:cNvSpPr>
              <p:nvPr/>
            </p:nvSpPr>
            <p:spPr bwMode="auto">
              <a:xfrm>
                <a:off x="10244907" y="6318463"/>
                <a:ext cx="99399" cy="99399"/>
              </a:xfrm>
              <a:custGeom>
                <a:avLst/>
                <a:gdLst>
                  <a:gd name="T0" fmla="*/ 176 w 180"/>
                  <a:gd name="T1" fmla="*/ 64 h 180"/>
                  <a:gd name="T2" fmla="*/ 162 w 180"/>
                  <a:gd name="T3" fmla="*/ 62 h 180"/>
                  <a:gd name="T4" fmla="*/ 154 w 180"/>
                  <a:gd name="T5" fmla="*/ 48 h 180"/>
                  <a:gd name="T6" fmla="*/ 160 w 180"/>
                  <a:gd name="T7" fmla="*/ 32 h 180"/>
                  <a:gd name="T8" fmla="*/ 144 w 180"/>
                  <a:gd name="T9" fmla="*/ 18 h 180"/>
                  <a:gd name="T10" fmla="*/ 134 w 180"/>
                  <a:gd name="T11" fmla="*/ 24 h 180"/>
                  <a:gd name="T12" fmla="*/ 118 w 180"/>
                  <a:gd name="T13" fmla="*/ 20 h 180"/>
                  <a:gd name="T14" fmla="*/ 112 w 180"/>
                  <a:gd name="T15" fmla="*/ 2 h 180"/>
                  <a:gd name="T16" fmla="*/ 90 w 180"/>
                  <a:gd name="T17" fmla="*/ 0 h 180"/>
                  <a:gd name="T18" fmla="*/ 80 w 180"/>
                  <a:gd name="T19" fmla="*/ 16 h 180"/>
                  <a:gd name="T20" fmla="*/ 62 w 180"/>
                  <a:gd name="T21" fmla="*/ 16 h 180"/>
                  <a:gd name="T22" fmla="*/ 54 w 180"/>
                  <a:gd name="T23" fmla="*/ 8 h 180"/>
                  <a:gd name="T24" fmla="*/ 36 w 180"/>
                  <a:gd name="T25" fmla="*/ 20 h 180"/>
                  <a:gd name="T26" fmla="*/ 40 w 180"/>
                  <a:gd name="T27" fmla="*/ 30 h 180"/>
                  <a:gd name="T28" fmla="*/ 32 w 180"/>
                  <a:gd name="T29" fmla="*/ 44 h 180"/>
                  <a:gd name="T30" fmla="*/ 12 w 180"/>
                  <a:gd name="T31" fmla="*/ 44 h 180"/>
                  <a:gd name="T32" fmla="*/ 4 w 180"/>
                  <a:gd name="T33" fmla="*/ 62 h 180"/>
                  <a:gd name="T34" fmla="*/ 16 w 180"/>
                  <a:gd name="T35" fmla="*/ 76 h 180"/>
                  <a:gd name="T36" fmla="*/ 12 w 180"/>
                  <a:gd name="T37" fmla="*/ 92 h 180"/>
                  <a:gd name="T38" fmla="*/ 0 w 180"/>
                  <a:gd name="T39" fmla="*/ 96 h 180"/>
                  <a:gd name="T40" fmla="*/ 12 w 180"/>
                  <a:gd name="T41" fmla="*/ 116 h 180"/>
                  <a:gd name="T42" fmla="*/ 26 w 180"/>
                  <a:gd name="T43" fmla="*/ 126 h 180"/>
                  <a:gd name="T44" fmla="*/ 26 w 180"/>
                  <a:gd name="T45" fmla="*/ 142 h 180"/>
                  <a:gd name="T46" fmla="*/ 28 w 180"/>
                  <a:gd name="T47" fmla="*/ 156 h 180"/>
                  <a:gd name="T48" fmla="*/ 42 w 180"/>
                  <a:gd name="T49" fmla="*/ 156 h 180"/>
                  <a:gd name="T50" fmla="*/ 58 w 180"/>
                  <a:gd name="T51" fmla="*/ 156 h 180"/>
                  <a:gd name="T52" fmla="*/ 70 w 180"/>
                  <a:gd name="T53" fmla="*/ 170 h 180"/>
                  <a:gd name="T54" fmla="*/ 92 w 180"/>
                  <a:gd name="T55" fmla="*/ 180 h 180"/>
                  <a:gd name="T56" fmla="*/ 96 w 180"/>
                  <a:gd name="T57" fmla="*/ 168 h 180"/>
                  <a:gd name="T58" fmla="*/ 112 w 180"/>
                  <a:gd name="T59" fmla="*/ 162 h 180"/>
                  <a:gd name="T60" fmla="*/ 128 w 180"/>
                  <a:gd name="T61" fmla="*/ 172 h 180"/>
                  <a:gd name="T62" fmla="*/ 142 w 180"/>
                  <a:gd name="T63" fmla="*/ 164 h 180"/>
                  <a:gd name="T64" fmla="*/ 142 w 180"/>
                  <a:gd name="T65" fmla="*/ 154 h 180"/>
                  <a:gd name="T66" fmla="*/ 144 w 180"/>
                  <a:gd name="T67" fmla="*/ 140 h 180"/>
                  <a:gd name="T68" fmla="*/ 160 w 180"/>
                  <a:gd name="T69" fmla="*/ 134 h 180"/>
                  <a:gd name="T70" fmla="*/ 176 w 180"/>
                  <a:gd name="T71" fmla="*/ 116 h 180"/>
                  <a:gd name="T72" fmla="*/ 166 w 180"/>
                  <a:gd name="T73" fmla="*/ 110 h 180"/>
                  <a:gd name="T74" fmla="*/ 166 w 180"/>
                  <a:gd name="T75" fmla="*/ 94 h 180"/>
                  <a:gd name="T76" fmla="*/ 180 w 180"/>
                  <a:gd name="T77" fmla="*/ 84 h 180"/>
                  <a:gd name="T78" fmla="*/ 86 w 180"/>
                  <a:gd name="T79" fmla="*/ 124 h 180"/>
                  <a:gd name="T80" fmla="*/ 68 w 180"/>
                  <a:gd name="T81" fmla="*/ 116 h 180"/>
                  <a:gd name="T82" fmla="*/ 58 w 180"/>
                  <a:gd name="T83" fmla="*/ 100 h 180"/>
                  <a:gd name="T84" fmla="*/ 58 w 180"/>
                  <a:gd name="T85" fmla="*/ 86 h 180"/>
                  <a:gd name="T86" fmla="*/ 66 w 180"/>
                  <a:gd name="T87" fmla="*/ 68 h 180"/>
                  <a:gd name="T88" fmla="*/ 82 w 180"/>
                  <a:gd name="T89" fmla="*/ 58 h 180"/>
                  <a:gd name="T90" fmla="*/ 94 w 180"/>
                  <a:gd name="T91" fmla="*/ 56 h 180"/>
                  <a:gd name="T92" fmla="*/ 112 w 180"/>
                  <a:gd name="T93" fmla="*/ 64 h 180"/>
                  <a:gd name="T94" fmla="*/ 122 w 180"/>
                  <a:gd name="T95" fmla="*/ 80 h 180"/>
                  <a:gd name="T96" fmla="*/ 124 w 180"/>
                  <a:gd name="T97" fmla="*/ 94 h 180"/>
                  <a:gd name="T98" fmla="*/ 116 w 180"/>
                  <a:gd name="T99" fmla="*/ 112 h 180"/>
                  <a:gd name="T100" fmla="*/ 100 w 180"/>
                  <a:gd name="T101" fmla="*/ 122 h 180"/>
                  <a:gd name="T102" fmla="*/ 86 w 180"/>
                  <a:gd name="T103" fmla="*/ 12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0" h="180">
                    <a:moveTo>
                      <a:pt x="180" y="84"/>
                    </a:moveTo>
                    <a:lnTo>
                      <a:pt x="180" y="84"/>
                    </a:lnTo>
                    <a:lnTo>
                      <a:pt x="176" y="64"/>
                    </a:lnTo>
                    <a:lnTo>
                      <a:pt x="176" y="64"/>
                    </a:lnTo>
                    <a:lnTo>
                      <a:pt x="168" y="64"/>
                    </a:lnTo>
                    <a:lnTo>
                      <a:pt x="162" y="62"/>
                    </a:lnTo>
                    <a:lnTo>
                      <a:pt x="158" y="58"/>
                    </a:lnTo>
                    <a:lnTo>
                      <a:pt x="154" y="54"/>
                    </a:lnTo>
                    <a:lnTo>
                      <a:pt x="154" y="48"/>
                    </a:lnTo>
                    <a:lnTo>
                      <a:pt x="154" y="42"/>
                    </a:lnTo>
                    <a:lnTo>
                      <a:pt x="156" y="38"/>
                    </a:lnTo>
                    <a:lnTo>
                      <a:pt x="160" y="32"/>
                    </a:lnTo>
                    <a:lnTo>
                      <a:pt x="160" y="32"/>
                    </a:lnTo>
                    <a:lnTo>
                      <a:pt x="154" y="24"/>
                    </a:lnTo>
                    <a:lnTo>
                      <a:pt x="144" y="18"/>
                    </a:lnTo>
                    <a:lnTo>
                      <a:pt x="144" y="18"/>
                    </a:lnTo>
                    <a:lnTo>
                      <a:pt x="140" y="22"/>
                    </a:lnTo>
                    <a:lnTo>
                      <a:pt x="134" y="24"/>
                    </a:lnTo>
                    <a:lnTo>
                      <a:pt x="128" y="24"/>
                    </a:lnTo>
                    <a:lnTo>
                      <a:pt x="122" y="24"/>
                    </a:lnTo>
                    <a:lnTo>
                      <a:pt x="118" y="20"/>
                    </a:lnTo>
                    <a:lnTo>
                      <a:pt x="114" y="16"/>
                    </a:lnTo>
                    <a:lnTo>
                      <a:pt x="112" y="10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8" y="6"/>
                    </a:lnTo>
                    <a:lnTo>
                      <a:pt x="86" y="12"/>
                    </a:lnTo>
                    <a:lnTo>
                      <a:pt x="80" y="16"/>
                    </a:lnTo>
                    <a:lnTo>
                      <a:pt x="74" y="18"/>
                    </a:lnTo>
                    <a:lnTo>
                      <a:pt x="68" y="18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44" y="12"/>
                    </a:lnTo>
                    <a:lnTo>
                      <a:pt x="40" y="14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40" y="24"/>
                    </a:lnTo>
                    <a:lnTo>
                      <a:pt x="40" y="30"/>
                    </a:lnTo>
                    <a:lnTo>
                      <a:pt x="40" y="36"/>
                    </a:lnTo>
                    <a:lnTo>
                      <a:pt x="36" y="40"/>
                    </a:lnTo>
                    <a:lnTo>
                      <a:pt x="32" y="44"/>
                    </a:lnTo>
                    <a:lnTo>
                      <a:pt x="26" y="46"/>
                    </a:lnTo>
                    <a:lnTo>
                      <a:pt x="20" y="46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10" y="66"/>
                    </a:lnTo>
                    <a:lnTo>
                      <a:pt x="14" y="70"/>
                    </a:lnTo>
                    <a:lnTo>
                      <a:pt x="16" y="76"/>
                    </a:lnTo>
                    <a:lnTo>
                      <a:pt x="16" y="82"/>
                    </a:lnTo>
                    <a:lnTo>
                      <a:pt x="14" y="86"/>
                    </a:lnTo>
                    <a:lnTo>
                      <a:pt x="12" y="92"/>
                    </a:lnTo>
                    <a:lnTo>
                      <a:pt x="6" y="94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12" y="116"/>
                    </a:lnTo>
                    <a:lnTo>
                      <a:pt x="18" y="118"/>
                    </a:lnTo>
                    <a:lnTo>
                      <a:pt x="24" y="122"/>
                    </a:lnTo>
                    <a:lnTo>
                      <a:pt x="26" y="126"/>
                    </a:lnTo>
                    <a:lnTo>
                      <a:pt x="28" y="132"/>
                    </a:lnTo>
                    <a:lnTo>
                      <a:pt x="28" y="136"/>
                    </a:lnTo>
                    <a:lnTo>
                      <a:pt x="26" y="142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28" y="156"/>
                    </a:lnTo>
                    <a:lnTo>
                      <a:pt x="36" y="160"/>
                    </a:lnTo>
                    <a:lnTo>
                      <a:pt x="36" y="160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4" y="154"/>
                    </a:lnTo>
                    <a:lnTo>
                      <a:pt x="58" y="156"/>
                    </a:lnTo>
                    <a:lnTo>
                      <a:pt x="64" y="160"/>
                    </a:lnTo>
                    <a:lnTo>
                      <a:pt x="68" y="164"/>
                    </a:lnTo>
                    <a:lnTo>
                      <a:pt x="70" y="170"/>
                    </a:lnTo>
                    <a:lnTo>
                      <a:pt x="68" y="178"/>
                    </a:lnTo>
                    <a:lnTo>
                      <a:pt x="68" y="178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2" y="172"/>
                    </a:lnTo>
                    <a:lnTo>
                      <a:pt x="96" y="168"/>
                    </a:lnTo>
                    <a:lnTo>
                      <a:pt x="100" y="164"/>
                    </a:lnTo>
                    <a:lnTo>
                      <a:pt x="106" y="162"/>
                    </a:lnTo>
                    <a:lnTo>
                      <a:pt x="112" y="162"/>
                    </a:lnTo>
                    <a:lnTo>
                      <a:pt x="118" y="164"/>
                    </a:lnTo>
                    <a:lnTo>
                      <a:pt x="124" y="166"/>
                    </a:lnTo>
                    <a:lnTo>
                      <a:pt x="128" y="172"/>
                    </a:lnTo>
                    <a:lnTo>
                      <a:pt x="128" y="172"/>
                    </a:lnTo>
                    <a:lnTo>
                      <a:pt x="138" y="168"/>
                    </a:lnTo>
                    <a:lnTo>
                      <a:pt x="142" y="164"/>
                    </a:lnTo>
                    <a:lnTo>
                      <a:pt x="144" y="160"/>
                    </a:lnTo>
                    <a:lnTo>
                      <a:pt x="144" y="160"/>
                    </a:lnTo>
                    <a:lnTo>
                      <a:pt x="142" y="154"/>
                    </a:lnTo>
                    <a:lnTo>
                      <a:pt x="142" y="150"/>
                    </a:lnTo>
                    <a:lnTo>
                      <a:pt x="142" y="144"/>
                    </a:lnTo>
                    <a:lnTo>
                      <a:pt x="144" y="140"/>
                    </a:lnTo>
                    <a:lnTo>
                      <a:pt x="148" y="136"/>
                    </a:lnTo>
                    <a:lnTo>
                      <a:pt x="154" y="134"/>
                    </a:lnTo>
                    <a:lnTo>
                      <a:pt x="160" y="134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170" y="114"/>
                    </a:lnTo>
                    <a:lnTo>
                      <a:pt x="166" y="110"/>
                    </a:lnTo>
                    <a:lnTo>
                      <a:pt x="164" y="104"/>
                    </a:lnTo>
                    <a:lnTo>
                      <a:pt x="164" y="98"/>
                    </a:lnTo>
                    <a:lnTo>
                      <a:pt x="166" y="94"/>
                    </a:lnTo>
                    <a:lnTo>
                      <a:pt x="170" y="88"/>
                    </a:lnTo>
                    <a:lnTo>
                      <a:pt x="174" y="86"/>
                    </a:lnTo>
                    <a:lnTo>
                      <a:pt x="180" y="84"/>
                    </a:lnTo>
                    <a:lnTo>
                      <a:pt x="180" y="84"/>
                    </a:lnTo>
                    <a:close/>
                    <a:moveTo>
                      <a:pt x="86" y="124"/>
                    </a:moveTo>
                    <a:lnTo>
                      <a:pt x="86" y="124"/>
                    </a:lnTo>
                    <a:lnTo>
                      <a:pt x="80" y="122"/>
                    </a:lnTo>
                    <a:lnTo>
                      <a:pt x="74" y="120"/>
                    </a:lnTo>
                    <a:lnTo>
                      <a:pt x="68" y="116"/>
                    </a:lnTo>
                    <a:lnTo>
                      <a:pt x="64" y="110"/>
                    </a:lnTo>
                    <a:lnTo>
                      <a:pt x="60" y="106"/>
                    </a:lnTo>
                    <a:lnTo>
                      <a:pt x="58" y="100"/>
                    </a:lnTo>
                    <a:lnTo>
                      <a:pt x="58" y="92"/>
                    </a:lnTo>
                    <a:lnTo>
                      <a:pt x="58" y="86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74"/>
                    </a:lnTo>
                    <a:lnTo>
                      <a:pt x="66" y="68"/>
                    </a:lnTo>
                    <a:lnTo>
                      <a:pt x="70" y="64"/>
                    </a:lnTo>
                    <a:lnTo>
                      <a:pt x="76" y="60"/>
                    </a:lnTo>
                    <a:lnTo>
                      <a:pt x="82" y="58"/>
                    </a:lnTo>
                    <a:lnTo>
                      <a:pt x="88" y="56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2" y="64"/>
                    </a:lnTo>
                    <a:lnTo>
                      <a:pt x="116" y="68"/>
                    </a:lnTo>
                    <a:lnTo>
                      <a:pt x="120" y="74"/>
                    </a:lnTo>
                    <a:lnTo>
                      <a:pt x="122" y="80"/>
                    </a:lnTo>
                    <a:lnTo>
                      <a:pt x="124" y="86"/>
                    </a:lnTo>
                    <a:lnTo>
                      <a:pt x="124" y="94"/>
                    </a:lnTo>
                    <a:lnTo>
                      <a:pt x="124" y="94"/>
                    </a:lnTo>
                    <a:lnTo>
                      <a:pt x="122" y="100"/>
                    </a:lnTo>
                    <a:lnTo>
                      <a:pt x="120" y="106"/>
                    </a:lnTo>
                    <a:lnTo>
                      <a:pt x="116" y="112"/>
                    </a:lnTo>
                    <a:lnTo>
                      <a:pt x="112" y="116"/>
                    </a:lnTo>
                    <a:lnTo>
                      <a:pt x="106" y="120"/>
                    </a:lnTo>
                    <a:lnTo>
                      <a:pt x="100" y="122"/>
                    </a:lnTo>
                    <a:lnTo>
                      <a:pt x="94" y="124"/>
                    </a:lnTo>
                    <a:lnTo>
                      <a:pt x="86" y="124"/>
                    </a:lnTo>
                    <a:lnTo>
                      <a:pt x="86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67745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10078137" y="6023578"/>
                <a:ext cx="371091" cy="363360"/>
                <a:chOff x="13735050" y="8929688"/>
                <a:chExt cx="1066800" cy="1044575"/>
              </a:xfrm>
              <a:grpFill/>
            </p:grpSpPr>
            <p:sp>
              <p:nvSpPr>
                <p:cNvPr id="85" name="Freeform 244"/>
                <p:cNvSpPr>
                  <a:spLocks noEditPoints="1"/>
                </p:cNvSpPr>
                <p:nvPr/>
              </p:nvSpPr>
              <p:spPr bwMode="auto">
                <a:xfrm>
                  <a:off x="13735050" y="9440863"/>
                  <a:ext cx="530225" cy="533400"/>
                </a:xfrm>
                <a:custGeom>
                  <a:avLst/>
                  <a:gdLst>
                    <a:gd name="T0" fmla="*/ 328 w 334"/>
                    <a:gd name="T1" fmla="*/ 118 h 336"/>
                    <a:gd name="T2" fmla="*/ 306 w 334"/>
                    <a:gd name="T3" fmla="*/ 102 h 336"/>
                    <a:gd name="T4" fmla="*/ 278 w 334"/>
                    <a:gd name="T5" fmla="*/ 86 h 336"/>
                    <a:gd name="T6" fmla="*/ 276 w 334"/>
                    <a:gd name="T7" fmla="*/ 56 h 336"/>
                    <a:gd name="T8" fmla="*/ 276 w 334"/>
                    <a:gd name="T9" fmla="*/ 38 h 336"/>
                    <a:gd name="T10" fmla="*/ 252 w 334"/>
                    <a:gd name="T11" fmla="*/ 24 h 336"/>
                    <a:gd name="T12" fmla="*/ 234 w 334"/>
                    <a:gd name="T13" fmla="*/ 38 h 336"/>
                    <a:gd name="T14" fmla="*/ 202 w 334"/>
                    <a:gd name="T15" fmla="*/ 32 h 336"/>
                    <a:gd name="T16" fmla="*/ 188 w 334"/>
                    <a:gd name="T17" fmla="*/ 8 h 336"/>
                    <a:gd name="T18" fmla="*/ 146 w 334"/>
                    <a:gd name="T19" fmla="*/ 0 h 336"/>
                    <a:gd name="T20" fmla="*/ 144 w 334"/>
                    <a:gd name="T21" fmla="*/ 14 h 336"/>
                    <a:gd name="T22" fmla="*/ 122 w 334"/>
                    <a:gd name="T23" fmla="*/ 38 h 336"/>
                    <a:gd name="T24" fmla="*/ 88 w 334"/>
                    <a:gd name="T25" fmla="*/ 32 h 336"/>
                    <a:gd name="T26" fmla="*/ 62 w 334"/>
                    <a:gd name="T27" fmla="*/ 34 h 336"/>
                    <a:gd name="T28" fmla="*/ 52 w 334"/>
                    <a:gd name="T29" fmla="*/ 48 h 336"/>
                    <a:gd name="T30" fmla="*/ 60 w 334"/>
                    <a:gd name="T31" fmla="*/ 68 h 336"/>
                    <a:gd name="T32" fmla="*/ 48 w 334"/>
                    <a:gd name="T33" fmla="*/ 94 h 336"/>
                    <a:gd name="T34" fmla="*/ 12 w 334"/>
                    <a:gd name="T35" fmla="*/ 100 h 336"/>
                    <a:gd name="T36" fmla="*/ 0 w 334"/>
                    <a:gd name="T37" fmla="*/ 136 h 336"/>
                    <a:gd name="T38" fmla="*/ 12 w 334"/>
                    <a:gd name="T39" fmla="*/ 140 h 336"/>
                    <a:gd name="T40" fmla="*/ 26 w 334"/>
                    <a:gd name="T41" fmla="*/ 168 h 336"/>
                    <a:gd name="T42" fmla="*/ 12 w 334"/>
                    <a:gd name="T43" fmla="*/ 196 h 336"/>
                    <a:gd name="T44" fmla="*/ 0 w 334"/>
                    <a:gd name="T45" fmla="*/ 200 h 336"/>
                    <a:gd name="T46" fmla="*/ 12 w 334"/>
                    <a:gd name="T47" fmla="*/ 236 h 336"/>
                    <a:gd name="T48" fmla="*/ 48 w 334"/>
                    <a:gd name="T49" fmla="*/ 242 h 336"/>
                    <a:gd name="T50" fmla="*/ 60 w 334"/>
                    <a:gd name="T51" fmla="*/ 270 h 336"/>
                    <a:gd name="T52" fmla="*/ 52 w 334"/>
                    <a:gd name="T53" fmla="*/ 290 h 336"/>
                    <a:gd name="T54" fmla="*/ 72 w 334"/>
                    <a:gd name="T55" fmla="*/ 308 h 336"/>
                    <a:gd name="T56" fmla="*/ 90 w 334"/>
                    <a:gd name="T57" fmla="*/ 304 h 336"/>
                    <a:gd name="T58" fmla="*/ 122 w 334"/>
                    <a:gd name="T59" fmla="*/ 300 h 336"/>
                    <a:gd name="T60" fmla="*/ 144 w 334"/>
                    <a:gd name="T61" fmla="*/ 324 h 336"/>
                    <a:gd name="T62" fmla="*/ 146 w 334"/>
                    <a:gd name="T63" fmla="*/ 336 h 336"/>
                    <a:gd name="T64" fmla="*/ 188 w 334"/>
                    <a:gd name="T65" fmla="*/ 328 h 336"/>
                    <a:gd name="T66" fmla="*/ 202 w 334"/>
                    <a:gd name="T67" fmla="*/ 304 h 336"/>
                    <a:gd name="T68" fmla="*/ 234 w 334"/>
                    <a:gd name="T69" fmla="*/ 300 h 336"/>
                    <a:gd name="T70" fmla="*/ 254 w 334"/>
                    <a:gd name="T71" fmla="*/ 312 h 336"/>
                    <a:gd name="T72" fmla="*/ 280 w 334"/>
                    <a:gd name="T73" fmla="*/ 292 h 336"/>
                    <a:gd name="T74" fmla="*/ 276 w 334"/>
                    <a:gd name="T75" fmla="*/ 278 h 336"/>
                    <a:gd name="T76" fmla="*/ 278 w 334"/>
                    <a:gd name="T77" fmla="*/ 250 h 336"/>
                    <a:gd name="T78" fmla="*/ 306 w 334"/>
                    <a:gd name="T79" fmla="*/ 234 h 336"/>
                    <a:gd name="T80" fmla="*/ 328 w 334"/>
                    <a:gd name="T81" fmla="*/ 218 h 336"/>
                    <a:gd name="T82" fmla="*/ 322 w 334"/>
                    <a:gd name="T83" fmla="*/ 196 h 336"/>
                    <a:gd name="T84" fmla="*/ 306 w 334"/>
                    <a:gd name="T85" fmla="*/ 168 h 336"/>
                    <a:gd name="T86" fmla="*/ 322 w 334"/>
                    <a:gd name="T87" fmla="*/ 142 h 336"/>
                    <a:gd name="T88" fmla="*/ 166 w 334"/>
                    <a:gd name="T89" fmla="*/ 232 h 336"/>
                    <a:gd name="T90" fmla="*/ 142 w 334"/>
                    <a:gd name="T91" fmla="*/ 226 h 336"/>
                    <a:gd name="T92" fmla="*/ 114 w 334"/>
                    <a:gd name="T93" fmla="*/ 204 h 336"/>
                    <a:gd name="T94" fmla="*/ 104 w 334"/>
                    <a:gd name="T95" fmla="*/ 168 h 336"/>
                    <a:gd name="T96" fmla="*/ 108 w 334"/>
                    <a:gd name="T97" fmla="*/ 144 h 336"/>
                    <a:gd name="T98" fmla="*/ 132 w 334"/>
                    <a:gd name="T99" fmla="*/ 116 h 336"/>
                    <a:gd name="T100" fmla="*/ 166 w 334"/>
                    <a:gd name="T101" fmla="*/ 106 h 336"/>
                    <a:gd name="T102" fmla="*/ 192 w 334"/>
                    <a:gd name="T103" fmla="*/ 110 h 336"/>
                    <a:gd name="T104" fmla="*/ 218 w 334"/>
                    <a:gd name="T105" fmla="*/ 132 h 336"/>
                    <a:gd name="T106" fmla="*/ 230 w 334"/>
                    <a:gd name="T107" fmla="*/ 168 h 336"/>
                    <a:gd name="T108" fmla="*/ 224 w 334"/>
                    <a:gd name="T109" fmla="*/ 192 h 336"/>
                    <a:gd name="T110" fmla="*/ 202 w 334"/>
                    <a:gd name="T111" fmla="*/ 220 h 336"/>
                    <a:gd name="T112" fmla="*/ 166 w 334"/>
                    <a:gd name="T113" fmla="*/ 232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34" h="336">
                      <a:moveTo>
                        <a:pt x="334" y="136"/>
                      </a:moveTo>
                      <a:lnTo>
                        <a:pt x="334" y="136"/>
                      </a:lnTo>
                      <a:lnTo>
                        <a:pt x="328" y="118"/>
                      </a:lnTo>
                      <a:lnTo>
                        <a:pt x="322" y="100"/>
                      </a:lnTo>
                      <a:lnTo>
                        <a:pt x="322" y="100"/>
                      </a:lnTo>
                      <a:lnTo>
                        <a:pt x="306" y="102"/>
                      </a:lnTo>
                      <a:lnTo>
                        <a:pt x="294" y="100"/>
                      </a:lnTo>
                      <a:lnTo>
                        <a:pt x="284" y="94"/>
                      </a:lnTo>
                      <a:lnTo>
                        <a:pt x="278" y="86"/>
                      </a:lnTo>
                      <a:lnTo>
                        <a:pt x="274" y="76"/>
                      </a:lnTo>
                      <a:lnTo>
                        <a:pt x="274" y="66"/>
                      </a:lnTo>
                      <a:lnTo>
                        <a:pt x="276" y="56"/>
                      </a:lnTo>
                      <a:lnTo>
                        <a:pt x="282" y="46"/>
                      </a:lnTo>
                      <a:lnTo>
                        <a:pt x="282" y="46"/>
                      </a:lnTo>
                      <a:lnTo>
                        <a:pt x="276" y="38"/>
                      </a:lnTo>
                      <a:lnTo>
                        <a:pt x="270" y="32"/>
                      </a:lnTo>
                      <a:lnTo>
                        <a:pt x="260" y="28"/>
                      </a:lnTo>
                      <a:lnTo>
                        <a:pt x="252" y="24"/>
                      </a:lnTo>
                      <a:lnTo>
                        <a:pt x="252" y="24"/>
                      </a:lnTo>
                      <a:lnTo>
                        <a:pt x="244" y="32"/>
                      </a:lnTo>
                      <a:lnTo>
                        <a:pt x="234" y="38"/>
                      </a:lnTo>
                      <a:lnTo>
                        <a:pt x="222" y="40"/>
                      </a:lnTo>
                      <a:lnTo>
                        <a:pt x="212" y="38"/>
                      </a:lnTo>
                      <a:lnTo>
                        <a:pt x="202" y="32"/>
                      </a:lnTo>
                      <a:lnTo>
                        <a:pt x="194" y="24"/>
                      </a:lnTo>
                      <a:lnTo>
                        <a:pt x="188" y="14"/>
                      </a:lnTo>
                      <a:lnTo>
                        <a:pt x="188" y="8"/>
                      </a:lnTo>
                      <a:lnTo>
                        <a:pt x="188" y="0"/>
                      </a:lnTo>
                      <a:lnTo>
                        <a:pt x="188" y="0"/>
                      </a:lnTo>
                      <a:lnTo>
                        <a:pt x="146" y="0"/>
                      </a:lnTo>
                      <a:lnTo>
                        <a:pt x="146" y="0"/>
                      </a:lnTo>
                      <a:lnTo>
                        <a:pt x="146" y="8"/>
                      </a:lnTo>
                      <a:lnTo>
                        <a:pt x="144" y="14"/>
                      </a:lnTo>
                      <a:lnTo>
                        <a:pt x="140" y="24"/>
                      </a:lnTo>
                      <a:lnTo>
                        <a:pt x="132" y="32"/>
                      </a:lnTo>
                      <a:lnTo>
                        <a:pt x="122" y="38"/>
                      </a:lnTo>
                      <a:lnTo>
                        <a:pt x="110" y="38"/>
                      </a:lnTo>
                      <a:lnTo>
                        <a:pt x="98" y="38"/>
                      </a:lnTo>
                      <a:lnTo>
                        <a:pt x="88" y="32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62" y="34"/>
                      </a:lnTo>
                      <a:lnTo>
                        <a:pt x="56" y="40"/>
                      </a:lnTo>
                      <a:lnTo>
                        <a:pt x="54" y="44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58" y="58"/>
                      </a:lnTo>
                      <a:lnTo>
                        <a:pt x="60" y="68"/>
                      </a:lnTo>
                      <a:lnTo>
                        <a:pt x="58" y="78"/>
                      </a:lnTo>
                      <a:lnTo>
                        <a:pt x="54" y="88"/>
                      </a:lnTo>
                      <a:lnTo>
                        <a:pt x="48" y="94"/>
                      </a:lnTo>
                      <a:lnTo>
                        <a:pt x="38" y="100"/>
                      </a:lnTo>
                      <a:lnTo>
                        <a:pt x="26" y="102"/>
                      </a:lnTo>
                      <a:lnTo>
                        <a:pt x="12" y="100"/>
                      </a:lnTo>
                      <a:lnTo>
                        <a:pt x="12" y="100"/>
                      </a:lnTo>
                      <a:lnTo>
                        <a:pt x="6" y="118"/>
                      </a:lnTo>
                      <a:lnTo>
                        <a:pt x="0" y="136"/>
                      </a:lnTo>
                      <a:lnTo>
                        <a:pt x="0" y="136"/>
                      </a:lnTo>
                      <a:lnTo>
                        <a:pt x="6" y="138"/>
                      </a:lnTo>
                      <a:lnTo>
                        <a:pt x="12" y="140"/>
                      </a:lnTo>
                      <a:lnTo>
                        <a:pt x="20" y="148"/>
                      </a:lnTo>
                      <a:lnTo>
                        <a:pt x="24" y="158"/>
                      </a:lnTo>
                      <a:lnTo>
                        <a:pt x="26" y="168"/>
                      </a:lnTo>
                      <a:lnTo>
                        <a:pt x="24" y="178"/>
                      </a:lnTo>
                      <a:lnTo>
                        <a:pt x="20" y="188"/>
                      </a:lnTo>
                      <a:lnTo>
                        <a:pt x="12" y="196"/>
                      </a:lnTo>
                      <a:lnTo>
                        <a:pt x="6" y="198"/>
                      </a:lnTo>
                      <a:lnTo>
                        <a:pt x="0" y="200"/>
                      </a:lnTo>
                      <a:lnTo>
                        <a:pt x="0" y="200"/>
                      </a:lnTo>
                      <a:lnTo>
                        <a:pt x="6" y="218"/>
                      </a:lnTo>
                      <a:lnTo>
                        <a:pt x="12" y="236"/>
                      </a:lnTo>
                      <a:lnTo>
                        <a:pt x="12" y="236"/>
                      </a:lnTo>
                      <a:lnTo>
                        <a:pt x="28" y="234"/>
                      </a:lnTo>
                      <a:lnTo>
                        <a:pt x="40" y="238"/>
                      </a:lnTo>
                      <a:lnTo>
                        <a:pt x="48" y="242"/>
                      </a:lnTo>
                      <a:lnTo>
                        <a:pt x="56" y="250"/>
                      </a:lnTo>
                      <a:lnTo>
                        <a:pt x="58" y="260"/>
                      </a:lnTo>
                      <a:lnTo>
                        <a:pt x="60" y="270"/>
                      </a:lnTo>
                      <a:lnTo>
                        <a:pt x="56" y="280"/>
                      </a:lnTo>
                      <a:lnTo>
                        <a:pt x="52" y="290"/>
                      </a:lnTo>
                      <a:lnTo>
                        <a:pt x="52" y="290"/>
                      </a:lnTo>
                      <a:lnTo>
                        <a:pt x="58" y="298"/>
                      </a:lnTo>
                      <a:lnTo>
                        <a:pt x="64" y="304"/>
                      </a:lnTo>
                      <a:lnTo>
                        <a:pt x="72" y="308"/>
                      </a:lnTo>
                      <a:lnTo>
                        <a:pt x="82" y="312"/>
                      </a:lnTo>
                      <a:lnTo>
                        <a:pt x="82" y="312"/>
                      </a:lnTo>
                      <a:lnTo>
                        <a:pt x="90" y="304"/>
                      </a:lnTo>
                      <a:lnTo>
                        <a:pt x="100" y="298"/>
                      </a:lnTo>
                      <a:lnTo>
                        <a:pt x="112" y="298"/>
                      </a:lnTo>
                      <a:lnTo>
                        <a:pt x="122" y="300"/>
                      </a:lnTo>
                      <a:lnTo>
                        <a:pt x="132" y="304"/>
                      </a:lnTo>
                      <a:lnTo>
                        <a:pt x="140" y="312"/>
                      </a:lnTo>
                      <a:lnTo>
                        <a:pt x="144" y="324"/>
                      </a:lnTo>
                      <a:lnTo>
                        <a:pt x="146" y="330"/>
                      </a:lnTo>
                      <a:lnTo>
                        <a:pt x="146" y="336"/>
                      </a:lnTo>
                      <a:lnTo>
                        <a:pt x="146" y="336"/>
                      </a:lnTo>
                      <a:lnTo>
                        <a:pt x="188" y="336"/>
                      </a:lnTo>
                      <a:lnTo>
                        <a:pt x="188" y="336"/>
                      </a:lnTo>
                      <a:lnTo>
                        <a:pt x="188" y="328"/>
                      </a:lnTo>
                      <a:lnTo>
                        <a:pt x="188" y="322"/>
                      </a:lnTo>
                      <a:lnTo>
                        <a:pt x="194" y="312"/>
                      </a:lnTo>
                      <a:lnTo>
                        <a:pt x="202" y="304"/>
                      </a:lnTo>
                      <a:lnTo>
                        <a:pt x="212" y="300"/>
                      </a:lnTo>
                      <a:lnTo>
                        <a:pt x="224" y="298"/>
                      </a:lnTo>
                      <a:lnTo>
                        <a:pt x="234" y="300"/>
                      </a:lnTo>
                      <a:lnTo>
                        <a:pt x="246" y="304"/>
                      </a:lnTo>
                      <a:lnTo>
                        <a:pt x="254" y="312"/>
                      </a:lnTo>
                      <a:lnTo>
                        <a:pt x="254" y="312"/>
                      </a:lnTo>
                      <a:lnTo>
                        <a:pt x="270" y="302"/>
                      </a:lnTo>
                      <a:lnTo>
                        <a:pt x="278" y="296"/>
                      </a:lnTo>
                      <a:lnTo>
                        <a:pt x="280" y="292"/>
                      </a:lnTo>
                      <a:lnTo>
                        <a:pt x="282" y="288"/>
                      </a:lnTo>
                      <a:lnTo>
                        <a:pt x="282" y="288"/>
                      </a:lnTo>
                      <a:lnTo>
                        <a:pt x="276" y="278"/>
                      </a:lnTo>
                      <a:lnTo>
                        <a:pt x="274" y="268"/>
                      </a:lnTo>
                      <a:lnTo>
                        <a:pt x="274" y="258"/>
                      </a:lnTo>
                      <a:lnTo>
                        <a:pt x="278" y="250"/>
                      </a:lnTo>
                      <a:lnTo>
                        <a:pt x="286" y="242"/>
                      </a:lnTo>
                      <a:lnTo>
                        <a:pt x="294" y="236"/>
                      </a:lnTo>
                      <a:lnTo>
                        <a:pt x="306" y="234"/>
                      </a:lnTo>
                      <a:lnTo>
                        <a:pt x="322" y="236"/>
                      </a:lnTo>
                      <a:lnTo>
                        <a:pt x="322" y="236"/>
                      </a:lnTo>
                      <a:lnTo>
                        <a:pt x="328" y="218"/>
                      </a:lnTo>
                      <a:lnTo>
                        <a:pt x="334" y="200"/>
                      </a:lnTo>
                      <a:lnTo>
                        <a:pt x="334" y="200"/>
                      </a:lnTo>
                      <a:lnTo>
                        <a:pt x="322" y="196"/>
                      </a:lnTo>
                      <a:lnTo>
                        <a:pt x="314" y="188"/>
                      </a:lnTo>
                      <a:lnTo>
                        <a:pt x="308" y="178"/>
                      </a:lnTo>
                      <a:lnTo>
                        <a:pt x="306" y="168"/>
                      </a:lnTo>
                      <a:lnTo>
                        <a:pt x="308" y="158"/>
                      </a:lnTo>
                      <a:lnTo>
                        <a:pt x="314" y="148"/>
                      </a:lnTo>
                      <a:lnTo>
                        <a:pt x="322" y="142"/>
                      </a:lnTo>
                      <a:lnTo>
                        <a:pt x="334" y="136"/>
                      </a:lnTo>
                      <a:lnTo>
                        <a:pt x="334" y="136"/>
                      </a:lnTo>
                      <a:close/>
                      <a:moveTo>
                        <a:pt x="166" y="232"/>
                      </a:moveTo>
                      <a:lnTo>
                        <a:pt x="166" y="232"/>
                      </a:lnTo>
                      <a:lnTo>
                        <a:pt x="154" y="230"/>
                      </a:lnTo>
                      <a:lnTo>
                        <a:pt x="142" y="226"/>
                      </a:lnTo>
                      <a:lnTo>
                        <a:pt x="132" y="220"/>
                      </a:lnTo>
                      <a:lnTo>
                        <a:pt x="122" y="212"/>
                      </a:lnTo>
                      <a:lnTo>
                        <a:pt x="114" y="204"/>
                      </a:lnTo>
                      <a:lnTo>
                        <a:pt x="108" y="192"/>
                      </a:lnTo>
                      <a:lnTo>
                        <a:pt x="104" y="180"/>
                      </a:lnTo>
                      <a:lnTo>
                        <a:pt x="104" y="168"/>
                      </a:lnTo>
                      <a:lnTo>
                        <a:pt x="104" y="168"/>
                      </a:lnTo>
                      <a:lnTo>
                        <a:pt x="104" y="156"/>
                      </a:lnTo>
                      <a:lnTo>
                        <a:pt x="108" y="144"/>
                      </a:lnTo>
                      <a:lnTo>
                        <a:pt x="114" y="132"/>
                      </a:lnTo>
                      <a:lnTo>
                        <a:pt x="122" y="124"/>
                      </a:lnTo>
                      <a:lnTo>
                        <a:pt x="132" y="116"/>
                      </a:lnTo>
                      <a:lnTo>
                        <a:pt x="142" y="110"/>
                      </a:lnTo>
                      <a:lnTo>
                        <a:pt x="154" y="106"/>
                      </a:lnTo>
                      <a:lnTo>
                        <a:pt x="166" y="106"/>
                      </a:lnTo>
                      <a:lnTo>
                        <a:pt x="166" y="106"/>
                      </a:lnTo>
                      <a:lnTo>
                        <a:pt x="180" y="106"/>
                      </a:lnTo>
                      <a:lnTo>
                        <a:pt x="192" y="110"/>
                      </a:lnTo>
                      <a:lnTo>
                        <a:pt x="202" y="116"/>
                      </a:lnTo>
                      <a:lnTo>
                        <a:pt x="212" y="124"/>
                      </a:lnTo>
                      <a:lnTo>
                        <a:pt x="218" y="132"/>
                      </a:lnTo>
                      <a:lnTo>
                        <a:pt x="224" y="144"/>
                      </a:lnTo>
                      <a:lnTo>
                        <a:pt x="228" y="156"/>
                      </a:lnTo>
                      <a:lnTo>
                        <a:pt x="230" y="168"/>
                      </a:lnTo>
                      <a:lnTo>
                        <a:pt x="230" y="168"/>
                      </a:lnTo>
                      <a:lnTo>
                        <a:pt x="228" y="180"/>
                      </a:lnTo>
                      <a:lnTo>
                        <a:pt x="224" y="192"/>
                      </a:lnTo>
                      <a:lnTo>
                        <a:pt x="218" y="204"/>
                      </a:lnTo>
                      <a:lnTo>
                        <a:pt x="212" y="212"/>
                      </a:lnTo>
                      <a:lnTo>
                        <a:pt x="202" y="220"/>
                      </a:lnTo>
                      <a:lnTo>
                        <a:pt x="192" y="226"/>
                      </a:lnTo>
                      <a:lnTo>
                        <a:pt x="180" y="230"/>
                      </a:lnTo>
                      <a:lnTo>
                        <a:pt x="166" y="232"/>
                      </a:lnTo>
                      <a:lnTo>
                        <a:pt x="166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86" name="Freeform 246"/>
                <p:cNvSpPr>
                  <a:spLocks/>
                </p:cNvSpPr>
                <p:nvPr/>
              </p:nvSpPr>
              <p:spPr bwMode="auto">
                <a:xfrm>
                  <a:off x="14262100" y="9072563"/>
                  <a:ext cx="361950" cy="501650"/>
                </a:xfrm>
                <a:custGeom>
                  <a:avLst/>
                  <a:gdLst>
                    <a:gd name="T0" fmla="*/ 228 w 228"/>
                    <a:gd name="T1" fmla="*/ 120 h 316"/>
                    <a:gd name="T2" fmla="*/ 218 w 228"/>
                    <a:gd name="T3" fmla="*/ 74 h 316"/>
                    <a:gd name="T4" fmla="*/ 194 w 228"/>
                    <a:gd name="T5" fmla="*/ 36 h 316"/>
                    <a:gd name="T6" fmla="*/ 158 w 228"/>
                    <a:gd name="T7" fmla="*/ 10 h 316"/>
                    <a:gd name="T8" fmla="*/ 126 w 228"/>
                    <a:gd name="T9" fmla="*/ 0 h 316"/>
                    <a:gd name="T10" fmla="*/ 114 w 228"/>
                    <a:gd name="T11" fmla="*/ 0 h 316"/>
                    <a:gd name="T12" fmla="*/ 90 w 228"/>
                    <a:gd name="T13" fmla="*/ 2 h 316"/>
                    <a:gd name="T14" fmla="*/ 50 w 228"/>
                    <a:gd name="T15" fmla="*/ 20 h 316"/>
                    <a:gd name="T16" fmla="*/ 18 w 228"/>
                    <a:gd name="T17" fmla="*/ 54 h 316"/>
                    <a:gd name="T18" fmla="*/ 2 w 228"/>
                    <a:gd name="T19" fmla="*/ 96 h 316"/>
                    <a:gd name="T20" fmla="*/ 0 w 228"/>
                    <a:gd name="T21" fmla="*/ 120 h 316"/>
                    <a:gd name="T22" fmla="*/ 8 w 228"/>
                    <a:gd name="T23" fmla="*/ 166 h 316"/>
                    <a:gd name="T24" fmla="*/ 34 w 228"/>
                    <a:gd name="T25" fmla="*/ 206 h 316"/>
                    <a:gd name="T26" fmla="*/ 44 w 228"/>
                    <a:gd name="T27" fmla="*/ 228 h 316"/>
                    <a:gd name="T28" fmla="*/ 54 w 228"/>
                    <a:gd name="T29" fmla="*/ 258 h 316"/>
                    <a:gd name="T30" fmla="*/ 52 w 228"/>
                    <a:gd name="T31" fmla="*/ 270 h 316"/>
                    <a:gd name="T32" fmla="*/ 54 w 228"/>
                    <a:gd name="T33" fmla="*/ 286 h 316"/>
                    <a:gd name="T34" fmla="*/ 64 w 228"/>
                    <a:gd name="T35" fmla="*/ 302 h 316"/>
                    <a:gd name="T36" fmla="*/ 68 w 228"/>
                    <a:gd name="T37" fmla="*/ 306 h 316"/>
                    <a:gd name="T38" fmla="*/ 92 w 228"/>
                    <a:gd name="T39" fmla="*/ 314 h 316"/>
                    <a:gd name="T40" fmla="*/ 108 w 228"/>
                    <a:gd name="T41" fmla="*/ 316 h 316"/>
                    <a:gd name="T42" fmla="*/ 156 w 228"/>
                    <a:gd name="T43" fmla="*/ 306 h 316"/>
                    <a:gd name="T44" fmla="*/ 158 w 228"/>
                    <a:gd name="T45" fmla="*/ 306 h 316"/>
                    <a:gd name="T46" fmla="*/ 162 w 228"/>
                    <a:gd name="T47" fmla="*/ 302 h 316"/>
                    <a:gd name="T48" fmla="*/ 172 w 228"/>
                    <a:gd name="T49" fmla="*/ 288 h 316"/>
                    <a:gd name="T50" fmla="*/ 176 w 228"/>
                    <a:gd name="T51" fmla="*/ 270 h 316"/>
                    <a:gd name="T52" fmla="*/ 174 w 228"/>
                    <a:gd name="T53" fmla="*/ 258 h 316"/>
                    <a:gd name="T54" fmla="*/ 182 w 228"/>
                    <a:gd name="T55" fmla="*/ 228 h 316"/>
                    <a:gd name="T56" fmla="*/ 192 w 228"/>
                    <a:gd name="T57" fmla="*/ 206 h 316"/>
                    <a:gd name="T58" fmla="*/ 208 w 228"/>
                    <a:gd name="T59" fmla="*/ 188 h 316"/>
                    <a:gd name="T60" fmla="*/ 226 w 228"/>
                    <a:gd name="T61" fmla="*/ 144 h 316"/>
                    <a:gd name="T62" fmla="*/ 228 w 228"/>
                    <a:gd name="T63" fmla="*/ 12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8" h="316">
                      <a:moveTo>
                        <a:pt x="228" y="120"/>
                      </a:moveTo>
                      <a:lnTo>
                        <a:pt x="228" y="120"/>
                      </a:lnTo>
                      <a:lnTo>
                        <a:pt x="226" y="96"/>
                      </a:lnTo>
                      <a:lnTo>
                        <a:pt x="218" y="74"/>
                      </a:lnTo>
                      <a:lnTo>
                        <a:pt x="208" y="54"/>
                      </a:lnTo>
                      <a:lnTo>
                        <a:pt x="194" y="36"/>
                      </a:lnTo>
                      <a:lnTo>
                        <a:pt x="178" y="20"/>
                      </a:lnTo>
                      <a:lnTo>
                        <a:pt x="158" y="10"/>
                      </a:lnTo>
                      <a:lnTo>
                        <a:pt x="136" y="2"/>
                      </a:lnTo>
                      <a:lnTo>
                        <a:pt x="126" y="0"/>
                      </a:lnTo>
                      <a:lnTo>
                        <a:pt x="114" y="0"/>
                      </a:lnTo>
                      <a:lnTo>
                        <a:pt x="114" y="0"/>
                      </a:lnTo>
                      <a:lnTo>
                        <a:pt x="102" y="0"/>
                      </a:lnTo>
                      <a:lnTo>
                        <a:pt x="90" y="2"/>
                      </a:lnTo>
                      <a:lnTo>
                        <a:pt x="70" y="10"/>
                      </a:lnTo>
                      <a:lnTo>
                        <a:pt x="50" y="20"/>
                      </a:lnTo>
                      <a:lnTo>
                        <a:pt x="32" y="36"/>
                      </a:lnTo>
                      <a:lnTo>
                        <a:pt x="18" y="54"/>
                      </a:lnTo>
                      <a:lnTo>
                        <a:pt x="8" y="74"/>
                      </a:lnTo>
                      <a:lnTo>
                        <a:pt x="2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2" y="144"/>
                      </a:lnTo>
                      <a:lnTo>
                        <a:pt x="8" y="166"/>
                      </a:lnTo>
                      <a:lnTo>
                        <a:pt x="18" y="186"/>
                      </a:lnTo>
                      <a:lnTo>
                        <a:pt x="34" y="206"/>
                      </a:lnTo>
                      <a:lnTo>
                        <a:pt x="34" y="206"/>
                      </a:lnTo>
                      <a:lnTo>
                        <a:pt x="44" y="228"/>
                      </a:lnTo>
                      <a:lnTo>
                        <a:pt x="50" y="24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52" y="270"/>
                      </a:lnTo>
                      <a:lnTo>
                        <a:pt x="52" y="278"/>
                      </a:lnTo>
                      <a:lnTo>
                        <a:pt x="54" y="286"/>
                      </a:lnTo>
                      <a:lnTo>
                        <a:pt x="58" y="292"/>
                      </a:lnTo>
                      <a:lnTo>
                        <a:pt x="64" y="302"/>
                      </a:lnTo>
                      <a:lnTo>
                        <a:pt x="68" y="306"/>
                      </a:lnTo>
                      <a:lnTo>
                        <a:pt x="68" y="306"/>
                      </a:lnTo>
                      <a:lnTo>
                        <a:pt x="80" y="310"/>
                      </a:lnTo>
                      <a:lnTo>
                        <a:pt x="92" y="314"/>
                      </a:lnTo>
                      <a:lnTo>
                        <a:pt x="108" y="316"/>
                      </a:lnTo>
                      <a:lnTo>
                        <a:pt x="108" y="316"/>
                      </a:lnTo>
                      <a:lnTo>
                        <a:pt x="132" y="314"/>
                      </a:lnTo>
                      <a:lnTo>
                        <a:pt x="156" y="306"/>
                      </a:lnTo>
                      <a:lnTo>
                        <a:pt x="158" y="306"/>
                      </a:lnTo>
                      <a:lnTo>
                        <a:pt x="158" y="306"/>
                      </a:lnTo>
                      <a:lnTo>
                        <a:pt x="158" y="306"/>
                      </a:lnTo>
                      <a:lnTo>
                        <a:pt x="162" y="302"/>
                      </a:lnTo>
                      <a:lnTo>
                        <a:pt x="168" y="294"/>
                      </a:lnTo>
                      <a:lnTo>
                        <a:pt x="172" y="288"/>
                      </a:lnTo>
                      <a:lnTo>
                        <a:pt x="174" y="280"/>
                      </a:lnTo>
                      <a:lnTo>
                        <a:pt x="176" y="270"/>
                      </a:lnTo>
                      <a:lnTo>
                        <a:pt x="174" y="258"/>
                      </a:lnTo>
                      <a:lnTo>
                        <a:pt x="174" y="258"/>
                      </a:lnTo>
                      <a:lnTo>
                        <a:pt x="176" y="244"/>
                      </a:lnTo>
                      <a:lnTo>
                        <a:pt x="182" y="228"/>
                      </a:lnTo>
                      <a:lnTo>
                        <a:pt x="192" y="206"/>
                      </a:lnTo>
                      <a:lnTo>
                        <a:pt x="192" y="206"/>
                      </a:lnTo>
                      <a:lnTo>
                        <a:pt x="200" y="198"/>
                      </a:lnTo>
                      <a:lnTo>
                        <a:pt x="208" y="188"/>
                      </a:lnTo>
                      <a:lnTo>
                        <a:pt x="218" y="168"/>
                      </a:lnTo>
                      <a:lnTo>
                        <a:pt x="226" y="144"/>
                      </a:lnTo>
                      <a:lnTo>
                        <a:pt x="228" y="120"/>
                      </a:lnTo>
                      <a:lnTo>
                        <a:pt x="228" y="1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87" name="Freeform 247"/>
                <p:cNvSpPr>
                  <a:spLocks/>
                </p:cNvSpPr>
                <p:nvPr/>
              </p:nvSpPr>
              <p:spPr bwMode="auto">
                <a:xfrm>
                  <a:off x="14385925" y="9593263"/>
                  <a:ext cx="111125" cy="92075"/>
                </a:xfrm>
                <a:custGeom>
                  <a:avLst/>
                  <a:gdLst>
                    <a:gd name="T0" fmla="*/ 34 w 70"/>
                    <a:gd name="T1" fmla="*/ 6 h 58"/>
                    <a:gd name="T2" fmla="*/ 34 w 70"/>
                    <a:gd name="T3" fmla="*/ 6 h 58"/>
                    <a:gd name="T4" fmla="*/ 18 w 70"/>
                    <a:gd name="T5" fmla="*/ 6 h 58"/>
                    <a:gd name="T6" fmla="*/ 4 w 70"/>
                    <a:gd name="T7" fmla="*/ 2 h 58"/>
                    <a:gd name="T8" fmla="*/ 0 w 70"/>
                    <a:gd name="T9" fmla="*/ 0 h 58"/>
                    <a:gd name="T10" fmla="*/ 4 w 70"/>
                    <a:gd name="T11" fmla="*/ 40 h 58"/>
                    <a:gd name="T12" fmla="*/ 22 w 70"/>
                    <a:gd name="T13" fmla="*/ 58 h 58"/>
                    <a:gd name="T14" fmla="*/ 46 w 70"/>
                    <a:gd name="T15" fmla="*/ 58 h 58"/>
                    <a:gd name="T16" fmla="*/ 66 w 70"/>
                    <a:gd name="T17" fmla="*/ 40 h 58"/>
                    <a:gd name="T18" fmla="*/ 70 w 70"/>
                    <a:gd name="T19" fmla="*/ 0 h 58"/>
                    <a:gd name="T20" fmla="*/ 66 w 70"/>
                    <a:gd name="T21" fmla="*/ 2 h 58"/>
                    <a:gd name="T22" fmla="*/ 66 w 70"/>
                    <a:gd name="T23" fmla="*/ 2 h 58"/>
                    <a:gd name="T24" fmla="*/ 58 w 70"/>
                    <a:gd name="T25" fmla="*/ 4 h 58"/>
                    <a:gd name="T26" fmla="*/ 48 w 70"/>
                    <a:gd name="T27" fmla="*/ 6 h 58"/>
                    <a:gd name="T28" fmla="*/ 34 w 70"/>
                    <a:gd name="T29" fmla="*/ 6 h 58"/>
                    <a:gd name="T30" fmla="*/ 34 w 70"/>
                    <a:gd name="T31" fmla="*/ 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0" h="58">
                      <a:moveTo>
                        <a:pt x="34" y="6"/>
                      </a:moveTo>
                      <a:lnTo>
                        <a:pt x="34" y="6"/>
                      </a:lnTo>
                      <a:lnTo>
                        <a:pt x="18" y="6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4" y="40"/>
                      </a:lnTo>
                      <a:lnTo>
                        <a:pt x="22" y="58"/>
                      </a:lnTo>
                      <a:lnTo>
                        <a:pt x="46" y="58"/>
                      </a:lnTo>
                      <a:lnTo>
                        <a:pt x="66" y="40"/>
                      </a:lnTo>
                      <a:lnTo>
                        <a:pt x="70" y="0"/>
                      </a:lnTo>
                      <a:lnTo>
                        <a:pt x="66" y="2"/>
                      </a:lnTo>
                      <a:lnTo>
                        <a:pt x="66" y="2"/>
                      </a:lnTo>
                      <a:lnTo>
                        <a:pt x="58" y="4"/>
                      </a:lnTo>
                      <a:lnTo>
                        <a:pt x="48" y="6"/>
                      </a:lnTo>
                      <a:lnTo>
                        <a:pt x="34" y="6"/>
                      </a:lnTo>
                      <a:lnTo>
                        <a:pt x="3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88" name="Freeform 248"/>
                <p:cNvSpPr>
                  <a:spLocks/>
                </p:cNvSpPr>
                <p:nvPr/>
              </p:nvSpPr>
              <p:spPr bwMode="auto">
                <a:xfrm>
                  <a:off x="14081125" y="9272588"/>
                  <a:ext cx="73025" cy="50800"/>
                </a:xfrm>
                <a:custGeom>
                  <a:avLst/>
                  <a:gdLst>
                    <a:gd name="T0" fmla="*/ 46 w 46"/>
                    <a:gd name="T1" fmla="*/ 0 h 32"/>
                    <a:gd name="T2" fmla="*/ 0 w 46"/>
                    <a:gd name="T3" fmla="*/ 0 h 32"/>
                    <a:gd name="T4" fmla="*/ 0 w 46"/>
                    <a:gd name="T5" fmla="*/ 32 h 32"/>
                    <a:gd name="T6" fmla="*/ 46 w 46"/>
                    <a:gd name="T7" fmla="*/ 32 h 32"/>
                    <a:gd name="T8" fmla="*/ 46 w 46"/>
                    <a:gd name="T9" fmla="*/ 32 h 32"/>
                    <a:gd name="T10" fmla="*/ 44 w 46"/>
                    <a:gd name="T11" fmla="*/ 16 h 32"/>
                    <a:gd name="T12" fmla="*/ 44 w 46"/>
                    <a:gd name="T13" fmla="*/ 16 h 32"/>
                    <a:gd name="T14" fmla="*/ 46 w 46"/>
                    <a:gd name="T15" fmla="*/ 0 h 32"/>
                    <a:gd name="T16" fmla="*/ 46 w 46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2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4" y="16"/>
                      </a:lnTo>
                      <a:lnTo>
                        <a:pt x="44" y="16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89" name="Freeform 249"/>
                <p:cNvSpPr>
                  <a:spLocks/>
                </p:cNvSpPr>
                <p:nvPr/>
              </p:nvSpPr>
              <p:spPr bwMode="auto">
                <a:xfrm>
                  <a:off x="14732000" y="9272588"/>
                  <a:ext cx="69850" cy="50800"/>
                </a:xfrm>
                <a:custGeom>
                  <a:avLst/>
                  <a:gdLst>
                    <a:gd name="T0" fmla="*/ 0 w 44"/>
                    <a:gd name="T1" fmla="*/ 32 h 32"/>
                    <a:gd name="T2" fmla="*/ 44 w 44"/>
                    <a:gd name="T3" fmla="*/ 32 h 32"/>
                    <a:gd name="T4" fmla="*/ 44 w 44"/>
                    <a:gd name="T5" fmla="*/ 0 h 32"/>
                    <a:gd name="T6" fmla="*/ 0 w 44"/>
                    <a:gd name="T7" fmla="*/ 0 h 32"/>
                    <a:gd name="T8" fmla="*/ 0 w 44"/>
                    <a:gd name="T9" fmla="*/ 0 h 32"/>
                    <a:gd name="T10" fmla="*/ 0 w 44"/>
                    <a:gd name="T11" fmla="*/ 16 h 32"/>
                    <a:gd name="T12" fmla="*/ 0 w 44"/>
                    <a:gd name="T13" fmla="*/ 16 h 32"/>
                    <a:gd name="T14" fmla="*/ 0 w 44"/>
                    <a:gd name="T15" fmla="*/ 32 h 32"/>
                    <a:gd name="T16" fmla="*/ 0 w 44"/>
                    <a:gd name="T1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32">
                      <a:moveTo>
                        <a:pt x="0" y="32"/>
                      </a:moveTo>
                      <a:lnTo>
                        <a:pt x="44" y="32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90" name="Freeform 250"/>
                <p:cNvSpPr>
                  <a:spLocks/>
                </p:cNvSpPr>
                <p:nvPr/>
              </p:nvSpPr>
              <p:spPr bwMode="auto">
                <a:xfrm>
                  <a:off x="14433550" y="8929688"/>
                  <a:ext cx="50800" cy="79375"/>
                </a:xfrm>
                <a:custGeom>
                  <a:avLst/>
                  <a:gdLst>
                    <a:gd name="T0" fmla="*/ 32 w 32"/>
                    <a:gd name="T1" fmla="*/ 50 h 50"/>
                    <a:gd name="T2" fmla="*/ 32 w 32"/>
                    <a:gd name="T3" fmla="*/ 0 h 50"/>
                    <a:gd name="T4" fmla="*/ 0 w 32"/>
                    <a:gd name="T5" fmla="*/ 0 h 50"/>
                    <a:gd name="T6" fmla="*/ 0 w 32"/>
                    <a:gd name="T7" fmla="*/ 48 h 50"/>
                    <a:gd name="T8" fmla="*/ 0 w 32"/>
                    <a:gd name="T9" fmla="*/ 48 h 50"/>
                    <a:gd name="T10" fmla="*/ 6 w 32"/>
                    <a:gd name="T11" fmla="*/ 48 h 50"/>
                    <a:gd name="T12" fmla="*/ 6 w 32"/>
                    <a:gd name="T13" fmla="*/ 48 h 50"/>
                    <a:gd name="T14" fmla="*/ 18 w 32"/>
                    <a:gd name="T15" fmla="*/ 50 h 50"/>
                    <a:gd name="T16" fmla="*/ 32 w 32"/>
                    <a:gd name="T17" fmla="*/ 50 h 50"/>
                    <a:gd name="T18" fmla="*/ 32 w 32"/>
                    <a:gd name="T19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50">
                      <a:moveTo>
                        <a:pt x="32" y="50"/>
                      </a:moveTo>
                      <a:lnTo>
                        <a:pt x="32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6" y="48"/>
                      </a:lnTo>
                      <a:lnTo>
                        <a:pt x="6" y="48"/>
                      </a:lnTo>
                      <a:lnTo>
                        <a:pt x="18" y="50"/>
                      </a:lnTo>
                      <a:lnTo>
                        <a:pt x="32" y="50"/>
                      </a:lnTo>
                      <a:lnTo>
                        <a:pt x="32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91" name="Freeform 251"/>
                <p:cNvSpPr>
                  <a:spLocks/>
                </p:cNvSpPr>
                <p:nvPr/>
              </p:nvSpPr>
              <p:spPr bwMode="auto">
                <a:xfrm>
                  <a:off x="14160500" y="9024938"/>
                  <a:ext cx="92075" cy="88900"/>
                </a:xfrm>
                <a:custGeom>
                  <a:avLst/>
                  <a:gdLst>
                    <a:gd name="T0" fmla="*/ 58 w 58"/>
                    <a:gd name="T1" fmla="*/ 34 h 56"/>
                    <a:gd name="T2" fmla="*/ 24 w 58"/>
                    <a:gd name="T3" fmla="*/ 0 h 56"/>
                    <a:gd name="T4" fmla="*/ 0 w 58"/>
                    <a:gd name="T5" fmla="*/ 22 h 56"/>
                    <a:gd name="T6" fmla="*/ 36 w 58"/>
                    <a:gd name="T7" fmla="*/ 56 h 56"/>
                    <a:gd name="T8" fmla="*/ 36 w 58"/>
                    <a:gd name="T9" fmla="*/ 56 h 56"/>
                    <a:gd name="T10" fmla="*/ 46 w 58"/>
                    <a:gd name="T11" fmla="*/ 46 h 56"/>
                    <a:gd name="T12" fmla="*/ 58 w 58"/>
                    <a:gd name="T13" fmla="*/ 34 h 56"/>
                    <a:gd name="T14" fmla="*/ 58 w 58"/>
                    <a:gd name="T15" fmla="*/ 3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56">
                      <a:moveTo>
                        <a:pt x="58" y="34"/>
                      </a:moveTo>
                      <a:lnTo>
                        <a:pt x="24" y="0"/>
                      </a:lnTo>
                      <a:lnTo>
                        <a:pt x="0" y="22"/>
                      </a:lnTo>
                      <a:lnTo>
                        <a:pt x="36" y="56"/>
                      </a:lnTo>
                      <a:lnTo>
                        <a:pt x="36" y="56"/>
                      </a:lnTo>
                      <a:lnTo>
                        <a:pt x="46" y="46"/>
                      </a:lnTo>
                      <a:lnTo>
                        <a:pt x="58" y="34"/>
                      </a:lnTo>
                      <a:lnTo>
                        <a:pt x="58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92" name="Freeform 252"/>
                <p:cNvSpPr>
                  <a:spLocks/>
                </p:cNvSpPr>
                <p:nvPr/>
              </p:nvSpPr>
              <p:spPr bwMode="auto">
                <a:xfrm>
                  <a:off x="14627225" y="9024938"/>
                  <a:ext cx="88900" cy="85725"/>
                </a:xfrm>
                <a:custGeom>
                  <a:avLst/>
                  <a:gdLst>
                    <a:gd name="T0" fmla="*/ 24 w 56"/>
                    <a:gd name="T1" fmla="*/ 54 h 54"/>
                    <a:gd name="T2" fmla="*/ 56 w 56"/>
                    <a:gd name="T3" fmla="*/ 22 h 54"/>
                    <a:gd name="T4" fmla="*/ 32 w 56"/>
                    <a:gd name="T5" fmla="*/ 0 h 54"/>
                    <a:gd name="T6" fmla="*/ 0 w 56"/>
                    <a:gd name="T7" fmla="*/ 32 h 54"/>
                    <a:gd name="T8" fmla="*/ 0 w 56"/>
                    <a:gd name="T9" fmla="*/ 32 h 54"/>
                    <a:gd name="T10" fmla="*/ 12 w 56"/>
                    <a:gd name="T11" fmla="*/ 42 h 54"/>
                    <a:gd name="T12" fmla="*/ 24 w 56"/>
                    <a:gd name="T13" fmla="*/ 54 h 54"/>
                    <a:gd name="T14" fmla="*/ 24 w 56"/>
                    <a:gd name="T15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54">
                      <a:moveTo>
                        <a:pt x="24" y="54"/>
                      </a:moveTo>
                      <a:lnTo>
                        <a:pt x="56" y="22"/>
                      </a:lnTo>
                      <a:lnTo>
                        <a:pt x="32" y="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12" y="42"/>
                      </a:lnTo>
                      <a:lnTo>
                        <a:pt x="24" y="54"/>
                      </a:lnTo>
                      <a:lnTo>
                        <a:pt x="24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67745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</p:grpSp>
        </p:grpSp>
      </p:grpSp>
      <p:pic>
        <p:nvPicPr>
          <p:cNvPr id="130" name="Picture 6" descr="C:\Documents and Settings\WIN\바탕 화면\금_작업\02-3-가-0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" y="2214070"/>
            <a:ext cx="9792000" cy="8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모서리가 둥근 직사각형 130"/>
          <p:cNvSpPr/>
          <p:nvPr/>
        </p:nvSpPr>
        <p:spPr>
          <a:xfrm>
            <a:off x="2247397" y="2168860"/>
            <a:ext cx="5404342" cy="371038"/>
          </a:xfrm>
          <a:prstGeom prst="roundRect">
            <a:avLst>
              <a:gd name="adj" fmla="val 13526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noProof="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BX-DM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프로젝트 관리 방법론을 통해</a:t>
            </a:r>
          </a:p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 자원 활용</a:t>
            </a: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kumimoji="0" lang="ko-KR" alt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납기준수</a:t>
            </a: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kumimoji="0" lang="ko-KR" alt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우수한 품질 확보</a:t>
            </a:r>
          </a:p>
        </p:txBody>
      </p:sp>
    </p:spTree>
    <p:extLst>
      <p:ext uri="{BB962C8B-B14F-4D97-AF65-F5344CB8AC3E}">
        <p14:creationId xmlns:p14="http://schemas.microsoft.com/office/powerpoint/2010/main" val="27902250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08097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프로젝트 관리방안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커뮤니케이션 관리방안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프로젝트 팀 내</a:t>
            </a:r>
            <a:r>
              <a:rPr lang="en-US" altLang="ko-KR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, PM </a:t>
            </a:r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간</a:t>
            </a:r>
            <a:r>
              <a:rPr lang="en-US" altLang="ko-KR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개발 및 운영 담당자와 프로젝트 팀 간의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긴밀한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Communication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관리를 통하여 효율적인 의사 결정</a:t>
            </a:r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을 지원하며</a:t>
            </a:r>
            <a:r>
              <a:rPr lang="en-US" altLang="ko-KR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주요 이슈협의를 위해서는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회의체를 조직</a:t>
            </a:r>
            <a:r>
              <a:rPr lang="ko-KR" altLang="en-US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하는 것이 중요합니다</a:t>
            </a:r>
            <a:r>
              <a:rPr lang="en-US" altLang="ko-KR" sz="1200" dirty="0">
                <a:solidFill>
                  <a:srgbClr val="4D4D4D"/>
                </a:solidFill>
                <a:latin typeface="맑은 고딕" panose="020B0503020000020004" pitchFamily="50" charset="-127"/>
              </a:rPr>
              <a:t>. 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커뮤니케이션 관리 방안</a:t>
                </a: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656058" y="3625490"/>
            <a:ext cx="2771775" cy="13795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7E9DD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맑은 고딕" pitchFamily="50" charset="-127"/>
              <a:cs typeface="Arial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729038" y="3689401"/>
            <a:ext cx="2624356" cy="30084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tabLst>
                <a:tab pos="952500" algn="l"/>
              </a:tabLst>
              <a:defRPr/>
            </a:pPr>
            <a:r>
              <a:rPr kumimoji="0" lang="ko-KR" altLang="en-US" sz="1100" b="1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고객</a:t>
            </a:r>
            <a:r>
              <a:rPr kumimoji="0" lang="en-US" altLang="ko-KR" sz="1100" b="1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/PM</a:t>
            </a:r>
            <a:r>
              <a:rPr kumimoji="0" lang="ko-KR" altLang="en-US" sz="1100" b="1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간의 협의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14442" y="4024543"/>
            <a:ext cx="2649169" cy="6281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</a:t>
            </a:r>
            <a:r>
              <a:rPr kumimoji="0" lang="en-US" altLang="ko-KR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Risk </a:t>
            </a: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및 </a:t>
            </a:r>
            <a:r>
              <a:rPr kumimoji="0" lang="en-US" altLang="ko-KR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Critical Issue </a:t>
            </a: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관련 의사결정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수행결과 도출된 계획, 결과 </a:t>
            </a:r>
            <a:r>
              <a:rPr kumimoji="0" lang="en-US" altLang="ko-KR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Review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변경에 따른 승인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56058" y="5103453"/>
            <a:ext cx="2771775" cy="13858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7E9DD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맑은 고딕" pitchFamily="50" charset="-127"/>
              <a:cs typeface="Arial" charset="0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729038" y="5168928"/>
            <a:ext cx="2624356" cy="30087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tabLst>
                <a:tab pos="952500" algn="l"/>
              </a:tabLst>
              <a:defRPr/>
            </a:pPr>
            <a:r>
              <a:rPr kumimoji="0" lang="ko-KR" altLang="en-US" sz="1100" b="1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팀 내 협의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714442" y="5508774"/>
            <a:ext cx="2649169" cy="6282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팀 내 진도 계획 및 실적 체크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업무 수행 중 발생한 </a:t>
            </a:r>
            <a:r>
              <a:rPr kumimoji="0" lang="en-US" altLang="ko-KR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Issue </a:t>
            </a: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자체 해결안모색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프로젝트 수행 결과에 따른 산출물 </a:t>
            </a:r>
            <a:r>
              <a:rPr kumimoji="0" lang="en-US" altLang="ko-KR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Review</a:t>
            </a:r>
            <a:endParaRPr kumimoji="0" lang="ko-KR" altLang="en-US" sz="1000" kern="0" dirty="0">
              <a:solidFill>
                <a:srgbClr val="000000"/>
              </a:solidFill>
              <a:latin typeface="맑은 고딕" pitchFamily="50" charset="-127"/>
              <a:cs typeface="Arial" charset="0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56058" y="2412640"/>
            <a:ext cx="2771775" cy="11223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7E9DD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>
              <a:solidFill>
                <a:sysClr val="windowText" lastClr="000000"/>
              </a:solidFill>
              <a:latin typeface="맑은 고딕" pitchFamily="50" charset="-127"/>
              <a:cs typeface="Arial" charset="0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729038" y="2476552"/>
            <a:ext cx="2624356" cy="300856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tabLst>
                <a:tab pos="952500" algn="l"/>
              </a:tabLst>
              <a:defRPr/>
            </a:pPr>
            <a:r>
              <a:rPr kumimoji="0" lang="ko-KR" altLang="en-US" sz="1100" b="1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단계별 결과 보고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714442" y="2816379"/>
            <a:ext cx="2649169" cy="6749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각 단계 별 당초 계획 별 진행결과 비교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진행 결과 보고 및 의견 수렴</a:t>
            </a:r>
          </a:p>
          <a:p>
            <a:pPr marL="101600" indent="-101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itchFamily="50" charset="-127"/>
                <a:cs typeface="Arial" charset="0"/>
              </a:rPr>
              <a:t>다음 단계 진행에 대한 계획 및 협조 요청 </a:t>
            </a:r>
          </a:p>
        </p:txBody>
      </p:sp>
      <p:graphicFrame>
        <p:nvGraphicFramePr>
          <p:cNvPr id="24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27538"/>
              </p:ext>
            </p:extLst>
          </p:nvPr>
        </p:nvGraphicFramePr>
        <p:xfrm>
          <a:off x="3729038" y="2476551"/>
          <a:ext cx="5688012" cy="4014212"/>
        </p:xfrm>
        <a:graphic>
          <a:graphicData uri="http://schemas.openxmlformats.org/drawingml/2006/table">
            <a:tbl>
              <a:tblPr/>
              <a:tblGrid>
                <a:gridCol w="6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33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 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목적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주기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참석자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 진행 순서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26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단계별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결과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단계 완료 시 진행 결과 내용 보고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단계의 진행 목표 및 방법 보고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주요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Milestone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PM,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관련임직원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진행결과/현황 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단계 계획 및 진행방법 보고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85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월간/</a:t>
                      </a:r>
                      <a:b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주간 업무 보고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전반적인 상황점검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 내부 회의에서 해결 못한 주요 과제 검토 및 해결안 수립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주간 업무 내용 및 차주 계획 보고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월간/</a:t>
                      </a:r>
                      <a:b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주간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 리더 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계획대비</a:t>
                      </a:r>
                      <a:b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진행상황 보고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Issue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팀별 주간 업무 보고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안건 토의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267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팀 내부 회의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진행상황 점검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Issue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 대한 해결방안 수립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주간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팀원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전체 현황 점검팀 별 계획 대비 진행상황 및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Issue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06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협의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 방안 확인 및 운영 방안 검토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관련 시스템 운영자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담당팀원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itchFamily="34" charset="0"/>
                        <a:defRPr sz="110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파악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요건 수렴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수행 방안 설명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이슈/의견 수렴</a:t>
                      </a:r>
                    </a:p>
                  </a:txBody>
                  <a:tcPr marL="35996" marR="35996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8712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08097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프로젝트 관리방안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 관리 방안</a:t>
            </a:r>
          </a:p>
          <a:p>
            <a:pPr>
              <a:defRPr/>
            </a:pPr>
            <a:r>
              <a:rPr lang="ko-KR" altLang="en-US" sz="1200" dirty="0"/>
              <a:t>관련 프로젝트를 수행한 풍부한 경험과 축적된 지적 자산을 응용하여 프로젝트 전반에 영향을 줄 수 있는 위험 요소들을 사전에 인식하고 그 영향을 평가하여</a:t>
            </a:r>
            <a:r>
              <a:rPr lang="en-US" altLang="ko-KR" sz="1200" dirty="0"/>
              <a:t>, </a:t>
            </a:r>
            <a:r>
              <a:rPr lang="ko-KR" altLang="en-US" sz="1200" dirty="0"/>
              <a:t>위험 요소들이 프로젝트의 품질과 일정에 지장을 주지 않도록 적절한 계획을 수립하고 이를 집행합니다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위험 관리 방안</a:t>
                </a: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5" name="Picture 21" descr="바닥06"/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952836"/>
            <a:ext cx="94075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45998"/>
              </p:ext>
            </p:extLst>
          </p:nvPr>
        </p:nvGraphicFramePr>
        <p:xfrm>
          <a:off x="400370" y="3649748"/>
          <a:ext cx="9145016" cy="2832103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8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071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주요위험요소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위험등급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예방대책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시 대응방안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63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규모대비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짧은 일정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 지연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유사사업 수행경험 활용으로 분석/</a:t>
                      </a:r>
                      <a:b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일정 단축 경험인력 투입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일정이 지연되어 납기를 지키지 못할 </a:t>
                      </a:r>
                      <a:b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 고객과의 협의를 통해 핵심 서비스 우선으로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956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선행 사업의 지연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 지연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수립 시 선행 사업에 대한 체크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일정을 고려한 일정 계획 수립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사업의 범위 및 선결 요건에 대해 명확한 합의 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1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원인 분석 및 고객과 합의에 의한 공동 </a:t>
                      </a:r>
                      <a:b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 방안 수립 및 조치 개발 범위 조정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098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연계 시스템 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 지연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대형 고객사의 유사 시스템 구축 경험활용 및 경험인력 투입하여 변경 최소화 인터페이스 표준화로 유지보수 용이성 제고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연계 시스템에 산재한 위험 요소 제거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변경내역 및 파급효과 분석하여 대책 수립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수정 및 보완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12"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요구사항의 잦은 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지연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공식적인 절차를 통한 변경관리 프로세스 정립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 평가를 통한 변경 통제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범위의 명확한 합의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 요구사항 변경에 대한 절차, 범위 조정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변경에 대한 영향평가를 고객과 검토</a:t>
                      </a:r>
                    </a:p>
                  </a:txBody>
                  <a:tcPr marL="90000" marR="90000" marT="42333" marB="42333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67"/>
          <p:cNvGrpSpPr>
            <a:grpSpLocks/>
          </p:cNvGrpSpPr>
          <p:nvPr/>
        </p:nvGrpSpPr>
        <p:grpSpPr bwMode="auto">
          <a:xfrm>
            <a:off x="1400175" y="2614698"/>
            <a:ext cx="1844675" cy="495300"/>
            <a:chOff x="258" y="1741"/>
            <a:chExt cx="1162" cy="312"/>
          </a:xfrm>
        </p:grpSpPr>
        <p:sp>
          <p:nvSpPr>
            <p:cNvPr id="29" name="Text Box 68"/>
            <p:cNvSpPr txBox="1">
              <a:spLocks noChangeArrowheads="1"/>
            </p:cNvSpPr>
            <p:nvPr/>
          </p:nvSpPr>
          <p:spPr bwMode="auto">
            <a:xfrm>
              <a:off x="258" y="1741"/>
              <a:ext cx="1162" cy="31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84BAEC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>
              <a:lvl1pPr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200" b="1">
                  <a:latin typeface="+mn-ea"/>
                  <a:ea typeface="+mn-ea"/>
                </a:rPr>
                <a:t>Risk Identification</a:t>
              </a:r>
            </a:p>
            <a:p>
              <a:pPr algn="ctr" eaLnBrk="1" hangingPunct="1">
                <a:defRPr/>
              </a:pPr>
              <a:r>
                <a:rPr lang="en-US" altLang="ko-KR" sz="1200" b="1">
                  <a:latin typeface="+mn-ea"/>
                  <a:ea typeface="+mn-ea"/>
                </a:rPr>
                <a:t>Analysis</a:t>
              </a:r>
            </a:p>
          </p:txBody>
        </p:sp>
        <p:sp>
          <p:nvSpPr>
            <p:cNvPr id="30" name="AutoShape 69"/>
            <p:cNvSpPr>
              <a:spLocks noChangeArrowheads="1"/>
            </p:cNvSpPr>
            <p:nvPr/>
          </p:nvSpPr>
          <p:spPr bwMode="auto">
            <a:xfrm rot="5400000" flipH="1" flipV="1">
              <a:off x="1279" y="1912"/>
              <a:ext cx="141" cy="132"/>
            </a:xfrm>
            <a:prstGeom prst="rtTriangle">
              <a:avLst/>
            </a:prstGeom>
            <a:solidFill>
              <a:srgbClr val="84B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algn="just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50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1" name="Group 70"/>
          <p:cNvGrpSpPr>
            <a:grpSpLocks/>
          </p:cNvGrpSpPr>
          <p:nvPr/>
        </p:nvGrpSpPr>
        <p:grpSpPr bwMode="auto">
          <a:xfrm>
            <a:off x="4035425" y="2614698"/>
            <a:ext cx="1844675" cy="495300"/>
            <a:chOff x="258" y="1741"/>
            <a:chExt cx="1162" cy="312"/>
          </a:xfrm>
        </p:grpSpPr>
        <p:sp>
          <p:nvSpPr>
            <p:cNvPr id="32" name="Text Box 71"/>
            <p:cNvSpPr txBox="1">
              <a:spLocks noChangeArrowheads="1"/>
            </p:cNvSpPr>
            <p:nvPr/>
          </p:nvSpPr>
          <p:spPr bwMode="auto">
            <a:xfrm>
              <a:off x="258" y="1741"/>
              <a:ext cx="1162" cy="31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84BAEC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>
              <a:lvl1pPr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200" b="1">
                  <a:latin typeface="+mn-ea"/>
                  <a:ea typeface="+mn-ea"/>
                </a:rPr>
                <a:t>Risk Assessment</a:t>
              </a:r>
            </a:p>
          </p:txBody>
        </p:sp>
        <p:sp>
          <p:nvSpPr>
            <p:cNvPr id="33" name="AutoShape 72"/>
            <p:cNvSpPr>
              <a:spLocks noChangeArrowheads="1"/>
            </p:cNvSpPr>
            <p:nvPr/>
          </p:nvSpPr>
          <p:spPr bwMode="auto">
            <a:xfrm rot="5400000" flipH="1" flipV="1">
              <a:off x="1279" y="1912"/>
              <a:ext cx="141" cy="132"/>
            </a:xfrm>
            <a:prstGeom prst="rtTriangle">
              <a:avLst/>
            </a:prstGeom>
            <a:solidFill>
              <a:srgbClr val="84B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algn="just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50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" name="Group 73"/>
          <p:cNvGrpSpPr>
            <a:grpSpLocks/>
          </p:cNvGrpSpPr>
          <p:nvPr/>
        </p:nvGrpSpPr>
        <p:grpSpPr bwMode="auto">
          <a:xfrm>
            <a:off x="6665913" y="2614698"/>
            <a:ext cx="1844675" cy="495300"/>
            <a:chOff x="258" y="1741"/>
            <a:chExt cx="1162" cy="312"/>
          </a:xfrm>
        </p:grpSpPr>
        <p:sp>
          <p:nvSpPr>
            <p:cNvPr id="35" name="Text Box 74"/>
            <p:cNvSpPr txBox="1">
              <a:spLocks noChangeArrowheads="1"/>
            </p:cNvSpPr>
            <p:nvPr/>
          </p:nvSpPr>
          <p:spPr bwMode="auto">
            <a:xfrm>
              <a:off x="258" y="1741"/>
              <a:ext cx="1162" cy="312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84BAEC"/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>
              <a:lvl1pPr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defRPr sz="1500">
                  <a:solidFill>
                    <a:schemeClr val="tx1"/>
                  </a:solidFill>
                  <a:latin typeface="Arial" pitchFamily="34" charset="0"/>
                  <a:ea typeface="MS Mincho" pitchFamily="49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200" b="1">
                  <a:latin typeface="+mn-ea"/>
                  <a:ea typeface="+mn-ea"/>
                </a:rPr>
                <a:t>Risk Containment</a:t>
              </a:r>
            </a:p>
          </p:txBody>
        </p:sp>
        <p:sp>
          <p:nvSpPr>
            <p:cNvPr id="36" name="AutoShape 75"/>
            <p:cNvSpPr>
              <a:spLocks noChangeArrowheads="1"/>
            </p:cNvSpPr>
            <p:nvPr/>
          </p:nvSpPr>
          <p:spPr bwMode="auto">
            <a:xfrm rot="5400000" flipH="1" flipV="1">
              <a:off x="1279" y="1912"/>
              <a:ext cx="141" cy="132"/>
            </a:xfrm>
            <a:prstGeom prst="rtTriangle">
              <a:avLst/>
            </a:prstGeom>
            <a:solidFill>
              <a:srgbClr val="84B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algn="just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500">
                <a:latin typeface="맑은 고딕" panose="020B0503020000020004" pitchFamily="50" charset="-127"/>
              </a:endParaRPr>
            </a:p>
          </p:txBody>
        </p:sp>
      </p:grpSp>
      <p:sp>
        <p:nvSpPr>
          <p:cNvPr id="37" name="Rectangle 164"/>
          <p:cNvSpPr>
            <a:spLocks noChangeArrowheads="1"/>
          </p:cNvSpPr>
          <p:nvPr/>
        </p:nvSpPr>
        <p:spPr bwMode="auto">
          <a:xfrm>
            <a:off x="1247775" y="3138573"/>
            <a:ext cx="21463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맑은 고딕" panose="020B0503020000020004" pitchFamily="50" charset="-127"/>
              </a:rPr>
              <a:t>현재의 위험은 무엇인가?</a:t>
            </a:r>
            <a:endParaRPr lang="en-US" altLang="ko-KR" sz="1500">
              <a:latin typeface="맑은 고딕" panose="020B0503020000020004" pitchFamily="50" charset="-127"/>
            </a:endParaRPr>
          </a:p>
        </p:txBody>
      </p:sp>
      <p:sp>
        <p:nvSpPr>
          <p:cNvPr id="38" name="Rectangle 164"/>
          <p:cNvSpPr>
            <a:spLocks noChangeArrowheads="1"/>
          </p:cNvSpPr>
          <p:nvPr/>
        </p:nvSpPr>
        <p:spPr bwMode="auto">
          <a:xfrm>
            <a:off x="4076700" y="3138573"/>
            <a:ext cx="17605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맑은 고딕" panose="020B0503020000020004" pitchFamily="50" charset="-127"/>
              </a:rPr>
              <a:t>어떤 영향이 미칠까?</a:t>
            </a:r>
            <a:endParaRPr lang="en-US" altLang="ko-KR" sz="1500">
              <a:latin typeface="맑은 고딕" panose="020B0503020000020004" pitchFamily="50" charset="-127"/>
            </a:endParaRPr>
          </a:p>
        </p:txBody>
      </p:sp>
      <p:sp>
        <p:nvSpPr>
          <p:cNvPr id="39" name="Rectangle 164"/>
          <p:cNvSpPr>
            <a:spLocks noChangeArrowheads="1"/>
          </p:cNvSpPr>
          <p:nvPr/>
        </p:nvSpPr>
        <p:spPr bwMode="auto">
          <a:xfrm>
            <a:off x="6057900" y="3138573"/>
            <a:ext cx="30591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just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500">
                <a:latin typeface="맑은 고딕" panose="020B0503020000020004" pitchFamily="50" charset="-127"/>
              </a:rPr>
              <a:t>어떻게 위험을 완화/통제할 것인가?</a:t>
            </a:r>
          </a:p>
        </p:txBody>
      </p:sp>
    </p:spTree>
    <p:extLst>
      <p:ext uri="{BB962C8B-B14F-4D97-AF65-F5344CB8AC3E}">
        <p14:creationId xmlns:p14="http://schemas.microsoft.com/office/powerpoint/2010/main" val="29861965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51831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4. </a:t>
            </a:r>
            <a:r>
              <a:rPr lang="ko-KR" altLang="en-US" sz="2800" spc="-100" dirty="0">
                <a:cs typeface="Arial" pitchFamily="34" charset="0"/>
              </a:rPr>
              <a:t>보안 관리 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제안사는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프로젝트 진행 중 사업장 및 수행원의 역할과 업무 절차를 규정하여 프로젝트의 내부정보를 제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자에게 유출하거나 다른 목적으로 유용하지 않도록 관리적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물리적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기술적 보안정책을 적용하여 기밀보안과 관련된 역할과 책임을 명확히 하고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발생 가능한 보안 위험요소 및 취약점을 사전에 파악하여 그 대응책을 마련하겠습니다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744663" y="5255022"/>
            <a:ext cx="2449512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0" tIns="25200" rIns="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개인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PC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내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프로젝트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관련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중요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정보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삭제</a:t>
            </a:r>
            <a:endParaRPr kumimoji="0"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8" name="Picture 205" descr="관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2408635"/>
            <a:ext cx="7874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10" descr="파일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5" y="5207397"/>
            <a:ext cx="7000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211"/>
          <p:cNvSpPr txBox="1">
            <a:spLocks noChangeArrowheads="1"/>
          </p:cNvSpPr>
          <p:nvPr/>
        </p:nvSpPr>
        <p:spPr bwMode="auto">
          <a:xfrm>
            <a:off x="7585425" y="2895997"/>
            <a:ext cx="10438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 통제 숙지</a:t>
            </a:r>
          </a:p>
        </p:txBody>
      </p:sp>
      <p:sp>
        <p:nvSpPr>
          <p:cNvPr id="21" name="Text Box 212"/>
          <p:cNvSpPr txBox="1">
            <a:spLocks noChangeArrowheads="1"/>
          </p:cNvSpPr>
          <p:nvPr/>
        </p:nvSpPr>
        <p:spPr bwMode="auto">
          <a:xfrm>
            <a:off x="7548563" y="4483497"/>
            <a:ext cx="11176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정보보안 담당자</a:t>
            </a:r>
          </a:p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보안점검 취합</a:t>
            </a:r>
          </a:p>
        </p:txBody>
      </p:sp>
      <p:sp>
        <p:nvSpPr>
          <p:cNvPr id="22" name="Text Box 213"/>
          <p:cNvSpPr txBox="1">
            <a:spLocks noChangeArrowheads="1"/>
          </p:cNvSpPr>
          <p:nvPr/>
        </p:nvSpPr>
        <p:spPr bwMode="auto">
          <a:xfrm>
            <a:off x="7543800" y="5663010"/>
            <a:ext cx="11271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담당자</a:t>
            </a:r>
            <a:b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보안관리자</a:t>
            </a:r>
          </a:p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보안점검 확인</a:t>
            </a:r>
          </a:p>
        </p:txBody>
      </p:sp>
      <p:sp>
        <p:nvSpPr>
          <p:cNvPr id="23" name="AutoShape 201"/>
          <p:cNvSpPr>
            <a:spLocks noChangeArrowheads="1"/>
          </p:cNvSpPr>
          <p:nvPr/>
        </p:nvSpPr>
        <p:spPr bwMode="auto">
          <a:xfrm rot="5400000" flipH="1">
            <a:off x="7283450" y="4100910"/>
            <a:ext cx="3424237" cy="338138"/>
          </a:xfrm>
          <a:prstGeom prst="roundRect">
            <a:avLst>
              <a:gd name="adj" fmla="val 1006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기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밀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보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호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관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리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절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rgbClr val="FFFFFF"/>
                </a:solidFill>
                <a:latin typeface="맑은 고딕" panose="020B0503020000020004" pitchFamily="50" charset="-127"/>
              </a:rPr>
              <a:t>차</a:t>
            </a: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AutoShape 246"/>
          <p:cNvSpPr>
            <a:spLocks noChangeArrowheads="1"/>
          </p:cNvSpPr>
          <p:nvPr/>
        </p:nvSpPr>
        <p:spPr bwMode="auto">
          <a:xfrm>
            <a:off x="1760538" y="4858147"/>
            <a:ext cx="5029200" cy="227013"/>
          </a:xfrm>
          <a:prstGeom prst="roundRect">
            <a:avLst>
              <a:gd name="adj" fmla="val 10060"/>
            </a:avLst>
          </a:prstGeom>
          <a:solidFill>
            <a:srgbClr val="EAEAEA"/>
          </a:solidFill>
          <a:ln w="9525">
            <a:solidFill>
              <a:srgbClr val="C0C0C0"/>
            </a:solidFill>
            <a:round/>
            <a:headEnd/>
            <a:tailEnd/>
          </a:ln>
        </p:spPr>
        <p:txBody>
          <a:bodyPr lIns="54000" tIns="0" rIns="54000" bIns="0" anchor="ctr"/>
          <a:lstStyle>
            <a:lvl1pPr marL="115888" indent="-115888" algn="just" eaLnBrk="0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월 정기 점검결과 확인 후 취약점 개선 및 재검사 실시</a:t>
            </a:r>
            <a:endParaRPr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Line 32"/>
          <p:cNvSpPr>
            <a:spLocks noChangeShapeType="1"/>
          </p:cNvSpPr>
          <p:nvPr/>
        </p:nvSpPr>
        <p:spPr bwMode="auto">
          <a:xfrm>
            <a:off x="1290638" y="3515122"/>
            <a:ext cx="7407275" cy="0"/>
          </a:xfrm>
          <a:prstGeom prst="line">
            <a:avLst/>
          </a:prstGeom>
          <a:noFill/>
          <a:ln w="12700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ko-KR" altLang="en-US"/>
          </a:p>
        </p:txBody>
      </p:sp>
      <p:sp>
        <p:nvSpPr>
          <p:cNvPr id="26" name="Freeform 189"/>
          <p:cNvSpPr>
            <a:spLocks/>
          </p:cNvSpPr>
          <p:nvPr/>
        </p:nvSpPr>
        <p:spPr bwMode="auto">
          <a:xfrm rot="16200000" flipH="1" flipV="1">
            <a:off x="-242887" y="4613672"/>
            <a:ext cx="2166937" cy="703263"/>
          </a:xfrm>
          <a:custGeom>
            <a:avLst/>
            <a:gdLst>
              <a:gd name="T0" fmla="*/ 0 w 1701"/>
              <a:gd name="T1" fmla="*/ 0 h 147"/>
              <a:gd name="T2" fmla="*/ 2147483647 w 1701"/>
              <a:gd name="T3" fmla="*/ 0 h 147"/>
              <a:gd name="T4" fmla="*/ 2147483647 w 1701"/>
              <a:gd name="T5" fmla="*/ 2147483647 h 147"/>
              <a:gd name="T6" fmla="*/ 2147483647 w 1701"/>
              <a:gd name="T7" fmla="*/ 2147483647 h 147"/>
              <a:gd name="T8" fmla="*/ 0 w 1701"/>
              <a:gd name="T9" fmla="*/ 2147483647 h 147"/>
              <a:gd name="T10" fmla="*/ 0 w 1701"/>
              <a:gd name="T11" fmla="*/ 0 h 1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01"/>
              <a:gd name="T19" fmla="*/ 0 h 147"/>
              <a:gd name="T20" fmla="*/ 1701 w 1701"/>
              <a:gd name="T21" fmla="*/ 147 h 1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01" h="147">
                <a:moveTo>
                  <a:pt x="0" y="0"/>
                </a:moveTo>
                <a:lnTo>
                  <a:pt x="1701" y="0"/>
                </a:lnTo>
                <a:lnTo>
                  <a:pt x="1497" y="147"/>
                </a:lnTo>
                <a:lnTo>
                  <a:pt x="1497" y="102"/>
                </a:lnTo>
                <a:lnTo>
                  <a:pt x="0" y="1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rot="10800000" vert="eaVert" wrap="none" lIns="36000" tIns="36000" rIns="36000" bIns="36000" anchor="ctr"/>
          <a:lstStyle/>
          <a:p>
            <a:endParaRPr lang="ko-KR" altLang="en-US"/>
          </a:p>
        </p:txBody>
      </p:sp>
      <p:sp>
        <p:nvSpPr>
          <p:cNvPr id="27" name="Freeform 190"/>
          <p:cNvSpPr>
            <a:spLocks/>
          </p:cNvSpPr>
          <p:nvPr/>
        </p:nvSpPr>
        <p:spPr bwMode="auto">
          <a:xfrm rot="16200000" flipH="1" flipV="1">
            <a:off x="-144462" y="3894534"/>
            <a:ext cx="1970088" cy="703263"/>
          </a:xfrm>
          <a:custGeom>
            <a:avLst/>
            <a:gdLst>
              <a:gd name="T0" fmla="*/ 0 w 1701"/>
              <a:gd name="T1" fmla="*/ 0 h 147"/>
              <a:gd name="T2" fmla="*/ 2147483647 w 1701"/>
              <a:gd name="T3" fmla="*/ 0 h 147"/>
              <a:gd name="T4" fmla="*/ 2147483647 w 1701"/>
              <a:gd name="T5" fmla="*/ 2147483647 h 147"/>
              <a:gd name="T6" fmla="*/ 2147483647 w 1701"/>
              <a:gd name="T7" fmla="*/ 2147483647 h 147"/>
              <a:gd name="T8" fmla="*/ 0 w 1701"/>
              <a:gd name="T9" fmla="*/ 2147483647 h 147"/>
              <a:gd name="T10" fmla="*/ 0 w 1701"/>
              <a:gd name="T11" fmla="*/ 0 h 1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01"/>
              <a:gd name="T19" fmla="*/ 0 h 147"/>
              <a:gd name="T20" fmla="*/ 1701 w 1701"/>
              <a:gd name="T21" fmla="*/ 147 h 1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01" h="147">
                <a:moveTo>
                  <a:pt x="0" y="0"/>
                </a:moveTo>
                <a:lnTo>
                  <a:pt x="1701" y="0"/>
                </a:lnTo>
                <a:lnTo>
                  <a:pt x="1497" y="147"/>
                </a:lnTo>
                <a:lnTo>
                  <a:pt x="1497" y="102"/>
                </a:lnTo>
                <a:lnTo>
                  <a:pt x="0" y="1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rot="10800000" vert="eaVert" lIns="36000" tIns="36000" rIns="36000" bIns="36000" anchor="ctr"/>
          <a:lstStyle/>
          <a:p>
            <a:endParaRPr lang="ko-KR" altLang="en-US"/>
          </a:p>
        </p:txBody>
      </p:sp>
      <p:sp>
        <p:nvSpPr>
          <p:cNvPr id="28" name="Text Box 193"/>
          <p:cNvSpPr txBox="1">
            <a:spLocks noChangeArrowheads="1"/>
          </p:cNvSpPr>
          <p:nvPr/>
        </p:nvSpPr>
        <p:spPr bwMode="auto">
          <a:xfrm>
            <a:off x="855663" y="5451872"/>
            <a:ext cx="168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lang="ko-KR" altLang="en-US" sz="1100" b="1">
                <a:solidFill>
                  <a:srgbClr val="FFFFFF"/>
                </a:solidFill>
                <a:latin typeface="맑은 고딕" panose="020B0503020000020004" pitchFamily="50" charset="-127"/>
              </a:rPr>
              <a:t>종료</a:t>
            </a:r>
          </a:p>
        </p:txBody>
      </p:sp>
      <p:sp>
        <p:nvSpPr>
          <p:cNvPr id="29" name="Freeform 191"/>
          <p:cNvSpPr>
            <a:spLocks/>
          </p:cNvSpPr>
          <p:nvPr/>
        </p:nvSpPr>
        <p:spPr bwMode="auto">
          <a:xfrm>
            <a:off x="488950" y="2475310"/>
            <a:ext cx="636588" cy="1047750"/>
          </a:xfrm>
          <a:custGeom>
            <a:avLst/>
            <a:gdLst>
              <a:gd name="T0" fmla="*/ 2147483647 w 338"/>
              <a:gd name="T1" fmla="*/ 0 h 716"/>
              <a:gd name="T2" fmla="*/ 2147483647 w 338"/>
              <a:gd name="T3" fmla="*/ 2147483647 h 716"/>
              <a:gd name="T4" fmla="*/ 0 w 338"/>
              <a:gd name="T5" fmla="*/ 2147483647 h 716"/>
              <a:gd name="T6" fmla="*/ 2147483647 w 338"/>
              <a:gd name="T7" fmla="*/ 2147483647 h 716"/>
              <a:gd name="T8" fmla="*/ 2147483647 w 338"/>
              <a:gd name="T9" fmla="*/ 0 h 716"/>
              <a:gd name="T10" fmla="*/ 2147483647 w 338"/>
              <a:gd name="T11" fmla="*/ 0 h 7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8"/>
              <a:gd name="T19" fmla="*/ 0 h 716"/>
              <a:gd name="T20" fmla="*/ 338 w 338"/>
              <a:gd name="T21" fmla="*/ 716 h 7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8" h="716">
                <a:moveTo>
                  <a:pt x="336" y="0"/>
                </a:moveTo>
                <a:lnTo>
                  <a:pt x="338" y="716"/>
                </a:lnTo>
                <a:lnTo>
                  <a:pt x="0" y="598"/>
                </a:lnTo>
                <a:lnTo>
                  <a:pt x="103" y="598"/>
                </a:lnTo>
                <a:lnTo>
                  <a:pt x="108" y="0"/>
                </a:lnTo>
                <a:lnTo>
                  <a:pt x="33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36000" tIns="36000" rIns="36000" bIns="36000" anchor="ctr"/>
          <a:lstStyle/>
          <a:p>
            <a:endParaRPr lang="ko-KR" altLang="en-US"/>
          </a:p>
        </p:txBody>
      </p:sp>
      <p:sp>
        <p:nvSpPr>
          <p:cNvPr id="30" name="Text Box 194"/>
          <p:cNvSpPr txBox="1">
            <a:spLocks noChangeArrowheads="1"/>
          </p:cNvSpPr>
          <p:nvPr/>
        </p:nvSpPr>
        <p:spPr bwMode="auto">
          <a:xfrm>
            <a:off x="855663" y="2508647"/>
            <a:ext cx="16827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</a:rPr>
              <a:t>프로젝트 착수</a:t>
            </a:r>
          </a:p>
        </p:txBody>
      </p:sp>
      <p:sp>
        <p:nvSpPr>
          <p:cNvPr id="31" name="Text Box 195"/>
          <p:cNvSpPr txBox="1">
            <a:spLocks noChangeArrowheads="1"/>
          </p:cNvSpPr>
          <p:nvPr/>
        </p:nvSpPr>
        <p:spPr bwMode="auto">
          <a:xfrm>
            <a:off x="855663" y="3805635"/>
            <a:ext cx="16827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</a:rPr>
              <a:t>프로젝트 진행</a:t>
            </a: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auto">
          <a:xfrm rot="16200000" flipH="1">
            <a:off x="-614362" y="4219972"/>
            <a:ext cx="3652838" cy="1603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</a:pPr>
            <a:endParaRPr kumimoji="0" lang="ko-KR" altLang="ko-KR" sz="1100" b="1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Text Box 206"/>
          <p:cNvSpPr txBox="1">
            <a:spLocks noChangeArrowheads="1"/>
          </p:cNvSpPr>
          <p:nvPr/>
        </p:nvSpPr>
        <p:spPr bwMode="auto">
          <a:xfrm>
            <a:off x="2801938" y="4132660"/>
            <a:ext cx="9223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marL="115888" indent="-115888" algn="just" eaLnBrk="0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환경관리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출입통제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전산장비 관리</a:t>
            </a:r>
          </a:p>
        </p:txBody>
      </p:sp>
      <p:sp>
        <p:nvSpPr>
          <p:cNvPr id="34" name="Text Box 207"/>
          <p:cNvSpPr txBox="1">
            <a:spLocks noChangeArrowheads="1"/>
          </p:cNvSpPr>
          <p:nvPr/>
        </p:nvSpPr>
        <p:spPr bwMode="auto">
          <a:xfrm>
            <a:off x="5129213" y="4227910"/>
            <a:ext cx="14747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15888" indent="-115888" algn="just" eaLnBrk="0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en-US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PC </a:t>
            </a: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보안관리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개발 시스템 관리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업무 네트워크 보안관리</a:t>
            </a:r>
          </a:p>
        </p:txBody>
      </p:sp>
      <p:sp>
        <p:nvSpPr>
          <p:cNvPr id="35" name="Text Box 241"/>
          <p:cNvSpPr txBox="1">
            <a:spLocks noChangeArrowheads="1"/>
          </p:cNvSpPr>
          <p:nvPr/>
        </p:nvSpPr>
        <p:spPr bwMode="auto">
          <a:xfrm>
            <a:off x="5078413" y="3556397"/>
            <a:ext cx="11826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15888" indent="-115888" algn="just" eaLnBrk="0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인원보안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보안교육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점검활동</a:t>
            </a:r>
          </a:p>
          <a:p>
            <a:pPr algn="l" eaLnBrk="1" hangingPunct="1">
              <a:buClr>
                <a:srgbClr val="808080"/>
              </a:buClr>
              <a:buSzPct val="90000"/>
              <a:buFont typeface="Wingdings" panose="05000000000000000000" pitchFamily="2" charset="2"/>
              <a:buBlip>
                <a:blip r:embed="rId4"/>
              </a:buBlip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중요문서 관리</a:t>
            </a:r>
          </a:p>
        </p:txBody>
      </p:sp>
      <p:sp>
        <p:nvSpPr>
          <p:cNvPr id="36" name="Line 54"/>
          <p:cNvSpPr>
            <a:spLocks noChangeShapeType="1"/>
          </p:cNvSpPr>
          <p:nvPr/>
        </p:nvSpPr>
        <p:spPr bwMode="auto">
          <a:xfrm>
            <a:off x="1290638" y="5177235"/>
            <a:ext cx="7407275" cy="0"/>
          </a:xfrm>
          <a:prstGeom prst="line">
            <a:avLst/>
          </a:prstGeom>
          <a:noFill/>
          <a:ln w="12700">
            <a:solidFill>
              <a:srgbClr val="C0C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ko-KR" altLang="en-US"/>
          </a:p>
        </p:txBody>
      </p:sp>
      <p:sp>
        <p:nvSpPr>
          <p:cNvPr id="37" name="Rectangle 56"/>
          <p:cNvSpPr>
            <a:spLocks noChangeArrowheads="1"/>
          </p:cNvSpPr>
          <p:nvPr/>
        </p:nvSpPr>
        <p:spPr bwMode="auto">
          <a:xfrm>
            <a:off x="1744663" y="2545160"/>
            <a:ext cx="2449512" cy="334962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보안서약서 작성</a:t>
            </a:r>
            <a:b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인원 제출 및 승인 획득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ko-KR" altLang="ko-KR" sz="10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Rectangle 60"/>
          <p:cNvSpPr>
            <a:spLocks noChangeArrowheads="1"/>
          </p:cNvSpPr>
          <p:nvPr/>
        </p:nvSpPr>
        <p:spPr bwMode="auto">
          <a:xfrm>
            <a:off x="1744663" y="2972197"/>
            <a:ext cx="2449512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프로젝트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PC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보안설정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네트워크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연결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설정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점검</a:t>
            </a:r>
            <a:endParaRPr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Rectangle 64"/>
          <p:cNvSpPr>
            <a:spLocks noChangeArrowheads="1"/>
          </p:cNvSpPr>
          <p:nvPr/>
        </p:nvSpPr>
        <p:spPr bwMode="auto">
          <a:xfrm>
            <a:off x="4313238" y="2545160"/>
            <a:ext cx="2451100" cy="334962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피 보안교육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실시</a:t>
            </a:r>
            <a:endParaRPr kumimoji="0"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Rectangle 68"/>
          <p:cNvSpPr>
            <a:spLocks noChangeArrowheads="1"/>
          </p:cNvSpPr>
          <p:nvPr/>
        </p:nvSpPr>
        <p:spPr bwMode="auto">
          <a:xfrm>
            <a:off x="4313238" y="2972197"/>
            <a:ext cx="2451100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보안 사항 숙지</a:t>
            </a:r>
            <a:endParaRPr kumimoji="0"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Rectangle 72"/>
          <p:cNvSpPr>
            <a:spLocks noChangeArrowheads="1"/>
          </p:cNvSpPr>
          <p:nvPr/>
        </p:nvSpPr>
        <p:spPr bwMode="auto">
          <a:xfrm>
            <a:off x="4316413" y="5683647"/>
            <a:ext cx="2451100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보안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점검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확인서를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작성하여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b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정보보호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담당자에게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제출</a:t>
            </a:r>
            <a:endParaRPr kumimoji="0"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Rectangle 76"/>
          <p:cNvSpPr>
            <a:spLocks noChangeArrowheads="1"/>
          </p:cNvSpPr>
          <p:nvPr/>
        </p:nvSpPr>
        <p:spPr bwMode="auto">
          <a:xfrm>
            <a:off x="4313238" y="5255022"/>
            <a:ext cx="2451100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개발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서버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계정</a:t>
            </a:r>
            <a:r>
              <a:rPr kumimoji="0" lang="ko-KR" altLang="ko-KR" sz="10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</a:rPr>
              <a:t>삭제</a:t>
            </a:r>
            <a:endParaRPr kumimoji="0" lang="ko-KR" altLang="ko-KR" sz="10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Rectangle 76"/>
          <p:cNvSpPr>
            <a:spLocks noChangeArrowheads="1"/>
          </p:cNvSpPr>
          <p:nvPr/>
        </p:nvSpPr>
        <p:spPr bwMode="auto">
          <a:xfrm>
            <a:off x="1738313" y="5683647"/>
            <a:ext cx="2451100" cy="336550"/>
          </a:xfrm>
          <a:prstGeom prst="rect">
            <a:avLst/>
          </a:prstGeom>
          <a:solidFill>
            <a:srgbClr val="FBFBFB"/>
          </a:solidFill>
          <a:ln w="21590">
            <a:pattFill prst="dkUpDiag">
              <a:fgClr>
                <a:srgbClr val="6AADE8"/>
              </a:fgClr>
              <a:bgClr>
                <a:srgbClr val="AACFF0"/>
              </a:bgClr>
            </a:patt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" panose="02020603050405020304" pitchFamily="18" charset="0"/>
              <a:buNone/>
            </a:pP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보안</a:t>
            </a:r>
            <a:r>
              <a:rPr kumimoji="0"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S/W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에</a:t>
            </a:r>
            <a:r>
              <a:rPr kumimoji="0"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의한</a:t>
            </a:r>
            <a:r>
              <a:rPr kumimoji="0"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H/W 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초기화</a:t>
            </a:r>
            <a:endParaRPr kumimoji="0" lang="ko-KR" altLang="ko-KR" sz="10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4" name="Group 86"/>
          <p:cNvGrpSpPr>
            <a:grpSpLocks/>
          </p:cNvGrpSpPr>
          <p:nvPr/>
        </p:nvGrpSpPr>
        <p:grpSpPr bwMode="auto">
          <a:xfrm>
            <a:off x="3800475" y="3664347"/>
            <a:ext cx="1184275" cy="1093788"/>
            <a:chOff x="4181" y="512"/>
            <a:chExt cx="679" cy="627"/>
          </a:xfrm>
        </p:grpSpPr>
        <p:grpSp>
          <p:nvGrpSpPr>
            <p:cNvPr id="45" name="Group 82"/>
            <p:cNvGrpSpPr>
              <a:grpSpLocks/>
            </p:cNvGrpSpPr>
            <p:nvPr/>
          </p:nvGrpSpPr>
          <p:grpSpPr bwMode="auto">
            <a:xfrm flipH="1">
              <a:off x="4181" y="512"/>
              <a:ext cx="679" cy="627"/>
              <a:chOff x="1421" y="719"/>
              <a:chExt cx="2803" cy="2586"/>
            </a:xfrm>
          </p:grpSpPr>
          <p:sp>
            <p:nvSpPr>
              <p:cNvPr id="49" name="Freeform 83"/>
              <p:cNvSpPr>
                <a:spLocks/>
              </p:cNvSpPr>
              <p:nvPr/>
            </p:nvSpPr>
            <p:spPr bwMode="auto">
              <a:xfrm>
                <a:off x="1630" y="719"/>
                <a:ext cx="2333" cy="1096"/>
              </a:xfrm>
              <a:custGeom>
                <a:avLst/>
                <a:gdLst>
                  <a:gd name="T0" fmla="*/ 5062455 w 1553"/>
                  <a:gd name="T1" fmla="*/ 1547187 h 753"/>
                  <a:gd name="T2" fmla="*/ 7294451 w 1553"/>
                  <a:gd name="T3" fmla="*/ 1432559 h 753"/>
                  <a:gd name="T4" fmla="*/ 7987815 w 1553"/>
                  <a:gd name="T5" fmla="*/ 396388 h 753"/>
                  <a:gd name="T6" fmla="*/ 7449389 w 1553"/>
                  <a:gd name="T7" fmla="*/ 600382 h 753"/>
                  <a:gd name="T8" fmla="*/ 7197690 w 1553"/>
                  <a:gd name="T9" fmla="*/ 492613 h 753"/>
                  <a:gd name="T10" fmla="*/ 6934962 w 1553"/>
                  <a:gd name="T11" fmla="*/ 395526 h 753"/>
                  <a:gd name="T12" fmla="*/ 6660796 w 1553"/>
                  <a:gd name="T13" fmla="*/ 307381 h 753"/>
                  <a:gd name="T14" fmla="*/ 6372808 w 1553"/>
                  <a:gd name="T15" fmla="*/ 231668 h 753"/>
                  <a:gd name="T16" fmla="*/ 6079537 w 1553"/>
                  <a:gd name="T17" fmla="*/ 162269 h 753"/>
                  <a:gd name="T18" fmla="*/ 5777513 w 1553"/>
                  <a:gd name="T19" fmla="*/ 109354 h 753"/>
                  <a:gd name="T20" fmla="*/ 5455703 w 1553"/>
                  <a:gd name="T21" fmla="*/ 59992 h 753"/>
                  <a:gd name="T22" fmla="*/ 5144215 w 1553"/>
                  <a:gd name="T23" fmla="*/ 31104 h 753"/>
                  <a:gd name="T24" fmla="*/ 4818070 w 1553"/>
                  <a:gd name="T25" fmla="*/ 11501 h 753"/>
                  <a:gd name="T26" fmla="*/ 4491678 w 1553"/>
                  <a:gd name="T27" fmla="*/ 0 h 753"/>
                  <a:gd name="T28" fmla="*/ 4169148 w 1553"/>
                  <a:gd name="T29" fmla="*/ 5429 h 753"/>
                  <a:gd name="T30" fmla="*/ 3851697 w 1553"/>
                  <a:gd name="T31" fmla="*/ 21370 h 753"/>
                  <a:gd name="T32" fmla="*/ 3525756 w 1553"/>
                  <a:gd name="T33" fmla="*/ 51618 h 753"/>
                  <a:gd name="T34" fmla="*/ 3211252 w 1553"/>
                  <a:gd name="T35" fmla="*/ 88320 h 753"/>
                  <a:gd name="T36" fmla="*/ 2901590 w 1553"/>
                  <a:gd name="T37" fmla="*/ 140057 h 753"/>
                  <a:gd name="T38" fmla="*/ 2605787 w 1553"/>
                  <a:gd name="T39" fmla="*/ 203185 h 753"/>
                  <a:gd name="T40" fmla="*/ 2312227 w 1553"/>
                  <a:gd name="T41" fmla="*/ 275288 h 753"/>
                  <a:gd name="T42" fmla="*/ 2033765 w 1553"/>
                  <a:gd name="T43" fmla="*/ 362823 h 753"/>
                  <a:gd name="T44" fmla="*/ 1761379 w 1553"/>
                  <a:gd name="T45" fmla="*/ 455294 h 753"/>
                  <a:gd name="T46" fmla="*/ 1513791 w 1553"/>
                  <a:gd name="T47" fmla="*/ 562915 h 753"/>
                  <a:gd name="T48" fmla="*/ 1276234 w 1553"/>
                  <a:gd name="T49" fmla="*/ 675158 h 753"/>
                  <a:gd name="T50" fmla="*/ 1056841 w 1553"/>
                  <a:gd name="T51" fmla="*/ 798451 h 753"/>
                  <a:gd name="T52" fmla="*/ 849546 w 1553"/>
                  <a:gd name="T53" fmla="*/ 927215 h 753"/>
                  <a:gd name="T54" fmla="*/ 668165 w 1553"/>
                  <a:gd name="T55" fmla="*/ 1062985 h 753"/>
                  <a:gd name="T56" fmla="*/ 504663 w 1553"/>
                  <a:gd name="T57" fmla="*/ 1208425 h 753"/>
                  <a:gd name="T58" fmla="*/ 368187 w 1553"/>
                  <a:gd name="T59" fmla="*/ 1356507 h 753"/>
                  <a:gd name="T60" fmla="*/ 237033 w 1553"/>
                  <a:gd name="T61" fmla="*/ 1511470 h 753"/>
                  <a:gd name="T62" fmla="*/ 141054 w 1553"/>
                  <a:gd name="T63" fmla="*/ 1672026 h 753"/>
                  <a:gd name="T64" fmla="*/ 60000 w 1553"/>
                  <a:gd name="T65" fmla="*/ 1834104 h 753"/>
                  <a:gd name="T66" fmla="*/ 0 w 1553"/>
                  <a:gd name="T67" fmla="*/ 1994312 h 753"/>
                  <a:gd name="T68" fmla="*/ 1145103 w 1553"/>
                  <a:gd name="T69" fmla="*/ 1611536 h 753"/>
                  <a:gd name="T70" fmla="*/ 2265236 w 1553"/>
                  <a:gd name="T71" fmla="*/ 1985317 h 753"/>
                  <a:gd name="T72" fmla="*/ 2344171 w 1553"/>
                  <a:gd name="T73" fmla="*/ 1881238 h 753"/>
                  <a:gd name="T74" fmla="*/ 2439595 w 1553"/>
                  <a:gd name="T75" fmla="*/ 1775162 h 753"/>
                  <a:gd name="T76" fmla="*/ 2563946 w 1553"/>
                  <a:gd name="T77" fmla="*/ 1675430 h 753"/>
                  <a:gd name="T78" fmla="*/ 2702766 w 1553"/>
                  <a:gd name="T79" fmla="*/ 1579172 h 753"/>
                  <a:gd name="T80" fmla="*/ 2859870 w 1553"/>
                  <a:gd name="T81" fmla="*/ 1491221 h 753"/>
                  <a:gd name="T82" fmla="*/ 3030244 w 1553"/>
                  <a:gd name="T83" fmla="*/ 1411951 h 753"/>
                  <a:gd name="T84" fmla="*/ 3220177 w 1553"/>
                  <a:gd name="T85" fmla="*/ 1343290 h 753"/>
                  <a:gd name="T86" fmla="*/ 3424332 w 1553"/>
                  <a:gd name="T87" fmla="*/ 1285809 h 753"/>
                  <a:gd name="T88" fmla="*/ 3636536 w 1553"/>
                  <a:gd name="T89" fmla="*/ 1238218 h 753"/>
                  <a:gd name="T90" fmla="*/ 3855202 w 1553"/>
                  <a:gd name="T91" fmla="*/ 1199979 h 753"/>
                  <a:gd name="T92" fmla="*/ 4081408 w 1553"/>
                  <a:gd name="T93" fmla="*/ 1175074 h 753"/>
                  <a:gd name="T94" fmla="*/ 4305788 w 1553"/>
                  <a:gd name="T95" fmla="*/ 1162154 h 753"/>
                  <a:gd name="T96" fmla="*/ 4538056 w 1553"/>
                  <a:gd name="T97" fmla="*/ 1162154 h 753"/>
                  <a:gd name="T98" fmla="*/ 4773435 w 1553"/>
                  <a:gd name="T99" fmla="*/ 1170570 h 753"/>
                  <a:gd name="T100" fmla="*/ 5000435 w 1553"/>
                  <a:gd name="T101" fmla="*/ 1192543 h 753"/>
                  <a:gd name="T102" fmla="*/ 5218156 w 1553"/>
                  <a:gd name="T103" fmla="*/ 1228261 h 753"/>
                  <a:gd name="T104" fmla="*/ 5431754 w 1553"/>
                  <a:gd name="T105" fmla="*/ 1271917 h 753"/>
                  <a:gd name="T106" fmla="*/ 5636019 w 1553"/>
                  <a:gd name="T107" fmla="*/ 1331676 h 753"/>
                  <a:gd name="T108" fmla="*/ 5062455 w 1553"/>
                  <a:gd name="T109" fmla="*/ 1547187 h 75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553"/>
                  <a:gd name="T166" fmla="*/ 0 h 753"/>
                  <a:gd name="T167" fmla="*/ 1553 w 1553"/>
                  <a:gd name="T168" fmla="*/ 753 h 75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B9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Freeform 84"/>
              <p:cNvSpPr>
                <a:spLocks/>
              </p:cNvSpPr>
              <p:nvPr/>
            </p:nvSpPr>
            <p:spPr bwMode="auto">
              <a:xfrm>
                <a:off x="1421" y="1686"/>
                <a:ext cx="1834" cy="1557"/>
              </a:xfrm>
              <a:custGeom>
                <a:avLst/>
                <a:gdLst>
                  <a:gd name="T0" fmla="*/ 6260929 w 1221"/>
                  <a:gd name="T1" fmla="*/ 2693401 h 1071"/>
                  <a:gd name="T2" fmla="*/ 5143859 w 1221"/>
                  <a:gd name="T3" fmla="*/ 2189488 h 1071"/>
                  <a:gd name="T4" fmla="*/ 5547982 w 1221"/>
                  <a:gd name="T5" fmla="*/ 1629147 h 1071"/>
                  <a:gd name="T6" fmla="*/ 5328365 w 1221"/>
                  <a:gd name="T7" fmla="*/ 1641376 h 1071"/>
                  <a:gd name="T8" fmla="*/ 5102380 w 1221"/>
                  <a:gd name="T9" fmla="*/ 1644912 h 1071"/>
                  <a:gd name="T10" fmla="*/ 4875194 w 1221"/>
                  <a:gd name="T11" fmla="*/ 1638886 h 1071"/>
                  <a:gd name="T12" fmla="*/ 4649711 w 1221"/>
                  <a:gd name="T13" fmla="*/ 1618354 h 1071"/>
                  <a:gd name="T14" fmla="*/ 4437987 w 1221"/>
                  <a:gd name="T15" fmla="*/ 1587685 h 1071"/>
                  <a:gd name="T16" fmla="*/ 4224148 w 1221"/>
                  <a:gd name="T17" fmla="*/ 1548363 h 1071"/>
                  <a:gd name="T18" fmla="*/ 4024813 w 1221"/>
                  <a:gd name="T19" fmla="*/ 1496440 h 1071"/>
                  <a:gd name="T20" fmla="*/ 3834087 w 1221"/>
                  <a:gd name="T21" fmla="*/ 1437035 h 1071"/>
                  <a:gd name="T22" fmla="*/ 3659892 w 1221"/>
                  <a:gd name="T23" fmla="*/ 1366200 h 1071"/>
                  <a:gd name="T24" fmla="*/ 3499272 w 1221"/>
                  <a:gd name="T25" fmla="*/ 1282658 h 1071"/>
                  <a:gd name="T26" fmla="*/ 3353886 w 1221"/>
                  <a:gd name="T27" fmla="*/ 1196423 h 1071"/>
                  <a:gd name="T28" fmla="*/ 3227822 w 1221"/>
                  <a:gd name="T29" fmla="*/ 1104710 h 1071"/>
                  <a:gd name="T30" fmla="*/ 3125887 w 1221"/>
                  <a:gd name="T31" fmla="*/ 1007907 h 1071"/>
                  <a:gd name="T32" fmla="*/ 3048912 w 1221"/>
                  <a:gd name="T33" fmla="*/ 910566 h 1071"/>
                  <a:gd name="T34" fmla="*/ 2983009 w 1221"/>
                  <a:gd name="T35" fmla="*/ 810960 h 1071"/>
                  <a:gd name="T36" fmla="*/ 2940851 w 1221"/>
                  <a:gd name="T37" fmla="*/ 706139 h 1071"/>
                  <a:gd name="T38" fmla="*/ 2914086 w 1221"/>
                  <a:gd name="T39" fmla="*/ 599028 h 1071"/>
                  <a:gd name="T40" fmla="*/ 3653384 w 1221"/>
                  <a:gd name="T41" fmla="*/ 599028 h 1071"/>
                  <a:gd name="T42" fmla="*/ 1890707 w 1221"/>
                  <a:gd name="T43" fmla="*/ 0 h 1071"/>
                  <a:gd name="T44" fmla="*/ 0 w 1221"/>
                  <a:gd name="T45" fmla="*/ 608213 h 1071"/>
                  <a:gd name="T46" fmla="*/ 687453 w 1221"/>
                  <a:gd name="T47" fmla="*/ 604295 h 1071"/>
                  <a:gd name="T48" fmla="*/ 715023 w 1221"/>
                  <a:gd name="T49" fmla="*/ 764346 h 1071"/>
                  <a:gd name="T50" fmla="*/ 756901 w 1221"/>
                  <a:gd name="T51" fmla="*/ 924720 h 1071"/>
                  <a:gd name="T52" fmla="*/ 826149 w 1221"/>
                  <a:gd name="T53" fmla="*/ 1082689 h 1071"/>
                  <a:gd name="T54" fmla="*/ 911578 w 1221"/>
                  <a:gd name="T55" fmla="*/ 1238113 h 1071"/>
                  <a:gd name="T56" fmla="*/ 1025817 w 1221"/>
                  <a:gd name="T57" fmla="*/ 1390487 h 1071"/>
                  <a:gd name="T58" fmla="*/ 1164740 w 1221"/>
                  <a:gd name="T59" fmla="*/ 1538871 h 1071"/>
                  <a:gd name="T60" fmla="*/ 1319374 w 1221"/>
                  <a:gd name="T61" fmla="*/ 1679970 h 1071"/>
                  <a:gd name="T62" fmla="*/ 1492373 w 1221"/>
                  <a:gd name="T63" fmla="*/ 1815131 h 1071"/>
                  <a:gd name="T64" fmla="*/ 1686026 w 1221"/>
                  <a:gd name="T65" fmla="*/ 1942578 h 1071"/>
                  <a:gd name="T66" fmla="*/ 1893627 w 1221"/>
                  <a:gd name="T67" fmla="*/ 2061408 h 1071"/>
                  <a:gd name="T68" fmla="*/ 2117059 w 1221"/>
                  <a:gd name="T69" fmla="*/ 2174793 h 1071"/>
                  <a:gd name="T70" fmla="*/ 2355829 w 1221"/>
                  <a:gd name="T71" fmla="*/ 2280189 h 1071"/>
                  <a:gd name="T72" fmla="*/ 2614560 w 1221"/>
                  <a:gd name="T73" fmla="*/ 2375038 h 1071"/>
                  <a:gd name="T74" fmla="*/ 2884481 w 1221"/>
                  <a:gd name="T75" fmla="*/ 2460144 h 1071"/>
                  <a:gd name="T76" fmla="*/ 3167354 w 1221"/>
                  <a:gd name="T77" fmla="*/ 2535773 h 1071"/>
                  <a:gd name="T78" fmla="*/ 3456648 w 1221"/>
                  <a:gd name="T79" fmla="*/ 2603086 h 1071"/>
                  <a:gd name="T80" fmla="*/ 3756038 w 1221"/>
                  <a:gd name="T81" fmla="*/ 2654535 h 1071"/>
                  <a:gd name="T82" fmla="*/ 4058735 w 1221"/>
                  <a:gd name="T83" fmla="*/ 2701109 h 1071"/>
                  <a:gd name="T84" fmla="*/ 4374461 w 1221"/>
                  <a:gd name="T85" fmla="*/ 2732967 h 1071"/>
                  <a:gd name="T86" fmla="*/ 4685268 w 1221"/>
                  <a:gd name="T87" fmla="*/ 2757552 h 1071"/>
                  <a:gd name="T88" fmla="*/ 5002509 w 1221"/>
                  <a:gd name="T89" fmla="*/ 2766184 h 1071"/>
                  <a:gd name="T90" fmla="*/ 5324605 w 1221"/>
                  <a:gd name="T91" fmla="*/ 2766184 h 1071"/>
                  <a:gd name="T92" fmla="*/ 5635945 w 1221"/>
                  <a:gd name="T93" fmla="*/ 2755308 h 1071"/>
                  <a:gd name="T94" fmla="*/ 5954693 w 1221"/>
                  <a:gd name="T95" fmla="*/ 2730474 h 1071"/>
                  <a:gd name="T96" fmla="*/ 6260929 w 1221"/>
                  <a:gd name="T97" fmla="*/ 2693401 h 107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21"/>
                  <a:gd name="T148" fmla="*/ 0 h 1071"/>
                  <a:gd name="T149" fmla="*/ 1221 w 1221"/>
                  <a:gd name="T150" fmla="*/ 1071 h 107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006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Freeform 85"/>
              <p:cNvSpPr>
                <a:spLocks/>
              </p:cNvSpPr>
              <p:nvPr/>
            </p:nvSpPr>
            <p:spPr bwMode="auto">
              <a:xfrm>
                <a:off x="3033" y="1210"/>
                <a:ext cx="1191" cy="2095"/>
              </a:xfrm>
              <a:custGeom>
                <a:avLst/>
                <a:gdLst>
                  <a:gd name="T0" fmla="*/ 1466315 w 793"/>
                  <a:gd name="T1" fmla="*/ 3455940 h 1440"/>
                  <a:gd name="T2" fmla="*/ 1741143 w 793"/>
                  <a:gd name="T3" fmla="*/ 3387632 h 1440"/>
                  <a:gd name="T4" fmla="*/ 2009426 w 793"/>
                  <a:gd name="T5" fmla="*/ 3308641 h 1440"/>
                  <a:gd name="T6" fmla="*/ 2262598 w 793"/>
                  <a:gd name="T7" fmla="*/ 3216552 h 1440"/>
                  <a:gd name="T8" fmla="*/ 2509057 w 793"/>
                  <a:gd name="T9" fmla="*/ 3117348 h 1440"/>
                  <a:gd name="T10" fmla="*/ 2741835 w 793"/>
                  <a:gd name="T11" fmla="*/ 3008452 h 1440"/>
                  <a:gd name="T12" fmla="*/ 2949973 w 793"/>
                  <a:gd name="T13" fmla="*/ 2892727 h 1440"/>
                  <a:gd name="T14" fmla="*/ 3153122 w 793"/>
                  <a:gd name="T15" fmla="*/ 2770441 h 1440"/>
                  <a:gd name="T16" fmla="*/ 3328941 w 793"/>
                  <a:gd name="T17" fmla="*/ 2637730 h 1440"/>
                  <a:gd name="T18" fmla="*/ 3491695 w 793"/>
                  <a:gd name="T19" fmla="*/ 2500976 h 1440"/>
                  <a:gd name="T20" fmla="*/ 3632368 w 793"/>
                  <a:gd name="T21" fmla="*/ 2362009 h 1440"/>
                  <a:gd name="T22" fmla="*/ 3758625 w 793"/>
                  <a:gd name="T23" fmla="*/ 2217547 h 1440"/>
                  <a:gd name="T24" fmla="*/ 3858121 w 793"/>
                  <a:gd name="T25" fmla="*/ 2064199 h 1440"/>
                  <a:gd name="T26" fmla="*/ 3940933 w 793"/>
                  <a:gd name="T27" fmla="*/ 1908568 h 1440"/>
                  <a:gd name="T28" fmla="*/ 4000405 w 793"/>
                  <a:gd name="T29" fmla="*/ 1753921 h 1440"/>
                  <a:gd name="T30" fmla="*/ 4041185 w 793"/>
                  <a:gd name="T31" fmla="*/ 1597928 h 1440"/>
                  <a:gd name="T32" fmla="*/ 4054568 w 793"/>
                  <a:gd name="T33" fmla="*/ 1436553 h 1440"/>
                  <a:gd name="T34" fmla="*/ 4044743 w 793"/>
                  <a:gd name="T35" fmla="*/ 1279047 h 1440"/>
                  <a:gd name="T36" fmla="*/ 4023372 w 793"/>
                  <a:gd name="T37" fmla="*/ 1120570 h 1440"/>
                  <a:gd name="T38" fmla="*/ 3967499 w 793"/>
                  <a:gd name="T39" fmla="*/ 963669 h 1440"/>
                  <a:gd name="T40" fmla="*/ 3900738 w 793"/>
                  <a:gd name="T41" fmla="*/ 809569 h 1440"/>
                  <a:gd name="T42" fmla="*/ 3810069 w 793"/>
                  <a:gd name="T43" fmla="*/ 654357 h 1440"/>
                  <a:gd name="T44" fmla="*/ 3696305 w 793"/>
                  <a:gd name="T45" fmla="*/ 507624 h 1440"/>
                  <a:gd name="T46" fmla="*/ 3569685 w 793"/>
                  <a:gd name="T47" fmla="*/ 359768 h 1440"/>
                  <a:gd name="T48" fmla="*/ 3416001 w 793"/>
                  <a:gd name="T49" fmla="*/ 219752 h 1440"/>
                  <a:gd name="T50" fmla="*/ 3274597 w 793"/>
                  <a:gd name="T51" fmla="*/ 108342 h 1440"/>
                  <a:gd name="T52" fmla="*/ 3120660 w 793"/>
                  <a:gd name="T53" fmla="*/ 0 h 1440"/>
                  <a:gd name="T54" fmla="*/ 2665434 w 793"/>
                  <a:gd name="T55" fmla="*/ 647182 h 1440"/>
                  <a:gd name="T56" fmla="*/ 1419646 w 793"/>
                  <a:gd name="T57" fmla="*/ 734287 h 1440"/>
                  <a:gd name="T58" fmla="*/ 1506499 w 793"/>
                  <a:gd name="T59" fmla="*/ 809569 h 1440"/>
                  <a:gd name="T60" fmla="*/ 1619766 w 793"/>
                  <a:gd name="T61" fmla="*/ 911350 h 1440"/>
                  <a:gd name="T62" fmla="*/ 1700961 w 793"/>
                  <a:gd name="T63" fmla="*/ 1020454 h 1440"/>
                  <a:gd name="T64" fmla="*/ 1765248 w 793"/>
                  <a:gd name="T65" fmla="*/ 1131776 h 1440"/>
                  <a:gd name="T66" fmla="*/ 1807774 w 793"/>
                  <a:gd name="T67" fmla="*/ 1246199 h 1440"/>
                  <a:gd name="T68" fmla="*/ 1827921 w 793"/>
                  <a:gd name="T69" fmla="*/ 1361626 h 1440"/>
                  <a:gd name="T70" fmla="*/ 1819099 w 793"/>
                  <a:gd name="T71" fmla="*/ 1480891 h 1440"/>
                  <a:gd name="T72" fmla="*/ 1793138 w 793"/>
                  <a:gd name="T73" fmla="*/ 1597928 h 1440"/>
                  <a:gd name="T74" fmla="*/ 1734583 w 793"/>
                  <a:gd name="T75" fmla="*/ 1713550 h 1440"/>
                  <a:gd name="T76" fmla="*/ 1665063 w 793"/>
                  <a:gd name="T77" fmla="*/ 1821915 h 1440"/>
                  <a:gd name="T78" fmla="*/ 1569110 w 793"/>
                  <a:gd name="T79" fmla="*/ 1927834 h 1440"/>
                  <a:gd name="T80" fmla="*/ 1455659 w 793"/>
                  <a:gd name="T81" fmla="*/ 2026524 h 1440"/>
                  <a:gd name="T82" fmla="*/ 1316539 w 793"/>
                  <a:gd name="T83" fmla="*/ 2122190 h 1440"/>
                  <a:gd name="T84" fmla="*/ 1162910 w 793"/>
                  <a:gd name="T85" fmla="*/ 2209711 h 1440"/>
                  <a:gd name="T86" fmla="*/ 990534 w 793"/>
                  <a:gd name="T87" fmla="*/ 2285887 h 1440"/>
                  <a:gd name="T88" fmla="*/ 796112 w 793"/>
                  <a:gd name="T89" fmla="*/ 2352897 h 1440"/>
                  <a:gd name="T90" fmla="*/ 579011 w 793"/>
                  <a:gd name="T91" fmla="*/ 1998566 h 1440"/>
                  <a:gd name="T92" fmla="*/ 0 w 793"/>
                  <a:gd name="T93" fmla="*/ 3070535 h 1440"/>
                  <a:gd name="T94" fmla="*/ 1644020 w 793"/>
                  <a:gd name="T95" fmla="*/ 3779157 h 1440"/>
                  <a:gd name="T96" fmla="*/ 1466315 w 793"/>
                  <a:gd name="T97" fmla="*/ 3455940 h 144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793"/>
                  <a:gd name="T148" fmla="*/ 0 h 1440"/>
                  <a:gd name="T149" fmla="*/ 793 w 793"/>
                  <a:gd name="T150" fmla="*/ 1440 h 144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0082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6" name="WordArt 219"/>
            <p:cNvSpPr>
              <a:spLocks noChangeArrowheads="1" noChangeShapeType="1" noTextEdit="1"/>
            </p:cNvSpPr>
            <p:nvPr/>
          </p:nvSpPr>
          <p:spPr bwMode="auto">
            <a:xfrm rot="217977">
              <a:off x="4359" y="603"/>
              <a:ext cx="324" cy="71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0800004"/>
                </a:avLst>
              </a:prstTxWarp>
            </a:bodyPr>
            <a:lstStyle/>
            <a:p>
              <a:r>
                <a:rPr lang="ko-KR" altLang="en-US" sz="1800" kern="10">
                  <a:ln w="9525">
                    <a:solidFill>
                      <a:srgbClr val="0066CC"/>
                    </a:solidFill>
                    <a:round/>
                    <a:headEnd/>
                    <a:tailEnd/>
                  </a:ln>
                  <a:solidFill>
                    <a:srgbClr val="0066CC"/>
                  </a:solidFill>
                  <a:latin typeface="맑은 고딕" panose="020B0503020000020004" pitchFamily="50" charset="-127"/>
                </a:rPr>
                <a:t>관리적 보안</a:t>
              </a:r>
            </a:p>
          </p:txBody>
        </p:sp>
        <p:sp>
          <p:nvSpPr>
            <p:cNvPr id="47" name="WordArt 220"/>
            <p:cNvSpPr>
              <a:spLocks noChangeArrowheads="1" noChangeShapeType="1" noTextEdit="1"/>
            </p:cNvSpPr>
            <p:nvPr/>
          </p:nvSpPr>
          <p:spPr bwMode="auto">
            <a:xfrm rot="3674436">
              <a:off x="4183" y="810"/>
              <a:ext cx="310" cy="147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r>
                <a:rPr lang="ko-KR" altLang="en-US" sz="1800" kern="10">
                  <a:ln w="9525">
                    <a:solidFill>
                      <a:srgbClr val="003366"/>
                    </a:solidFill>
                    <a:round/>
                    <a:headEnd/>
                    <a:tailEnd/>
                  </a:ln>
                  <a:solidFill>
                    <a:srgbClr val="003366"/>
                  </a:solidFill>
                  <a:latin typeface="맑은 고딕" panose="020B0503020000020004" pitchFamily="50" charset="-127"/>
                </a:rPr>
                <a:t>물리적 보안</a:t>
              </a:r>
            </a:p>
          </p:txBody>
        </p:sp>
        <p:sp>
          <p:nvSpPr>
            <p:cNvPr id="48" name="WordArt 221"/>
            <p:cNvSpPr>
              <a:spLocks noChangeArrowheads="1" noChangeShapeType="1" noTextEdit="1"/>
            </p:cNvSpPr>
            <p:nvPr/>
          </p:nvSpPr>
          <p:spPr bwMode="auto">
            <a:xfrm rot="-3152425">
              <a:off x="4488" y="858"/>
              <a:ext cx="270" cy="132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r>
                <a:rPr lang="ko-KR" altLang="en-US" sz="18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맑은 고딕" panose="020B0503020000020004" pitchFamily="50" charset="-127"/>
                </a:rPr>
                <a:t>기술적 보안</a:t>
              </a:r>
            </a:p>
          </p:txBody>
        </p:sp>
      </p:grpSp>
      <p:pic>
        <p:nvPicPr>
          <p:cNvPr id="53" name="Picture 8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3815160"/>
            <a:ext cx="8255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Group 49"/>
          <p:cNvGrpSpPr>
            <a:grpSpLocks/>
          </p:cNvGrpSpPr>
          <p:nvPr/>
        </p:nvGrpSpPr>
        <p:grpSpPr bwMode="auto">
          <a:xfrm>
            <a:off x="28281" y="1649747"/>
            <a:ext cx="9642475" cy="519113"/>
            <a:chOff x="0" y="984"/>
            <a:chExt cx="6074" cy="327"/>
          </a:xfrm>
        </p:grpSpPr>
        <p:grpSp>
          <p:nvGrpSpPr>
            <p:cNvPr id="5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57" name="Picture 22" descr="중간바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보안 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관리 방안</a:t>
                </a:r>
              </a:p>
            </p:txBody>
          </p:sp>
        </p:grp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290219" y="1952960"/>
            <a:ext cx="9374188" cy="4606316"/>
            <a:chOff x="165" y="1215"/>
            <a:chExt cx="5905" cy="2875"/>
          </a:xfrm>
        </p:grpSpPr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427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09891" y="1391591"/>
            <a:ext cx="2338915" cy="3257454"/>
            <a:chOff x="6909891" y="1391591"/>
            <a:chExt cx="2338915" cy="3257454"/>
          </a:xfrm>
        </p:grpSpPr>
        <p:sp>
          <p:nvSpPr>
            <p:cNvPr id="3" name="타원 2"/>
            <p:cNvSpPr/>
            <p:nvPr/>
          </p:nvSpPr>
          <p:spPr>
            <a:xfrm>
              <a:off x="7727436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544981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7727436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54498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909891" y="3095742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727436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544981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727436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54498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0989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904415" y="1578837"/>
              <a:ext cx="349866" cy="3397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23770" y="3309621"/>
              <a:ext cx="312186" cy="2941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7650" y="4157809"/>
              <a:ext cx="348306" cy="2786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908555" y="3291560"/>
              <a:ext cx="345726" cy="31218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726421" y="2440054"/>
              <a:ext cx="348306" cy="32766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809171" y="3309621"/>
              <a:ext cx="175443" cy="27606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8738219" y="1616247"/>
              <a:ext cx="317346" cy="25800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690989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12533" y="2432323"/>
              <a:ext cx="315683" cy="315683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6909891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03129" y="1577312"/>
              <a:ext cx="309908" cy="3219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7927272" y="4151091"/>
              <a:ext cx="304153" cy="2920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8741939" y="4136172"/>
              <a:ext cx="309908" cy="32192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7929706" y="2440204"/>
              <a:ext cx="299285" cy="30444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15300" y="1391591"/>
            <a:ext cx="3156460" cy="3257454"/>
            <a:chOff x="515300" y="1391591"/>
            <a:chExt cx="3156460" cy="3257454"/>
          </a:xfrm>
        </p:grpSpPr>
        <p:sp>
          <p:nvSpPr>
            <p:cNvPr id="28" name="타원 27"/>
            <p:cNvSpPr/>
            <p:nvPr/>
          </p:nvSpPr>
          <p:spPr>
            <a:xfrm>
              <a:off x="2967935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67935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967935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434" y="1578837"/>
              <a:ext cx="332826" cy="33282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524" y="2414616"/>
              <a:ext cx="278645" cy="31218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77" y="3281801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967935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914" y="4127271"/>
              <a:ext cx="349866" cy="339722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1535115" y="2429694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1532681" y="4151091"/>
              <a:ext cx="304153" cy="29208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2347348" y="4136172"/>
              <a:ext cx="309908" cy="321920"/>
            </a:xfrm>
            <a:prstGeom prst="rect">
              <a:avLst/>
            </a:prstGeom>
          </p:spPr>
        </p:pic>
      </p:grpSp>
      <p:grpSp>
        <p:nvGrpSpPr>
          <p:cNvPr id="60" name="그룹 112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61" name="타원 60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89" name="타원 88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91" name="타원 90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2565694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175379" y="2666377"/>
            <a:ext cx="304121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지원 방안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909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4145366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1. </a:t>
            </a:r>
            <a:r>
              <a:rPr lang="ko-KR" altLang="en-US" sz="2800" spc="-100" dirty="0">
                <a:cs typeface="Arial" pitchFamily="34" charset="0"/>
              </a:rPr>
              <a:t>유지보수 및 사후지원방안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후 제안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요청사와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협의 하에 최적의 운영방안 및 신속한 유지보수를 수행하기 위한 체계를 마련하겠습니다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54" name="Group 49"/>
          <p:cNvGrpSpPr>
            <a:grpSpLocks/>
          </p:cNvGrpSpPr>
          <p:nvPr/>
        </p:nvGrpSpPr>
        <p:grpSpPr bwMode="auto">
          <a:xfrm>
            <a:off x="28281" y="1304764"/>
            <a:ext cx="9642475" cy="519113"/>
            <a:chOff x="0" y="984"/>
            <a:chExt cx="6074" cy="327"/>
          </a:xfrm>
        </p:grpSpPr>
        <p:grpSp>
          <p:nvGrpSpPr>
            <p:cNvPr id="5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5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유지보수 방안</a:t>
                </a:r>
              </a:p>
            </p:txBody>
          </p:sp>
        </p:grp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290219" y="1692114"/>
            <a:ext cx="9374188" cy="4867162"/>
            <a:chOff x="165" y="1215"/>
            <a:chExt cx="5905" cy="2875"/>
          </a:xfrm>
        </p:grpSpPr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55691" y="3289480"/>
            <a:ext cx="4579944" cy="304493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35194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530857" y="3311659"/>
            <a:ext cx="2229611" cy="2964209"/>
            <a:chOff x="1624263" y="2889237"/>
            <a:chExt cx="2406111" cy="4470239"/>
          </a:xfrm>
        </p:grpSpPr>
        <p:cxnSp>
          <p:nvCxnSpPr>
            <p:cNvPr id="63" name="직선 연결선 62"/>
            <p:cNvCxnSpPr/>
            <p:nvPr/>
          </p:nvCxnSpPr>
          <p:spPr>
            <a:xfrm flipV="1">
              <a:off x="1624263" y="2889237"/>
              <a:ext cx="0" cy="4470239"/>
            </a:xfrm>
            <a:prstGeom prst="line">
              <a:avLst/>
            </a:prstGeom>
            <a:solidFill>
              <a:schemeClr val="lt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4030374" y="2889237"/>
              <a:ext cx="0" cy="4470239"/>
            </a:xfrm>
            <a:prstGeom prst="line">
              <a:avLst/>
            </a:prstGeom>
            <a:solidFill>
              <a:schemeClr val="lt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5" name="한쪽 모서리가 둥근 사각형 64"/>
          <p:cNvSpPr/>
          <p:nvPr/>
        </p:nvSpPr>
        <p:spPr>
          <a:xfrm>
            <a:off x="355691" y="3020508"/>
            <a:ext cx="1149205" cy="284813"/>
          </a:xfrm>
          <a:prstGeom prst="round1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14400"/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테스트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인도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개월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66" name="한쪽 모서리가 둥근 사각형 65"/>
          <p:cNvSpPr/>
          <p:nvPr/>
        </p:nvSpPr>
        <p:spPr>
          <a:xfrm>
            <a:off x="1556817" y="3020508"/>
            <a:ext cx="2177691" cy="284813"/>
          </a:xfrm>
          <a:prstGeom prst="round1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14400"/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하자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유지보수 지원 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(12</a:t>
            </a:r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개월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1462963" y="3094803"/>
            <a:ext cx="135786" cy="110330"/>
            <a:chOff x="3181176" y="8285342"/>
            <a:chExt cx="190674" cy="190674"/>
          </a:xfrm>
        </p:grpSpPr>
        <p:sp>
          <p:nvSpPr>
            <p:cNvPr id="68" name="타원 67"/>
            <p:cNvSpPr/>
            <p:nvPr/>
          </p:nvSpPr>
          <p:spPr>
            <a:xfrm>
              <a:off x="3181176" y="8285342"/>
              <a:ext cx="190674" cy="190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pic>
          <p:nvPicPr>
            <p:cNvPr id="69" name="Picture 10" descr="D:\@@한전백업방\@삽도백업\PNG\02-가-2)_01-1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197" y="8293890"/>
              <a:ext cx="128587" cy="176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1586555" y="6001416"/>
            <a:ext cx="3291566" cy="284813"/>
            <a:chOff x="1828801" y="6744761"/>
            <a:chExt cx="3552132" cy="396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한쪽 모서리가 둥근 사각형 70"/>
            <p:cNvSpPr/>
            <p:nvPr/>
          </p:nvSpPr>
          <p:spPr>
            <a:xfrm>
              <a:off x="1828801" y="6744761"/>
              <a:ext cx="3552132" cy="396000"/>
            </a:xfrm>
            <a:prstGeom prst="round1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14400"/>
              <a:r>
                <a:rPr lang="ko-KR" altLang="en-US" sz="10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위탁 운영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118653" y="6845196"/>
              <a:ext cx="186396" cy="195130"/>
              <a:chOff x="3181176" y="8285342"/>
              <a:chExt cx="190674" cy="190674"/>
            </a:xfrm>
            <a:grpFill/>
          </p:grpSpPr>
          <p:sp>
            <p:nvSpPr>
              <p:cNvPr id="73" name="타원 72"/>
              <p:cNvSpPr/>
              <p:nvPr/>
            </p:nvSpPr>
            <p:spPr>
              <a:xfrm>
                <a:off x="3181176" y="8285342"/>
                <a:ext cx="190674" cy="1906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pic>
            <p:nvPicPr>
              <p:cNvPr id="74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97" y="8293890"/>
                <a:ext cx="128587" cy="176213"/>
              </a:xfrm>
              <a:prstGeom prst="rect">
                <a:avLst/>
              </a:prstGeom>
              <a:grpFill/>
              <a:extLst/>
            </p:spPr>
          </p:pic>
        </p:grpSp>
      </p:grpSp>
      <p:sp>
        <p:nvSpPr>
          <p:cNvPr id="75" name="TextBox 74"/>
          <p:cNvSpPr txBox="1"/>
          <p:nvPr/>
        </p:nvSpPr>
        <p:spPr>
          <a:xfrm>
            <a:off x="1929761" y="4002593"/>
            <a:ext cx="1431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지원 조직</a:t>
            </a:r>
            <a:endParaRPr lang="en-US" altLang="ko-KR" sz="8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하자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유지보수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운영 지원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25335" y="5324005"/>
            <a:ext cx="858251" cy="226026"/>
          </a:xfrm>
          <a:prstGeom prst="rect">
            <a:avLst/>
          </a:prstGeom>
          <a:noFill/>
        </p:spPr>
        <p:txBody>
          <a:bodyPr wrap="none" lIns="101919" tIns="50960" rIns="101919" bIns="50960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유지보수 조직</a:t>
            </a:r>
            <a:endParaRPr lang="en-US" altLang="ko-KR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585486" y="4631289"/>
            <a:ext cx="1365114" cy="245114"/>
            <a:chOff x="1162794" y="3800875"/>
            <a:chExt cx="1819479" cy="377022"/>
          </a:xfrm>
        </p:grpSpPr>
        <p:sp>
          <p:nvSpPr>
            <p:cNvPr id="78" name="아래쪽 화살표 77"/>
            <p:cNvSpPr/>
            <p:nvPr/>
          </p:nvSpPr>
          <p:spPr>
            <a:xfrm rot="16200000">
              <a:off x="1892931" y="3070738"/>
              <a:ext cx="359205" cy="1819479"/>
            </a:xfrm>
            <a:prstGeom prst="downArrow">
              <a:avLst>
                <a:gd name="adj1" fmla="val 66308"/>
                <a:gd name="adj2" fmla="val 62500"/>
              </a:avLst>
            </a:prstGeom>
            <a:gradFill>
              <a:gsLst>
                <a:gs pos="417">
                  <a:schemeClr val="bg1">
                    <a:alpha val="0"/>
                  </a:schemeClr>
                </a:gs>
                <a:gs pos="29000">
                  <a:srgbClr val="F26522">
                    <a:alpha val="50000"/>
                  </a:srgbClr>
                </a:gs>
                <a:gs pos="50000">
                  <a:srgbClr val="F2652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66823" y="3846512"/>
              <a:ext cx="1389183" cy="331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유지보수조직 구성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511321" y="4643094"/>
            <a:ext cx="210163" cy="203290"/>
            <a:chOff x="324185" y="5702014"/>
            <a:chExt cx="157766" cy="157766"/>
          </a:xfrm>
        </p:grpSpPr>
        <p:sp>
          <p:nvSpPr>
            <p:cNvPr id="81" name="타원 80"/>
            <p:cNvSpPr/>
            <p:nvPr/>
          </p:nvSpPr>
          <p:spPr>
            <a:xfrm>
              <a:off x="324185" y="5702014"/>
              <a:ext cx="157766" cy="157766"/>
            </a:xfrm>
            <a:prstGeom prst="ellipse">
              <a:avLst/>
            </a:prstGeom>
            <a:solidFill>
              <a:srgbClr val="3A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2" name="덧셈 기호 81"/>
            <p:cNvSpPr/>
            <p:nvPr/>
          </p:nvSpPr>
          <p:spPr>
            <a:xfrm>
              <a:off x="339966" y="5717795"/>
              <a:ext cx="126205" cy="126205"/>
            </a:xfrm>
            <a:prstGeom prst="mathPlus">
              <a:avLst>
                <a:gd name="adj1" fmla="val 184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pic>
        <p:nvPicPr>
          <p:cNvPr id="83" name="Picture 3" descr="W:\삽도빼겁방\PNG\@_업무 개발팀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39" y="3465337"/>
            <a:ext cx="646389" cy="53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180113" y="5698133"/>
            <a:ext cx="855045" cy="226026"/>
          </a:xfrm>
          <a:prstGeom prst="rect">
            <a:avLst/>
          </a:prstGeom>
          <a:noFill/>
        </p:spPr>
        <p:txBody>
          <a:bodyPr wrap="none" lIns="101919" tIns="50960" rIns="101919" bIns="50960" rtlCol="0">
            <a:spAutoFit/>
          </a:bodyPr>
          <a:lstStyle/>
          <a:p>
            <a:pPr algn="ctr"/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위탁운영 조직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2276084" y="5307753"/>
            <a:ext cx="709129" cy="375713"/>
            <a:chOff x="3660994" y="4324910"/>
            <a:chExt cx="479325" cy="312556"/>
          </a:xfrm>
        </p:grpSpPr>
        <p:sp>
          <p:nvSpPr>
            <p:cNvPr id="86" name="Freeform 115"/>
            <p:cNvSpPr>
              <a:spLocks/>
            </p:cNvSpPr>
            <p:nvPr/>
          </p:nvSpPr>
          <p:spPr bwMode="auto">
            <a:xfrm>
              <a:off x="3909492" y="4372401"/>
              <a:ext cx="230827" cy="236350"/>
            </a:xfrm>
            <a:custGeom>
              <a:avLst/>
              <a:gdLst>
                <a:gd name="T0" fmla="*/ 410 w 418"/>
                <a:gd name="T1" fmla="*/ 376 h 428"/>
                <a:gd name="T2" fmla="*/ 418 w 418"/>
                <a:gd name="T3" fmla="*/ 350 h 428"/>
                <a:gd name="T4" fmla="*/ 418 w 418"/>
                <a:gd name="T5" fmla="*/ 324 h 428"/>
                <a:gd name="T6" fmla="*/ 410 w 418"/>
                <a:gd name="T7" fmla="*/ 298 h 428"/>
                <a:gd name="T8" fmla="*/ 394 w 418"/>
                <a:gd name="T9" fmla="*/ 274 h 428"/>
                <a:gd name="T10" fmla="*/ 382 w 418"/>
                <a:gd name="T11" fmla="*/ 266 h 428"/>
                <a:gd name="T12" fmla="*/ 360 w 418"/>
                <a:gd name="T13" fmla="*/ 252 h 428"/>
                <a:gd name="T14" fmla="*/ 334 w 418"/>
                <a:gd name="T15" fmla="*/ 248 h 428"/>
                <a:gd name="T16" fmla="*/ 308 w 418"/>
                <a:gd name="T17" fmla="*/ 250 h 428"/>
                <a:gd name="T18" fmla="*/ 260 w 418"/>
                <a:gd name="T19" fmla="*/ 218 h 428"/>
                <a:gd name="T20" fmla="*/ 268 w 418"/>
                <a:gd name="T21" fmla="*/ 210 h 428"/>
                <a:gd name="T22" fmla="*/ 276 w 418"/>
                <a:gd name="T23" fmla="*/ 188 h 428"/>
                <a:gd name="T24" fmla="*/ 274 w 418"/>
                <a:gd name="T25" fmla="*/ 168 h 428"/>
                <a:gd name="T26" fmla="*/ 336 w 418"/>
                <a:gd name="T27" fmla="*/ 114 h 428"/>
                <a:gd name="T28" fmla="*/ 362 w 418"/>
                <a:gd name="T29" fmla="*/ 4 h 428"/>
                <a:gd name="T30" fmla="*/ 310 w 418"/>
                <a:gd name="T31" fmla="*/ 90 h 428"/>
                <a:gd name="T32" fmla="*/ 256 w 418"/>
                <a:gd name="T33" fmla="*/ 152 h 428"/>
                <a:gd name="T34" fmla="*/ 234 w 418"/>
                <a:gd name="T35" fmla="*/ 150 h 428"/>
                <a:gd name="T36" fmla="*/ 214 w 418"/>
                <a:gd name="T37" fmla="*/ 162 h 428"/>
                <a:gd name="T38" fmla="*/ 170 w 418"/>
                <a:gd name="T39" fmla="*/ 126 h 428"/>
                <a:gd name="T40" fmla="*/ 174 w 418"/>
                <a:gd name="T41" fmla="*/ 114 h 428"/>
                <a:gd name="T42" fmla="*/ 178 w 418"/>
                <a:gd name="T43" fmla="*/ 88 h 428"/>
                <a:gd name="T44" fmla="*/ 174 w 418"/>
                <a:gd name="T45" fmla="*/ 62 h 428"/>
                <a:gd name="T46" fmla="*/ 162 w 418"/>
                <a:gd name="T47" fmla="*/ 38 h 428"/>
                <a:gd name="T48" fmla="*/ 152 w 418"/>
                <a:gd name="T49" fmla="*/ 28 h 428"/>
                <a:gd name="T50" fmla="*/ 130 w 418"/>
                <a:gd name="T51" fmla="*/ 10 h 428"/>
                <a:gd name="T52" fmla="*/ 104 w 418"/>
                <a:gd name="T53" fmla="*/ 2 h 428"/>
                <a:gd name="T54" fmla="*/ 78 w 418"/>
                <a:gd name="T55" fmla="*/ 2 h 428"/>
                <a:gd name="T56" fmla="*/ 52 w 418"/>
                <a:gd name="T57" fmla="*/ 10 h 428"/>
                <a:gd name="T58" fmla="*/ 60 w 418"/>
                <a:gd name="T59" fmla="*/ 102 h 428"/>
                <a:gd name="T60" fmla="*/ 10 w 418"/>
                <a:gd name="T61" fmla="*/ 50 h 428"/>
                <a:gd name="T62" fmla="*/ 2 w 418"/>
                <a:gd name="T63" fmla="*/ 76 h 428"/>
                <a:gd name="T64" fmla="*/ 2 w 418"/>
                <a:gd name="T65" fmla="*/ 102 h 428"/>
                <a:gd name="T66" fmla="*/ 10 w 418"/>
                <a:gd name="T67" fmla="*/ 128 h 428"/>
                <a:gd name="T68" fmla="*/ 26 w 418"/>
                <a:gd name="T69" fmla="*/ 152 h 428"/>
                <a:gd name="T70" fmla="*/ 36 w 418"/>
                <a:gd name="T71" fmla="*/ 160 h 428"/>
                <a:gd name="T72" fmla="*/ 60 w 418"/>
                <a:gd name="T73" fmla="*/ 174 h 428"/>
                <a:gd name="T74" fmla="*/ 86 w 418"/>
                <a:gd name="T75" fmla="*/ 178 h 428"/>
                <a:gd name="T76" fmla="*/ 112 w 418"/>
                <a:gd name="T77" fmla="*/ 176 h 428"/>
                <a:gd name="T78" fmla="*/ 164 w 418"/>
                <a:gd name="T79" fmla="*/ 212 h 428"/>
                <a:gd name="T80" fmla="*/ 24 w 418"/>
                <a:gd name="T81" fmla="*/ 348 h 428"/>
                <a:gd name="T82" fmla="*/ 16 w 418"/>
                <a:gd name="T83" fmla="*/ 362 h 428"/>
                <a:gd name="T84" fmla="*/ 18 w 418"/>
                <a:gd name="T85" fmla="*/ 378 h 428"/>
                <a:gd name="T86" fmla="*/ 24 w 418"/>
                <a:gd name="T87" fmla="*/ 396 h 428"/>
                <a:gd name="T88" fmla="*/ 38 w 418"/>
                <a:gd name="T89" fmla="*/ 412 h 428"/>
                <a:gd name="T90" fmla="*/ 48 w 418"/>
                <a:gd name="T91" fmla="*/ 418 h 428"/>
                <a:gd name="T92" fmla="*/ 66 w 418"/>
                <a:gd name="T93" fmla="*/ 426 h 428"/>
                <a:gd name="T94" fmla="*/ 84 w 418"/>
                <a:gd name="T95" fmla="*/ 428 h 428"/>
                <a:gd name="T96" fmla="*/ 98 w 418"/>
                <a:gd name="T97" fmla="*/ 424 h 428"/>
                <a:gd name="T98" fmla="*/ 220 w 418"/>
                <a:gd name="T99" fmla="*/ 268 h 428"/>
                <a:gd name="T100" fmla="*/ 250 w 418"/>
                <a:gd name="T101" fmla="*/ 298 h 428"/>
                <a:gd name="T102" fmla="*/ 242 w 418"/>
                <a:gd name="T103" fmla="*/ 324 h 428"/>
                <a:gd name="T104" fmla="*/ 242 w 418"/>
                <a:gd name="T105" fmla="*/ 350 h 428"/>
                <a:gd name="T106" fmla="*/ 250 w 418"/>
                <a:gd name="T107" fmla="*/ 376 h 428"/>
                <a:gd name="T108" fmla="*/ 266 w 418"/>
                <a:gd name="T109" fmla="*/ 398 h 428"/>
                <a:gd name="T110" fmla="*/ 276 w 418"/>
                <a:gd name="T111" fmla="*/ 408 h 428"/>
                <a:gd name="T112" fmla="*/ 302 w 418"/>
                <a:gd name="T113" fmla="*/ 420 h 428"/>
                <a:gd name="T114" fmla="*/ 328 w 418"/>
                <a:gd name="T115" fmla="*/ 426 h 428"/>
                <a:gd name="T116" fmla="*/ 354 w 418"/>
                <a:gd name="T117" fmla="*/ 422 h 428"/>
                <a:gd name="T118" fmla="*/ 318 w 418"/>
                <a:gd name="T119" fmla="*/ 366 h 428"/>
                <a:gd name="T120" fmla="*/ 410 w 418"/>
                <a:gd name="T121" fmla="*/ 37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8" h="428">
                  <a:moveTo>
                    <a:pt x="410" y="376"/>
                  </a:moveTo>
                  <a:lnTo>
                    <a:pt x="410" y="376"/>
                  </a:lnTo>
                  <a:lnTo>
                    <a:pt x="414" y="364"/>
                  </a:lnTo>
                  <a:lnTo>
                    <a:pt x="418" y="350"/>
                  </a:lnTo>
                  <a:lnTo>
                    <a:pt x="418" y="336"/>
                  </a:lnTo>
                  <a:lnTo>
                    <a:pt x="418" y="324"/>
                  </a:lnTo>
                  <a:lnTo>
                    <a:pt x="414" y="310"/>
                  </a:lnTo>
                  <a:lnTo>
                    <a:pt x="410" y="298"/>
                  </a:lnTo>
                  <a:lnTo>
                    <a:pt x="402" y="286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2" y="266"/>
                  </a:lnTo>
                  <a:lnTo>
                    <a:pt x="372" y="258"/>
                  </a:lnTo>
                  <a:lnTo>
                    <a:pt x="360" y="252"/>
                  </a:lnTo>
                  <a:lnTo>
                    <a:pt x="346" y="250"/>
                  </a:lnTo>
                  <a:lnTo>
                    <a:pt x="334" y="248"/>
                  </a:lnTo>
                  <a:lnTo>
                    <a:pt x="320" y="248"/>
                  </a:lnTo>
                  <a:lnTo>
                    <a:pt x="308" y="250"/>
                  </a:lnTo>
                  <a:lnTo>
                    <a:pt x="296" y="254"/>
                  </a:lnTo>
                  <a:lnTo>
                    <a:pt x="260" y="218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4" y="198"/>
                  </a:lnTo>
                  <a:lnTo>
                    <a:pt x="276" y="188"/>
                  </a:lnTo>
                  <a:lnTo>
                    <a:pt x="276" y="178"/>
                  </a:lnTo>
                  <a:lnTo>
                    <a:pt x="274" y="168"/>
                  </a:lnTo>
                  <a:lnTo>
                    <a:pt x="328" y="106"/>
                  </a:lnTo>
                  <a:lnTo>
                    <a:pt x="336" y="114"/>
                  </a:lnTo>
                  <a:lnTo>
                    <a:pt x="402" y="42"/>
                  </a:lnTo>
                  <a:lnTo>
                    <a:pt x="362" y="4"/>
                  </a:lnTo>
                  <a:lnTo>
                    <a:pt x="296" y="78"/>
                  </a:lnTo>
                  <a:lnTo>
                    <a:pt x="310" y="90"/>
                  </a:lnTo>
                  <a:lnTo>
                    <a:pt x="256" y="152"/>
                  </a:lnTo>
                  <a:lnTo>
                    <a:pt x="256" y="152"/>
                  </a:lnTo>
                  <a:lnTo>
                    <a:pt x="246" y="150"/>
                  </a:lnTo>
                  <a:lnTo>
                    <a:pt x="234" y="150"/>
                  </a:lnTo>
                  <a:lnTo>
                    <a:pt x="224" y="156"/>
                  </a:lnTo>
                  <a:lnTo>
                    <a:pt x="214" y="162"/>
                  </a:lnTo>
                  <a:lnTo>
                    <a:pt x="210" y="166"/>
                  </a:lnTo>
                  <a:lnTo>
                    <a:pt x="170" y="126"/>
                  </a:lnTo>
                  <a:lnTo>
                    <a:pt x="170" y="126"/>
                  </a:lnTo>
                  <a:lnTo>
                    <a:pt x="174" y="114"/>
                  </a:lnTo>
                  <a:lnTo>
                    <a:pt x="178" y="100"/>
                  </a:lnTo>
                  <a:lnTo>
                    <a:pt x="178" y="88"/>
                  </a:lnTo>
                  <a:lnTo>
                    <a:pt x="176" y="74"/>
                  </a:lnTo>
                  <a:lnTo>
                    <a:pt x="174" y="62"/>
                  </a:lnTo>
                  <a:lnTo>
                    <a:pt x="168" y="50"/>
                  </a:lnTo>
                  <a:lnTo>
                    <a:pt x="162" y="3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42" y="18"/>
                  </a:lnTo>
                  <a:lnTo>
                    <a:pt x="130" y="10"/>
                  </a:lnTo>
                  <a:lnTo>
                    <a:pt x="118" y="6"/>
                  </a:lnTo>
                  <a:lnTo>
                    <a:pt x="104" y="2"/>
                  </a:lnTo>
                  <a:lnTo>
                    <a:pt x="92" y="0"/>
                  </a:lnTo>
                  <a:lnTo>
                    <a:pt x="78" y="2"/>
                  </a:lnTo>
                  <a:lnTo>
                    <a:pt x="64" y="4"/>
                  </a:lnTo>
                  <a:lnTo>
                    <a:pt x="52" y="10"/>
                  </a:lnTo>
                  <a:lnTo>
                    <a:pt x="102" y="60"/>
                  </a:lnTo>
                  <a:lnTo>
                    <a:pt x="60" y="102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4" y="62"/>
                  </a:lnTo>
                  <a:lnTo>
                    <a:pt x="2" y="76"/>
                  </a:lnTo>
                  <a:lnTo>
                    <a:pt x="0" y="90"/>
                  </a:lnTo>
                  <a:lnTo>
                    <a:pt x="2" y="102"/>
                  </a:lnTo>
                  <a:lnTo>
                    <a:pt x="4" y="116"/>
                  </a:lnTo>
                  <a:lnTo>
                    <a:pt x="10" y="128"/>
                  </a:lnTo>
                  <a:lnTo>
                    <a:pt x="16" y="14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36" y="160"/>
                  </a:lnTo>
                  <a:lnTo>
                    <a:pt x="48" y="168"/>
                  </a:lnTo>
                  <a:lnTo>
                    <a:pt x="60" y="174"/>
                  </a:lnTo>
                  <a:lnTo>
                    <a:pt x="72" y="176"/>
                  </a:lnTo>
                  <a:lnTo>
                    <a:pt x="86" y="178"/>
                  </a:lnTo>
                  <a:lnTo>
                    <a:pt x="100" y="178"/>
                  </a:lnTo>
                  <a:lnTo>
                    <a:pt x="112" y="176"/>
                  </a:lnTo>
                  <a:lnTo>
                    <a:pt x="124" y="170"/>
                  </a:lnTo>
                  <a:lnTo>
                    <a:pt x="164" y="212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0" y="354"/>
                  </a:lnTo>
                  <a:lnTo>
                    <a:pt x="16" y="362"/>
                  </a:lnTo>
                  <a:lnTo>
                    <a:pt x="16" y="370"/>
                  </a:lnTo>
                  <a:lnTo>
                    <a:pt x="18" y="378"/>
                  </a:lnTo>
                  <a:lnTo>
                    <a:pt x="20" y="386"/>
                  </a:lnTo>
                  <a:lnTo>
                    <a:pt x="24" y="396"/>
                  </a:lnTo>
                  <a:lnTo>
                    <a:pt x="30" y="404"/>
                  </a:lnTo>
                  <a:lnTo>
                    <a:pt x="38" y="412"/>
                  </a:lnTo>
                  <a:lnTo>
                    <a:pt x="38" y="412"/>
                  </a:lnTo>
                  <a:lnTo>
                    <a:pt x="48" y="418"/>
                  </a:lnTo>
                  <a:lnTo>
                    <a:pt x="56" y="424"/>
                  </a:lnTo>
                  <a:lnTo>
                    <a:pt x="66" y="426"/>
                  </a:lnTo>
                  <a:lnTo>
                    <a:pt x="74" y="428"/>
                  </a:lnTo>
                  <a:lnTo>
                    <a:pt x="84" y="428"/>
                  </a:lnTo>
                  <a:lnTo>
                    <a:pt x="90" y="426"/>
                  </a:lnTo>
                  <a:lnTo>
                    <a:pt x="98" y="424"/>
                  </a:lnTo>
                  <a:lnTo>
                    <a:pt x="104" y="418"/>
                  </a:lnTo>
                  <a:lnTo>
                    <a:pt x="220" y="268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44" y="310"/>
                  </a:lnTo>
                  <a:lnTo>
                    <a:pt x="242" y="324"/>
                  </a:lnTo>
                  <a:lnTo>
                    <a:pt x="240" y="338"/>
                  </a:lnTo>
                  <a:lnTo>
                    <a:pt x="242" y="350"/>
                  </a:lnTo>
                  <a:lnTo>
                    <a:pt x="246" y="364"/>
                  </a:lnTo>
                  <a:lnTo>
                    <a:pt x="250" y="376"/>
                  </a:lnTo>
                  <a:lnTo>
                    <a:pt x="258" y="388"/>
                  </a:lnTo>
                  <a:lnTo>
                    <a:pt x="266" y="398"/>
                  </a:lnTo>
                  <a:lnTo>
                    <a:pt x="266" y="398"/>
                  </a:lnTo>
                  <a:lnTo>
                    <a:pt x="276" y="408"/>
                  </a:lnTo>
                  <a:lnTo>
                    <a:pt x="288" y="416"/>
                  </a:lnTo>
                  <a:lnTo>
                    <a:pt x="302" y="420"/>
                  </a:lnTo>
                  <a:lnTo>
                    <a:pt x="314" y="424"/>
                  </a:lnTo>
                  <a:lnTo>
                    <a:pt x="328" y="426"/>
                  </a:lnTo>
                  <a:lnTo>
                    <a:pt x="342" y="424"/>
                  </a:lnTo>
                  <a:lnTo>
                    <a:pt x="354" y="422"/>
                  </a:lnTo>
                  <a:lnTo>
                    <a:pt x="368" y="416"/>
                  </a:lnTo>
                  <a:lnTo>
                    <a:pt x="318" y="366"/>
                  </a:lnTo>
                  <a:lnTo>
                    <a:pt x="358" y="324"/>
                  </a:lnTo>
                  <a:lnTo>
                    <a:pt x="410" y="3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7" name="Freeform 116"/>
            <p:cNvSpPr>
              <a:spLocks noEditPoints="1"/>
            </p:cNvSpPr>
            <p:nvPr/>
          </p:nvSpPr>
          <p:spPr bwMode="auto">
            <a:xfrm>
              <a:off x="3660994" y="4324910"/>
              <a:ext cx="237454" cy="312556"/>
            </a:xfrm>
            <a:custGeom>
              <a:avLst/>
              <a:gdLst>
                <a:gd name="T0" fmla="*/ 366 w 430"/>
                <a:gd name="T1" fmla="*/ 202 h 566"/>
                <a:gd name="T2" fmla="*/ 364 w 430"/>
                <a:gd name="T3" fmla="*/ 244 h 566"/>
                <a:gd name="T4" fmla="*/ 352 w 430"/>
                <a:gd name="T5" fmla="*/ 268 h 566"/>
                <a:gd name="T6" fmla="*/ 332 w 430"/>
                <a:gd name="T7" fmla="*/ 298 h 566"/>
                <a:gd name="T8" fmla="*/ 294 w 430"/>
                <a:gd name="T9" fmla="*/ 350 h 566"/>
                <a:gd name="T10" fmla="*/ 218 w 430"/>
                <a:gd name="T11" fmla="*/ 380 h 566"/>
                <a:gd name="T12" fmla="*/ 158 w 430"/>
                <a:gd name="T13" fmla="*/ 362 h 566"/>
                <a:gd name="T14" fmla="*/ 114 w 430"/>
                <a:gd name="T15" fmla="*/ 318 h 566"/>
                <a:gd name="T16" fmla="*/ 90 w 430"/>
                <a:gd name="T17" fmla="*/ 274 h 566"/>
                <a:gd name="T18" fmla="*/ 74 w 430"/>
                <a:gd name="T19" fmla="*/ 254 h 566"/>
                <a:gd name="T20" fmla="*/ 68 w 430"/>
                <a:gd name="T21" fmla="*/ 202 h 566"/>
                <a:gd name="T22" fmla="*/ 76 w 430"/>
                <a:gd name="T23" fmla="*/ 196 h 566"/>
                <a:gd name="T24" fmla="*/ 32 w 430"/>
                <a:gd name="T25" fmla="*/ 172 h 566"/>
                <a:gd name="T26" fmla="*/ 50 w 430"/>
                <a:gd name="T27" fmla="*/ 124 h 566"/>
                <a:gd name="T28" fmla="*/ 84 w 430"/>
                <a:gd name="T29" fmla="*/ 54 h 566"/>
                <a:gd name="T30" fmla="*/ 154 w 430"/>
                <a:gd name="T31" fmla="*/ 124 h 566"/>
                <a:gd name="T32" fmla="*/ 194 w 430"/>
                <a:gd name="T33" fmla="*/ 0 h 566"/>
                <a:gd name="T34" fmla="*/ 252 w 430"/>
                <a:gd name="T35" fmla="*/ 4 h 566"/>
                <a:gd name="T36" fmla="*/ 296 w 430"/>
                <a:gd name="T37" fmla="*/ 20 h 566"/>
                <a:gd name="T38" fmla="*/ 354 w 430"/>
                <a:gd name="T39" fmla="*/ 72 h 566"/>
                <a:gd name="T40" fmla="*/ 376 w 430"/>
                <a:gd name="T41" fmla="*/ 144 h 566"/>
                <a:gd name="T42" fmla="*/ 396 w 430"/>
                <a:gd name="T43" fmla="*/ 172 h 566"/>
                <a:gd name="T44" fmla="*/ 356 w 430"/>
                <a:gd name="T45" fmla="*/ 196 h 566"/>
                <a:gd name="T46" fmla="*/ 222 w 430"/>
                <a:gd name="T47" fmla="*/ 198 h 566"/>
                <a:gd name="T48" fmla="*/ 120 w 430"/>
                <a:gd name="T49" fmla="*/ 214 h 566"/>
                <a:gd name="T50" fmla="*/ 94 w 430"/>
                <a:gd name="T51" fmla="*/ 212 h 566"/>
                <a:gd name="T52" fmla="*/ 96 w 430"/>
                <a:gd name="T53" fmla="*/ 246 h 566"/>
                <a:gd name="T54" fmla="*/ 114 w 430"/>
                <a:gd name="T55" fmla="*/ 260 h 566"/>
                <a:gd name="T56" fmla="*/ 132 w 430"/>
                <a:gd name="T57" fmla="*/ 304 h 566"/>
                <a:gd name="T58" fmla="*/ 170 w 430"/>
                <a:gd name="T59" fmla="*/ 342 h 566"/>
                <a:gd name="T60" fmla="*/ 218 w 430"/>
                <a:gd name="T61" fmla="*/ 358 h 566"/>
                <a:gd name="T62" fmla="*/ 280 w 430"/>
                <a:gd name="T63" fmla="*/ 332 h 566"/>
                <a:gd name="T64" fmla="*/ 314 w 430"/>
                <a:gd name="T65" fmla="*/ 286 h 566"/>
                <a:gd name="T66" fmla="*/ 328 w 430"/>
                <a:gd name="T67" fmla="*/ 258 h 566"/>
                <a:gd name="T68" fmla="*/ 342 w 430"/>
                <a:gd name="T69" fmla="*/ 232 h 566"/>
                <a:gd name="T70" fmla="*/ 340 w 430"/>
                <a:gd name="T71" fmla="*/ 212 h 566"/>
                <a:gd name="T72" fmla="*/ 312 w 430"/>
                <a:gd name="T73" fmla="*/ 190 h 566"/>
                <a:gd name="T74" fmla="*/ 80 w 430"/>
                <a:gd name="T75" fmla="*/ 566 h 566"/>
                <a:gd name="T76" fmla="*/ 8 w 430"/>
                <a:gd name="T77" fmla="*/ 498 h 566"/>
                <a:gd name="T78" fmla="*/ 44 w 430"/>
                <a:gd name="T79" fmla="*/ 404 h 566"/>
                <a:gd name="T80" fmla="*/ 118 w 430"/>
                <a:gd name="T81" fmla="*/ 386 h 566"/>
                <a:gd name="T82" fmla="*/ 140 w 430"/>
                <a:gd name="T83" fmla="*/ 402 h 566"/>
                <a:gd name="T84" fmla="*/ 188 w 430"/>
                <a:gd name="T85" fmla="*/ 422 h 566"/>
                <a:gd name="T86" fmla="*/ 228 w 430"/>
                <a:gd name="T87" fmla="*/ 424 h 566"/>
                <a:gd name="T88" fmla="*/ 280 w 430"/>
                <a:gd name="T89" fmla="*/ 408 h 566"/>
                <a:gd name="T90" fmla="*/ 312 w 430"/>
                <a:gd name="T91" fmla="*/ 466 h 566"/>
                <a:gd name="T92" fmla="*/ 348 w 430"/>
                <a:gd name="T93" fmla="*/ 382 h 566"/>
                <a:gd name="T94" fmla="*/ 398 w 430"/>
                <a:gd name="T95" fmla="*/ 420 h 566"/>
                <a:gd name="T96" fmla="*/ 428 w 430"/>
                <a:gd name="T97" fmla="*/ 518 h 566"/>
                <a:gd name="T98" fmla="*/ 348 w 430"/>
                <a:gd name="T99" fmla="*/ 382 h 566"/>
                <a:gd name="T100" fmla="*/ 312 w 430"/>
                <a:gd name="T101" fmla="*/ 51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0" h="566">
                  <a:moveTo>
                    <a:pt x="356" y="196"/>
                  </a:moveTo>
                  <a:lnTo>
                    <a:pt x="356" y="196"/>
                  </a:lnTo>
                  <a:lnTo>
                    <a:pt x="362" y="198"/>
                  </a:lnTo>
                  <a:lnTo>
                    <a:pt x="366" y="202"/>
                  </a:lnTo>
                  <a:lnTo>
                    <a:pt x="366" y="208"/>
                  </a:lnTo>
                  <a:lnTo>
                    <a:pt x="366" y="208"/>
                  </a:lnTo>
                  <a:lnTo>
                    <a:pt x="366" y="232"/>
                  </a:lnTo>
                  <a:lnTo>
                    <a:pt x="364" y="244"/>
                  </a:lnTo>
                  <a:lnTo>
                    <a:pt x="360" y="254"/>
                  </a:lnTo>
                  <a:lnTo>
                    <a:pt x="360" y="254"/>
                  </a:lnTo>
                  <a:lnTo>
                    <a:pt x="356" y="260"/>
                  </a:lnTo>
                  <a:lnTo>
                    <a:pt x="352" y="268"/>
                  </a:lnTo>
                  <a:lnTo>
                    <a:pt x="346" y="272"/>
                  </a:lnTo>
                  <a:lnTo>
                    <a:pt x="340" y="276"/>
                  </a:lnTo>
                  <a:lnTo>
                    <a:pt x="340" y="276"/>
                  </a:lnTo>
                  <a:lnTo>
                    <a:pt x="332" y="298"/>
                  </a:lnTo>
                  <a:lnTo>
                    <a:pt x="322" y="318"/>
                  </a:lnTo>
                  <a:lnTo>
                    <a:pt x="310" y="334"/>
                  </a:lnTo>
                  <a:lnTo>
                    <a:pt x="294" y="350"/>
                  </a:lnTo>
                  <a:lnTo>
                    <a:pt x="294" y="350"/>
                  </a:lnTo>
                  <a:lnTo>
                    <a:pt x="278" y="362"/>
                  </a:lnTo>
                  <a:lnTo>
                    <a:pt x="258" y="372"/>
                  </a:lnTo>
                  <a:lnTo>
                    <a:pt x="238" y="378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198" y="378"/>
                  </a:lnTo>
                  <a:lnTo>
                    <a:pt x="178" y="372"/>
                  </a:lnTo>
                  <a:lnTo>
                    <a:pt x="158" y="36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26" y="334"/>
                  </a:lnTo>
                  <a:lnTo>
                    <a:pt x="114" y="318"/>
                  </a:lnTo>
                  <a:lnTo>
                    <a:pt x="104" y="29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0" y="274"/>
                  </a:lnTo>
                  <a:lnTo>
                    <a:pt x="84" y="268"/>
                  </a:lnTo>
                  <a:lnTo>
                    <a:pt x="78" y="262"/>
                  </a:lnTo>
                  <a:lnTo>
                    <a:pt x="74" y="254"/>
                  </a:lnTo>
                  <a:lnTo>
                    <a:pt x="74" y="254"/>
                  </a:lnTo>
                  <a:lnTo>
                    <a:pt x="72" y="244"/>
                  </a:lnTo>
                  <a:lnTo>
                    <a:pt x="70" y="234"/>
                  </a:lnTo>
                  <a:lnTo>
                    <a:pt x="68" y="208"/>
                  </a:lnTo>
                  <a:lnTo>
                    <a:pt x="68" y="202"/>
                  </a:lnTo>
                  <a:lnTo>
                    <a:pt x="72" y="198"/>
                  </a:lnTo>
                  <a:lnTo>
                    <a:pt x="72" y="198"/>
                  </a:lnTo>
                  <a:lnTo>
                    <a:pt x="76" y="196"/>
                  </a:lnTo>
                  <a:lnTo>
                    <a:pt x="76" y="196"/>
                  </a:lnTo>
                  <a:lnTo>
                    <a:pt x="74" y="184"/>
                  </a:lnTo>
                  <a:lnTo>
                    <a:pt x="74" y="184"/>
                  </a:lnTo>
                  <a:lnTo>
                    <a:pt x="32" y="172"/>
                  </a:lnTo>
                  <a:lnTo>
                    <a:pt x="32" y="172"/>
                  </a:lnTo>
                  <a:lnTo>
                    <a:pt x="32" y="144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50" y="124"/>
                  </a:lnTo>
                  <a:lnTo>
                    <a:pt x="56" y="104"/>
                  </a:lnTo>
                  <a:lnTo>
                    <a:pt x="62" y="86"/>
                  </a:lnTo>
                  <a:lnTo>
                    <a:pt x="72" y="70"/>
                  </a:lnTo>
                  <a:lnTo>
                    <a:pt x="84" y="54"/>
                  </a:lnTo>
                  <a:lnTo>
                    <a:pt x="98" y="40"/>
                  </a:lnTo>
                  <a:lnTo>
                    <a:pt x="114" y="28"/>
                  </a:lnTo>
                  <a:lnTo>
                    <a:pt x="132" y="18"/>
                  </a:lnTo>
                  <a:lnTo>
                    <a:pt x="154" y="124"/>
                  </a:lnTo>
                  <a:lnTo>
                    <a:pt x="176" y="124"/>
                  </a:lnTo>
                  <a:lnTo>
                    <a:pt x="176" y="4"/>
                  </a:lnTo>
                  <a:lnTo>
                    <a:pt x="176" y="4"/>
                  </a:lnTo>
                  <a:lnTo>
                    <a:pt x="194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32" y="0"/>
                  </a:lnTo>
                  <a:lnTo>
                    <a:pt x="252" y="4"/>
                  </a:lnTo>
                  <a:lnTo>
                    <a:pt x="252" y="124"/>
                  </a:lnTo>
                  <a:lnTo>
                    <a:pt x="274" y="124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312" y="30"/>
                  </a:lnTo>
                  <a:lnTo>
                    <a:pt x="328" y="42"/>
                  </a:lnTo>
                  <a:lnTo>
                    <a:pt x="342" y="56"/>
                  </a:lnTo>
                  <a:lnTo>
                    <a:pt x="354" y="72"/>
                  </a:lnTo>
                  <a:lnTo>
                    <a:pt x="362" y="88"/>
                  </a:lnTo>
                  <a:lnTo>
                    <a:pt x="370" y="106"/>
                  </a:lnTo>
                  <a:lnTo>
                    <a:pt x="374" y="124"/>
                  </a:lnTo>
                  <a:lnTo>
                    <a:pt x="376" y="144"/>
                  </a:lnTo>
                  <a:lnTo>
                    <a:pt x="396" y="144"/>
                  </a:lnTo>
                  <a:lnTo>
                    <a:pt x="396" y="144"/>
                  </a:lnTo>
                  <a:lnTo>
                    <a:pt x="396" y="172"/>
                  </a:lnTo>
                  <a:lnTo>
                    <a:pt x="396" y="17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6" y="196"/>
                  </a:lnTo>
                  <a:lnTo>
                    <a:pt x="356" y="196"/>
                  </a:lnTo>
                  <a:close/>
                  <a:moveTo>
                    <a:pt x="312" y="190"/>
                  </a:moveTo>
                  <a:lnTo>
                    <a:pt x="312" y="190"/>
                  </a:lnTo>
                  <a:lnTo>
                    <a:pt x="268" y="196"/>
                  </a:lnTo>
                  <a:lnTo>
                    <a:pt x="222" y="198"/>
                  </a:lnTo>
                  <a:lnTo>
                    <a:pt x="178" y="198"/>
                  </a:lnTo>
                  <a:lnTo>
                    <a:pt x="132" y="194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98" y="212"/>
                  </a:lnTo>
                  <a:lnTo>
                    <a:pt x="98" y="212"/>
                  </a:lnTo>
                  <a:lnTo>
                    <a:pt x="94" y="212"/>
                  </a:lnTo>
                  <a:lnTo>
                    <a:pt x="94" y="212"/>
                  </a:lnTo>
                  <a:lnTo>
                    <a:pt x="90" y="214"/>
                  </a:lnTo>
                  <a:lnTo>
                    <a:pt x="90" y="214"/>
                  </a:lnTo>
                  <a:lnTo>
                    <a:pt x="92" y="232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102" y="254"/>
                  </a:lnTo>
                  <a:lnTo>
                    <a:pt x="108" y="258"/>
                  </a:lnTo>
                  <a:lnTo>
                    <a:pt x="114" y="260"/>
                  </a:lnTo>
                  <a:lnTo>
                    <a:pt x="116" y="266"/>
                  </a:lnTo>
                  <a:lnTo>
                    <a:pt x="116" y="266"/>
                  </a:lnTo>
                  <a:lnTo>
                    <a:pt x="122" y="286"/>
                  </a:lnTo>
                  <a:lnTo>
                    <a:pt x="132" y="304"/>
                  </a:lnTo>
                  <a:lnTo>
                    <a:pt x="144" y="318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70" y="342"/>
                  </a:lnTo>
                  <a:lnTo>
                    <a:pt x="186" y="352"/>
                  </a:lnTo>
                  <a:lnTo>
                    <a:pt x="202" y="356"/>
                  </a:lnTo>
                  <a:lnTo>
                    <a:pt x="218" y="358"/>
                  </a:lnTo>
                  <a:lnTo>
                    <a:pt x="218" y="358"/>
                  </a:lnTo>
                  <a:lnTo>
                    <a:pt x="234" y="356"/>
                  </a:lnTo>
                  <a:lnTo>
                    <a:pt x="250" y="350"/>
                  </a:lnTo>
                  <a:lnTo>
                    <a:pt x="266" y="342"/>
                  </a:lnTo>
                  <a:lnTo>
                    <a:pt x="280" y="332"/>
                  </a:lnTo>
                  <a:lnTo>
                    <a:pt x="280" y="332"/>
                  </a:lnTo>
                  <a:lnTo>
                    <a:pt x="292" y="318"/>
                  </a:lnTo>
                  <a:lnTo>
                    <a:pt x="304" y="302"/>
                  </a:lnTo>
                  <a:lnTo>
                    <a:pt x="314" y="286"/>
                  </a:lnTo>
                  <a:lnTo>
                    <a:pt x="320" y="266"/>
                  </a:lnTo>
                  <a:lnTo>
                    <a:pt x="322" y="260"/>
                  </a:lnTo>
                  <a:lnTo>
                    <a:pt x="328" y="258"/>
                  </a:lnTo>
                  <a:lnTo>
                    <a:pt x="328" y="258"/>
                  </a:lnTo>
                  <a:lnTo>
                    <a:pt x="334" y="254"/>
                  </a:lnTo>
                  <a:lnTo>
                    <a:pt x="338" y="244"/>
                  </a:lnTo>
                  <a:lnTo>
                    <a:pt x="338" y="244"/>
                  </a:lnTo>
                  <a:lnTo>
                    <a:pt x="342" y="232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0" y="212"/>
                  </a:lnTo>
                  <a:lnTo>
                    <a:pt x="340" y="212"/>
                  </a:lnTo>
                  <a:lnTo>
                    <a:pt x="340" y="212"/>
                  </a:lnTo>
                  <a:lnTo>
                    <a:pt x="328" y="214"/>
                  </a:lnTo>
                  <a:lnTo>
                    <a:pt x="320" y="216"/>
                  </a:lnTo>
                  <a:lnTo>
                    <a:pt x="312" y="190"/>
                  </a:lnTo>
                  <a:close/>
                  <a:moveTo>
                    <a:pt x="62" y="386"/>
                  </a:moveTo>
                  <a:lnTo>
                    <a:pt x="62" y="386"/>
                  </a:lnTo>
                  <a:lnTo>
                    <a:pt x="80" y="386"/>
                  </a:lnTo>
                  <a:lnTo>
                    <a:pt x="80" y="56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4" y="524"/>
                  </a:lnTo>
                  <a:lnTo>
                    <a:pt x="8" y="498"/>
                  </a:lnTo>
                  <a:lnTo>
                    <a:pt x="12" y="474"/>
                  </a:lnTo>
                  <a:lnTo>
                    <a:pt x="20" y="448"/>
                  </a:lnTo>
                  <a:lnTo>
                    <a:pt x="30" y="426"/>
                  </a:lnTo>
                  <a:lnTo>
                    <a:pt x="44" y="404"/>
                  </a:lnTo>
                  <a:lnTo>
                    <a:pt x="52" y="394"/>
                  </a:lnTo>
                  <a:lnTo>
                    <a:pt x="62" y="386"/>
                  </a:lnTo>
                  <a:lnTo>
                    <a:pt x="62" y="386"/>
                  </a:lnTo>
                  <a:close/>
                  <a:moveTo>
                    <a:pt x="118" y="386"/>
                  </a:moveTo>
                  <a:lnTo>
                    <a:pt x="120" y="386"/>
                  </a:lnTo>
                  <a:lnTo>
                    <a:pt x="120" y="386"/>
                  </a:lnTo>
                  <a:lnTo>
                    <a:pt x="128" y="394"/>
                  </a:lnTo>
                  <a:lnTo>
                    <a:pt x="140" y="402"/>
                  </a:lnTo>
                  <a:lnTo>
                    <a:pt x="150" y="408"/>
                  </a:lnTo>
                  <a:lnTo>
                    <a:pt x="162" y="414"/>
                  </a:lnTo>
                  <a:lnTo>
                    <a:pt x="174" y="418"/>
                  </a:lnTo>
                  <a:lnTo>
                    <a:pt x="188" y="422"/>
                  </a:lnTo>
                  <a:lnTo>
                    <a:pt x="202" y="424"/>
                  </a:lnTo>
                  <a:lnTo>
                    <a:pt x="214" y="424"/>
                  </a:lnTo>
                  <a:lnTo>
                    <a:pt x="214" y="424"/>
                  </a:lnTo>
                  <a:lnTo>
                    <a:pt x="228" y="424"/>
                  </a:lnTo>
                  <a:lnTo>
                    <a:pt x="242" y="422"/>
                  </a:lnTo>
                  <a:lnTo>
                    <a:pt x="256" y="418"/>
                  </a:lnTo>
                  <a:lnTo>
                    <a:pt x="268" y="414"/>
                  </a:lnTo>
                  <a:lnTo>
                    <a:pt x="280" y="408"/>
                  </a:lnTo>
                  <a:lnTo>
                    <a:pt x="292" y="400"/>
                  </a:lnTo>
                  <a:lnTo>
                    <a:pt x="302" y="392"/>
                  </a:lnTo>
                  <a:lnTo>
                    <a:pt x="312" y="384"/>
                  </a:lnTo>
                  <a:lnTo>
                    <a:pt x="312" y="466"/>
                  </a:lnTo>
                  <a:lnTo>
                    <a:pt x="118" y="466"/>
                  </a:lnTo>
                  <a:lnTo>
                    <a:pt x="118" y="386"/>
                  </a:lnTo>
                  <a:close/>
                  <a:moveTo>
                    <a:pt x="348" y="382"/>
                  </a:moveTo>
                  <a:lnTo>
                    <a:pt x="348" y="382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84" y="400"/>
                  </a:lnTo>
                  <a:lnTo>
                    <a:pt x="398" y="420"/>
                  </a:lnTo>
                  <a:lnTo>
                    <a:pt x="408" y="442"/>
                  </a:lnTo>
                  <a:lnTo>
                    <a:pt x="418" y="468"/>
                  </a:lnTo>
                  <a:lnTo>
                    <a:pt x="424" y="494"/>
                  </a:lnTo>
                  <a:lnTo>
                    <a:pt x="428" y="518"/>
                  </a:lnTo>
                  <a:lnTo>
                    <a:pt x="430" y="544"/>
                  </a:lnTo>
                  <a:lnTo>
                    <a:pt x="430" y="566"/>
                  </a:lnTo>
                  <a:lnTo>
                    <a:pt x="348" y="566"/>
                  </a:lnTo>
                  <a:lnTo>
                    <a:pt x="348" y="382"/>
                  </a:lnTo>
                  <a:close/>
                  <a:moveTo>
                    <a:pt x="312" y="566"/>
                  </a:moveTo>
                  <a:lnTo>
                    <a:pt x="118" y="566"/>
                  </a:lnTo>
                  <a:lnTo>
                    <a:pt x="118" y="516"/>
                  </a:lnTo>
                  <a:lnTo>
                    <a:pt x="312" y="516"/>
                  </a:lnTo>
                  <a:lnTo>
                    <a:pt x="312" y="56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210366" y="4448027"/>
            <a:ext cx="8370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26522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제안요청사와 </a:t>
            </a:r>
            <a:endParaRPr lang="en-US" altLang="ko-KR" sz="800" dirty="0">
              <a:solidFill>
                <a:srgbClr val="F26522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800" dirty="0">
                <a:solidFill>
                  <a:srgbClr val="F26522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협의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3942855" y="4618236"/>
            <a:ext cx="860283" cy="557780"/>
            <a:chOff x="4427762" y="2941136"/>
            <a:chExt cx="541373" cy="452239"/>
          </a:xfrm>
        </p:grpSpPr>
        <p:sp>
          <p:nvSpPr>
            <p:cNvPr id="90" name="Freeform 22"/>
            <p:cNvSpPr>
              <a:spLocks noEditPoints="1"/>
            </p:cNvSpPr>
            <p:nvPr/>
          </p:nvSpPr>
          <p:spPr bwMode="auto">
            <a:xfrm>
              <a:off x="4427762" y="3147111"/>
              <a:ext cx="320926" cy="246264"/>
            </a:xfrm>
            <a:custGeom>
              <a:avLst/>
              <a:gdLst>
                <a:gd name="T0" fmla="*/ 212 w 824"/>
                <a:gd name="T1" fmla="*/ 122 h 604"/>
                <a:gd name="T2" fmla="*/ 186 w 824"/>
                <a:gd name="T3" fmla="*/ 148 h 604"/>
                <a:gd name="T4" fmla="*/ 186 w 824"/>
                <a:gd name="T5" fmla="*/ 506 h 604"/>
                <a:gd name="T6" fmla="*/ 796 w 824"/>
                <a:gd name="T7" fmla="*/ 506 h 604"/>
                <a:gd name="T8" fmla="*/ 824 w 824"/>
                <a:gd name="T9" fmla="*/ 480 h 604"/>
                <a:gd name="T10" fmla="*/ 824 w 824"/>
                <a:gd name="T11" fmla="*/ 122 h 604"/>
                <a:gd name="T12" fmla="*/ 288 w 824"/>
                <a:gd name="T13" fmla="*/ 298 h 604"/>
                <a:gd name="T14" fmla="*/ 338 w 824"/>
                <a:gd name="T15" fmla="*/ 298 h 604"/>
                <a:gd name="T16" fmla="*/ 346 w 824"/>
                <a:gd name="T17" fmla="*/ 316 h 604"/>
                <a:gd name="T18" fmla="*/ 386 w 824"/>
                <a:gd name="T19" fmla="*/ 244 h 604"/>
                <a:gd name="T20" fmla="*/ 412 w 824"/>
                <a:gd name="T21" fmla="*/ 272 h 604"/>
                <a:gd name="T22" fmla="*/ 434 w 824"/>
                <a:gd name="T23" fmla="*/ 274 h 604"/>
                <a:gd name="T24" fmla="*/ 488 w 824"/>
                <a:gd name="T25" fmla="*/ 288 h 604"/>
                <a:gd name="T26" fmla="*/ 512 w 824"/>
                <a:gd name="T27" fmla="*/ 282 h 604"/>
                <a:gd name="T28" fmla="*/ 560 w 824"/>
                <a:gd name="T29" fmla="*/ 254 h 604"/>
                <a:gd name="T30" fmla="*/ 612 w 824"/>
                <a:gd name="T31" fmla="*/ 322 h 604"/>
                <a:gd name="T32" fmla="*/ 618 w 824"/>
                <a:gd name="T33" fmla="*/ 288 h 604"/>
                <a:gd name="T34" fmla="*/ 718 w 824"/>
                <a:gd name="T35" fmla="*/ 288 h 604"/>
                <a:gd name="T36" fmla="*/ 640 w 824"/>
                <a:gd name="T37" fmla="*/ 314 h 604"/>
                <a:gd name="T38" fmla="*/ 604 w 824"/>
                <a:gd name="T39" fmla="*/ 372 h 604"/>
                <a:gd name="T40" fmla="*/ 538 w 824"/>
                <a:gd name="T41" fmla="*/ 336 h 604"/>
                <a:gd name="T42" fmla="*/ 514 w 824"/>
                <a:gd name="T43" fmla="*/ 336 h 604"/>
                <a:gd name="T44" fmla="*/ 492 w 824"/>
                <a:gd name="T45" fmla="*/ 392 h 604"/>
                <a:gd name="T46" fmla="*/ 418 w 824"/>
                <a:gd name="T47" fmla="*/ 304 h 604"/>
                <a:gd name="T48" fmla="*/ 390 w 824"/>
                <a:gd name="T49" fmla="*/ 332 h 604"/>
                <a:gd name="T50" fmla="*/ 378 w 824"/>
                <a:gd name="T51" fmla="*/ 300 h 604"/>
                <a:gd name="T52" fmla="*/ 340 w 824"/>
                <a:gd name="T53" fmla="*/ 366 h 604"/>
                <a:gd name="T54" fmla="*/ 288 w 824"/>
                <a:gd name="T55" fmla="*/ 326 h 604"/>
                <a:gd name="T56" fmla="*/ 276 w 824"/>
                <a:gd name="T57" fmla="*/ 604 h 604"/>
                <a:gd name="T58" fmla="*/ 0 w 824"/>
                <a:gd name="T59" fmla="*/ 0 h 604"/>
                <a:gd name="T60" fmla="*/ 276 w 824"/>
                <a:gd name="T61" fmla="*/ 82 h 604"/>
                <a:gd name="T62" fmla="*/ 146 w 824"/>
                <a:gd name="T63" fmla="*/ 82 h 604"/>
                <a:gd name="T64" fmla="*/ 24 w 824"/>
                <a:gd name="T65" fmla="*/ 82 h 604"/>
                <a:gd name="T66" fmla="*/ 24 w 824"/>
                <a:gd name="T67" fmla="*/ 170 h 604"/>
                <a:gd name="T68" fmla="*/ 36 w 824"/>
                <a:gd name="T69" fmla="*/ 182 h 604"/>
                <a:gd name="T70" fmla="*/ 146 w 824"/>
                <a:gd name="T71" fmla="*/ 204 h 604"/>
                <a:gd name="T72" fmla="*/ 24 w 824"/>
                <a:gd name="T73" fmla="*/ 204 h 604"/>
                <a:gd name="T74" fmla="*/ 24 w 824"/>
                <a:gd name="T75" fmla="*/ 292 h 604"/>
                <a:gd name="T76" fmla="*/ 36 w 824"/>
                <a:gd name="T77" fmla="*/ 304 h 604"/>
                <a:gd name="T78" fmla="*/ 146 w 824"/>
                <a:gd name="T79" fmla="*/ 546 h 604"/>
                <a:gd name="T80" fmla="*/ 276 w 824"/>
                <a:gd name="T81" fmla="*/ 604 h 604"/>
                <a:gd name="T82" fmla="*/ 26 w 824"/>
                <a:gd name="T83" fmla="*/ 342 h 604"/>
                <a:gd name="T84" fmla="*/ 78 w 824"/>
                <a:gd name="T85" fmla="*/ 370 h 604"/>
                <a:gd name="T86" fmla="*/ 78 w 824"/>
                <a:gd name="T87" fmla="*/ 388 h 604"/>
                <a:gd name="T88" fmla="*/ 26 w 824"/>
                <a:gd name="T89" fmla="*/ 418 h 604"/>
                <a:gd name="T90" fmla="*/ 78 w 824"/>
                <a:gd name="T91" fmla="*/ 388 h 604"/>
                <a:gd name="T92" fmla="*/ 48 w 824"/>
                <a:gd name="T93" fmla="*/ 108 h 604"/>
                <a:gd name="T94" fmla="*/ 146 w 824"/>
                <a:gd name="T95" fmla="*/ 156 h 604"/>
                <a:gd name="T96" fmla="*/ 146 w 824"/>
                <a:gd name="T97" fmla="*/ 230 h 604"/>
                <a:gd name="T98" fmla="*/ 48 w 824"/>
                <a:gd name="T99" fmla="*/ 280 h 604"/>
                <a:gd name="T100" fmla="*/ 146 w 824"/>
                <a:gd name="T101" fmla="*/ 230 h 604"/>
                <a:gd name="T102" fmla="*/ 610 w 824"/>
                <a:gd name="T103" fmla="*/ 574 h 604"/>
                <a:gd name="T104" fmla="*/ 406 w 824"/>
                <a:gd name="T105" fmla="*/ 524 h 604"/>
                <a:gd name="T106" fmla="*/ 364 w 824"/>
                <a:gd name="T107" fmla="*/ 574 h 604"/>
                <a:gd name="T108" fmla="*/ 656 w 824"/>
                <a:gd name="T109" fmla="*/ 604 h 604"/>
                <a:gd name="T110" fmla="*/ 256 w 824"/>
                <a:gd name="T111" fmla="*/ 188 h 604"/>
                <a:gd name="T112" fmla="*/ 750 w 824"/>
                <a:gd name="T113" fmla="*/ 442 h 604"/>
                <a:gd name="T114" fmla="*/ 256 w 824"/>
                <a:gd name="T115" fmla="*/ 188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4" h="604">
                  <a:moveTo>
                    <a:pt x="796" y="122"/>
                  </a:moveTo>
                  <a:lnTo>
                    <a:pt x="212" y="122"/>
                  </a:lnTo>
                  <a:lnTo>
                    <a:pt x="186" y="122"/>
                  </a:lnTo>
                  <a:lnTo>
                    <a:pt x="186" y="148"/>
                  </a:lnTo>
                  <a:lnTo>
                    <a:pt x="186" y="480"/>
                  </a:lnTo>
                  <a:lnTo>
                    <a:pt x="186" y="506"/>
                  </a:lnTo>
                  <a:lnTo>
                    <a:pt x="212" y="506"/>
                  </a:lnTo>
                  <a:lnTo>
                    <a:pt x="796" y="506"/>
                  </a:lnTo>
                  <a:lnTo>
                    <a:pt x="824" y="506"/>
                  </a:lnTo>
                  <a:lnTo>
                    <a:pt x="824" y="480"/>
                  </a:lnTo>
                  <a:lnTo>
                    <a:pt x="824" y="148"/>
                  </a:lnTo>
                  <a:lnTo>
                    <a:pt x="824" y="122"/>
                  </a:lnTo>
                  <a:lnTo>
                    <a:pt x="796" y="122"/>
                  </a:lnTo>
                  <a:close/>
                  <a:moveTo>
                    <a:pt x="288" y="298"/>
                  </a:moveTo>
                  <a:lnTo>
                    <a:pt x="330" y="298"/>
                  </a:lnTo>
                  <a:lnTo>
                    <a:pt x="338" y="298"/>
                  </a:lnTo>
                  <a:lnTo>
                    <a:pt x="342" y="306"/>
                  </a:lnTo>
                  <a:lnTo>
                    <a:pt x="346" y="316"/>
                  </a:lnTo>
                  <a:lnTo>
                    <a:pt x="360" y="248"/>
                  </a:lnTo>
                  <a:lnTo>
                    <a:pt x="386" y="244"/>
                  </a:lnTo>
                  <a:lnTo>
                    <a:pt x="400" y="284"/>
                  </a:lnTo>
                  <a:lnTo>
                    <a:pt x="412" y="272"/>
                  </a:lnTo>
                  <a:lnTo>
                    <a:pt x="424" y="258"/>
                  </a:lnTo>
                  <a:lnTo>
                    <a:pt x="434" y="274"/>
                  </a:lnTo>
                  <a:lnTo>
                    <a:pt x="474" y="350"/>
                  </a:lnTo>
                  <a:lnTo>
                    <a:pt x="488" y="288"/>
                  </a:lnTo>
                  <a:lnTo>
                    <a:pt x="494" y="256"/>
                  </a:lnTo>
                  <a:lnTo>
                    <a:pt x="512" y="282"/>
                  </a:lnTo>
                  <a:lnTo>
                    <a:pt x="526" y="304"/>
                  </a:lnTo>
                  <a:lnTo>
                    <a:pt x="560" y="254"/>
                  </a:lnTo>
                  <a:lnTo>
                    <a:pt x="582" y="256"/>
                  </a:lnTo>
                  <a:lnTo>
                    <a:pt x="612" y="322"/>
                  </a:lnTo>
                  <a:lnTo>
                    <a:pt x="616" y="298"/>
                  </a:lnTo>
                  <a:lnTo>
                    <a:pt x="618" y="288"/>
                  </a:lnTo>
                  <a:lnTo>
                    <a:pt x="630" y="288"/>
                  </a:lnTo>
                  <a:lnTo>
                    <a:pt x="718" y="288"/>
                  </a:lnTo>
                  <a:lnTo>
                    <a:pt x="718" y="314"/>
                  </a:lnTo>
                  <a:lnTo>
                    <a:pt x="640" y="314"/>
                  </a:lnTo>
                  <a:lnTo>
                    <a:pt x="630" y="370"/>
                  </a:lnTo>
                  <a:lnTo>
                    <a:pt x="604" y="372"/>
                  </a:lnTo>
                  <a:lnTo>
                    <a:pt x="568" y="290"/>
                  </a:lnTo>
                  <a:lnTo>
                    <a:pt x="538" y="336"/>
                  </a:lnTo>
                  <a:lnTo>
                    <a:pt x="526" y="352"/>
                  </a:lnTo>
                  <a:lnTo>
                    <a:pt x="514" y="336"/>
                  </a:lnTo>
                  <a:lnTo>
                    <a:pt x="508" y="324"/>
                  </a:lnTo>
                  <a:lnTo>
                    <a:pt x="492" y="392"/>
                  </a:lnTo>
                  <a:lnTo>
                    <a:pt x="466" y="396"/>
                  </a:lnTo>
                  <a:lnTo>
                    <a:pt x="418" y="304"/>
                  </a:lnTo>
                  <a:lnTo>
                    <a:pt x="404" y="318"/>
                  </a:lnTo>
                  <a:lnTo>
                    <a:pt x="390" y="332"/>
                  </a:lnTo>
                  <a:lnTo>
                    <a:pt x="382" y="312"/>
                  </a:lnTo>
                  <a:lnTo>
                    <a:pt x="378" y="300"/>
                  </a:lnTo>
                  <a:lnTo>
                    <a:pt x="366" y="362"/>
                  </a:lnTo>
                  <a:lnTo>
                    <a:pt x="340" y="366"/>
                  </a:lnTo>
                  <a:lnTo>
                    <a:pt x="322" y="326"/>
                  </a:lnTo>
                  <a:lnTo>
                    <a:pt x="288" y="326"/>
                  </a:lnTo>
                  <a:lnTo>
                    <a:pt x="288" y="298"/>
                  </a:lnTo>
                  <a:close/>
                  <a:moveTo>
                    <a:pt x="276" y="604"/>
                  </a:moveTo>
                  <a:lnTo>
                    <a:pt x="0" y="604"/>
                  </a:lnTo>
                  <a:lnTo>
                    <a:pt x="0" y="0"/>
                  </a:lnTo>
                  <a:lnTo>
                    <a:pt x="276" y="0"/>
                  </a:lnTo>
                  <a:lnTo>
                    <a:pt x="276" y="82"/>
                  </a:lnTo>
                  <a:lnTo>
                    <a:pt x="196" y="82"/>
                  </a:lnTo>
                  <a:lnTo>
                    <a:pt x="146" y="82"/>
                  </a:lnTo>
                  <a:lnTo>
                    <a:pt x="36" y="82"/>
                  </a:lnTo>
                  <a:lnTo>
                    <a:pt x="24" y="82"/>
                  </a:lnTo>
                  <a:lnTo>
                    <a:pt x="24" y="94"/>
                  </a:lnTo>
                  <a:lnTo>
                    <a:pt x="24" y="170"/>
                  </a:lnTo>
                  <a:lnTo>
                    <a:pt x="24" y="182"/>
                  </a:lnTo>
                  <a:lnTo>
                    <a:pt x="36" y="182"/>
                  </a:lnTo>
                  <a:lnTo>
                    <a:pt x="146" y="182"/>
                  </a:lnTo>
                  <a:lnTo>
                    <a:pt x="146" y="204"/>
                  </a:lnTo>
                  <a:lnTo>
                    <a:pt x="36" y="204"/>
                  </a:lnTo>
                  <a:lnTo>
                    <a:pt x="24" y="204"/>
                  </a:lnTo>
                  <a:lnTo>
                    <a:pt x="24" y="218"/>
                  </a:lnTo>
                  <a:lnTo>
                    <a:pt x="24" y="292"/>
                  </a:lnTo>
                  <a:lnTo>
                    <a:pt x="24" y="304"/>
                  </a:lnTo>
                  <a:lnTo>
                    <a:pt x="36" y="304"/>
                  </a:lnTo>
                  <a:lnTo>
                    <a:pt x="146" y="304"/>
                  </a:lnTo>
                  <a:lnTo>
                    <a:pt x="146" y="546"/>
                  </a:lnTo>
                  <a:lnTo>
                    <a:pt x="276" y="546"/>
                  </a:lnTo>
                  <a:lnTo>
                    <a:pt x="276" y="604"/>
                  </a:lnTo>
                  <a:close/>
                  <a:moveTo>
                    <a:pt x="78" y="342"/>
                  </a:moveTo>
                  <a:lnTo>
                    <a:pt x="26" y="342"/>
                  </a:lnTo>
                  <a:lnTo>
                    <a:pt x="26" y="370"/>
                  </a:lnTo>
                  <a:lnTo>
                    <a:pt x="78" y="370"/>
                  </a:lnTo>
                  <a:lnTo>
                    <a:pt x="78" y="342"/>
                  </a:lnTo>
                  <a:close/>
                  <a:moveTo>
                    <a:pt x="78" y="388"/>
                  </a:moveTo>
                  <a:lnTo>
                    <a:pt x="26" y="388"/>
                  </a:lnTo>
                  <a:lnTo>
                    <a:pt x="26" y="418"/>
                  </a:lnTo>
                  <a:lnTo>
                    <a:pt x="78" y="418"/>
                  </a:lnTo>
                  <a:lnTo>
                    <a:pt x="78" y="388"/>
                  </a:lnTo>
                  <a:close/>
                  <a:moveTo>
                    <a:pt x="146" y="108"/>
                  </a:moveTo>
                  <a:lnTo>
                    <a:pt x="48" y="108"/>
                  </a:lnTo>
                  <a:lnTo>
                    <a:pt x="48" y="156"/>
                  </a:lnTo>
                  <a:lnTo>
                    <a:pt x="146" y="156"/>
                  </a:lnTo>
                  <a:lnTo>
                    <a:pt x="146" y="108"/>
                  </a:lnTo>
                  <a:close/>
                  <a:moveTo>
                    <a:pt x="146" y="230"/>
                  </a:moveTo>
                  <a:lnTo>
                    <a:pt x="48" y="230"/>
                  </a:lnTo>
                  <a:lnTo>
                    <a:pt x="48" y="280"/>
                  </a:lnTo>
                  <a:lnTo>
                    <a:pt x="146" y="280"/>
                  </a:lnTo>
                  <a:lnTo>
                    <a:pt x="146" y="230"/>
                  </a:lnTo>
                  <a:close/>
                  <a:moveTo>
                    <a:pt x="656" y="574"/>
                  </a:moveTo>
                  <a:lnTo>
                    <a:pt x="610" y="574"/>
                  </a:lnTo>
                  <a:lnTo>
                    <a:pt x="610" y="524"/>
                  </a:lnTo>
                  <a:lnTo>
                    <a:pt x="406" y="524"/>
                  </a:lnTo>
                  <a:lnTo>
                    <a:pt x="406" y="574"/>
                  </a:lnTo>
                  <a:lnTo>
                    <a:pt x="364" y="574"/>
                  </a:lnTo>
                  <a:lnTo>
                    <a:pt x="364" y="604"/>
                  </a:lnTo>
                  <a:lnTo>
                    <a:pt x="656" y="604"/>
                  </a:lnTo>
                  <a:lnTo>
                    <a:pt x="656" y="574"/>
                  </a:lnTo>
                  <a:close/>
                  <a:moveTo>
                    <a:pt x="256" y="188"/>
                  </a:moveTo>
                  <a:lnTo>
                    <a:pt x="750" y="188"/>
                  </a:lnTo>
                  <a:lnTo>
                    <a:pt x="750" y="442"/>
                  </a:lnTo>
                  <a:lnTo>
                    <a:pt x="256" y="442"/>
                  </a:lnTo>
                  <a:lnTo>
                    <a:pt x="256" y="18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91" name="Freeform 240"/>
            <p:cNvSpPr>
              <a:spLocks noEditPoints="1"/>
            </p:cNvSpPr>
            <p:nvPr/>
          </p:nvSpPr>
          <p:spPr bwMode="auto">
            <a:xfrm>
              <a:off x="4638265" y="2941136"/>
              <a:ext cx="330870" cy="233425"/>
            </a:xfrm>
            <a:custGeom>
              <a:avLst/>
              <a:gdLst>
                <a:gd name="T0" fmla="*/ 656 w 736"/>
                <a:gd name="T1" fmla="*/ 182 h 496"/>
                <a:gd name="T2" fmla="*/ 656 w 736"/>
                <a:gd name="T3" fmla="*/ 212 h 496"/>
                <a:gd name="T4" fmla="*/ 718 w 736"/>
                <a:gd name="T5" fmla="*/ 224 h 496"/>
                <a:gd name="T6" fmla="*/ 736 w 736"/>
                <a:gd name="T7" fmla="*/ 288 h 496"/>
                <a:gd name="T8" fmla="*/ 648 w 736"/>
                <a:gd name="T9" fmla="*/ 324 h 496"/>
                <a:gd name="T10" fmla="*/ 580 w 736"/>
                <a:gd name="T11" fmla="*/ 266 h 496"/>
                <a:gd name="T12" fmla="*/ 508 w 736"/>
                <a:gd name="T13" fmla="*/ 242 h 496"/>
                <a:gd name="T14" fmla="*/ 522 w 736"/>
                <a:gd name="T15" fmla="*/ 222 h 496"/>
                <a:gd name="T16" fmla="*/ 588 w 736"/>
                <a:gd name="T17" fmla="*/ 188 h 496"/>
                <a:gd name="T18" fmla="*/ 562 w 736"/>
                <a:gd name="T19" fmla="*/ 156 h 496"/>
                <a:gd name="T20" fmla="*/ 536 w 736"/>
                <a:gd name="T21" fmla="*/ 120 h 496"/>
                <a:gd name="T22" fmla="*/ 552 w 736"/>
                <a:gd name="T23" fmla="*/ 42 h 496"/>
                <a:gd name="T24" fmla="*/ 600 w 736"/>
                <a:gd name="T25" fmla="*/ 18 h 496"/>
                <a:gd name="T26" fmla="*/ 674 w 736"/>
                <a:gd name="T27" fmla="*/ 30 h 496"/>
                <a:gd name="T28" fmla="*/ 698 w 736"/>
                <a:gd name="T29" fmla="*/ 82 h 496"/>
                <a:gd name="T30" fmla="*/ 700 w 736"/>
                <a:gd name="T31" fmla="*/ 154 h 496"/>
                <a:gd name="T32" fmla="*/ 234 w 736"/>
                <a:gd name="T33" fmla="*/ 282 h 496"/>
                <a:gd name="T34" fmla="*/ 186 w 736"/>
                <a:gd name="T35" fmla="*/ 370 h 496"/>
                <a:gd name="T36" fmla="*/ 186 w 736"/>
                <a:gd name="T37" fmla="*/ 470 h 496"/>
                <a:gd name="T38" fmla="*/ 314 w 736"/>
                <a:gd name="T39" fmla="*/ 494 h 496"/>
                <a:gd name="T40" fmla="*/ 540 w 736"/>
                <a:gd name="T41" fmla="*/ 482 h 496"/>
                <a:gd name="T42" fmla="*/ 600 w 736"/>
                <a:gd name="T43" fmla="*/ 438 h 496"/>
                <a:gd name="T44" fmla="*/ 566 w 736"/>
                <a:gd name="T45" fmla="*/ 316 h 496"/>
                <a:gd name="T46" fmla="*/ 498 w 736"/>
                <a:gd name="T47" fmla="*/ 280 h 496"/>
                <a:gd name="T48" fmla="*/ 458 w 736"/>
                <a:gd name="T49" fmla="*/ 258 h 496"/>
                <a:gd name="T50" fmla="*/ 466 w 736"/>
                <a:gd name="T51" fmla="*/ 214 h 496"/>
                <a:gd name="T52" fmla="*/ 490 w 736"/>
                <a:gd name="T53" fmla="*/ 174 h 496"/>
                <a:gd name="T54" fmla="*/ 492 w 736"/>
                <a:gd name="T55" fmla="*/ 134 h 496"/>
                <a:gd name="T56" fmla="*/ 490 w 736"/>
                <a:gd name="T57" fmla="*/ 96 h 496"/>
                <a:gd name="T58" fmla="*/ 468 w 736"/>
                <a:gd name="T59" fmla="*/ 34 h 496"/>
                <a:gd name="T60" fmla="*/ 404 w 736"/>
                <a:gd name="T61" fmla="*/ 6 h 496"/>
                <a:gd name="T62" fmla="*/ 308 w 736"/>
                <a:gd name="T63" fmla="*/ 30 h 496"/>
                <a:gd name="T64" fmla="*/ 284 w 736"/>
                <a:gd name="T65" fmla="*/ 68 h 496"/>
                <a:gd name="T66" fmla="*/ 278 w 736"/>
                <a:gd name="T67" fmla="*/ 138 h 496"/>
                <a:gd name="T68" fmla="*/ 284 w 736"/>
                <a:gd name="T69" fmla="*/ 174 h 496"/>
                <a:gd name="T70" fmla="*/ 310 w 736"/>
                <a:gd name="T71" fmla="*/ 216 h 496"/>
                <a:gd name="T72" fmla="*/ 312 w 736"/>
                <a:gd name="T73" fmla="*/ 272 h 496"/>
                <a:gd name="T74" fmla="*/ 280 w 736"/>
                <a:gd name="T75" fmla="*/ 282 h 496"/>
                <a:gd name="T76" fmla="*/ 42 w 736"/>
                <a:gd name="T77" fmla="*/ 192 h 496"/>
                <a:gd name="T78" fmla="*/ 92 w 736"/>
                <a:gd name="T79" fmla="*/ 188 h 496"/>
                <a:gd name="T80" fmla="*/ 104 w 736"/>
                <a:gd name="T81" fmla="*/ 160 h 496"/>
                <a:gd name="T82" fmla="*/ 76 w 736"/>
                <a:gd name="T83" fmla="*/ 118 h 496"/>
                <a:gd name="T84" fmla="*/ 76 w 736"/>
                <a:gd name="T85" fmla="*/ 90 h 496"/>
                <a:gd name="T86" fmla="*/ 78 w 736"/>
                <a:gd name="T87" fmla="*/ 34 h 496"/>
                <a:gd name="T88" fmla="*/ 104 w 736"/>
                <a:gd name="T89" fmla="*/ 10 h 496"/>
                <a:gd name="T90" fmla="*/ 174 w 736"/>
                <a:gd name="T91" fmla="*/ 4 h 496"/>
                <a:gd name="T92" fmla="*/ 210 w 736"/>
                <a:gd name="T93" fmla="*/ 26 h 496"/>
                <a:gd name="T94" fmla="*/ 218 w 736"/>
                <a:gd name="T95" fmla="*/ 88 h 496"/>
                <a:gd name="T96" fmla="*/ 224 w 736"/>
                <a:gd name="T97" fmla="*/ 94 h 496"/>
                <a:gd name="T98" fmla="*/ 210 w 736"/>
                <a:gd name="T99" fmla="*/ 128 h 496"/>
                <a:gd name="T100" fmla="*/ 198 w 736"/>
                <a:gd name="T101" fmla="*/ 176 h 496"/>
                <a:gd name="T102" fmla="*/ 224 w 736"/>
                <a:gd name="T103" fmla="*/ 190 h 496"/>
                <a:gd name="T104" fmla="*/ 266 w 736"/>
                <a:gd name="T105" fmla="*/ 216 h 496"/>
                <a:gd name="T106" fmla="*/ 280 w 736"/>
                <a:gd name="T107" fmla="*/ 244 h 496"/>
                <a:gd name="T108" fmla="*/ 192 w 736"/>
                <a:gd name="T109" fmla="*/ 272 h 496"/>
                <a:gd name="T110" fmla="*/ 106 w 736"/>
                <a:gd name="T111" fmla="*/ 340 h 496"/>
                <a:gd name="T112" fmla="*/ 0 w 736"/>
                <a:gd name="T113" fmla="*/ 316 h 496"/>
                <a:gd name="T114" fmla="*/ 14 w 736"/>
                <a:gd name="T115" fmla="*/ 23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6" h="496">
                  <a:moveTo>
                    <a:pt x="674" y="156"/>
                  </a:moveTo>
                  <a:lnTo>
                    <a:pt x="674" y="156"/>
                  </a:lnTo>
                  <a:lnTo>
                    <a:pt x="670" y="166"/>
                  </a:lnTo>
                  <a:lnTo>
                    <a:pt x="664" y="174"/>
                  </a:lnTo>
                  <a:lnTo>
                    <a:pt x="656" y="182"/>
                  </a:lnTo>
                  <a:lnTo>
                    <a:pt x="648" y="188"/>
                  </a:lnTo>
                  <a:lnTo>
                    <a:pt x="648" y="188"/>
                  </a:lnTo>
                  <a:lnTo>
                    <a:pt x="652" y="202"/>
                  </a:lnTo>
                  <a:lnTo>
                    <a:pt x="656" y="212"/>
                  </a:lnTo>
                  <a:lnTo>
                    <a:pt x="656" y="212"/>
                  </a:lnTo>
                  <a:lnTo>
                    <a:pt x="688" y="216"/>
                  </a:lnTo>
                  <a:lnTo>
                    <a:pt x="708" y="218"/>
                  </a:lnTo>
                  <a:lnTo>
                    <a:pt x="716" y="222"/>
                  </a:lnTo>
                  <a:lnTo>
                    <a:pt x="718" y="224"/>
                  </a:lnTo>
                  <a:lnTo>
                    <a:pt x="718" y="224"/>
                  </a:lnTo>
                  <a:lnTo>
                    <a:pt x="724" y="234"/>
                  </a:lnTo>
                  <a:lnTo>
                    <a:pt x="730" y="244"/>
                  </a:lnTo>
                  <a:lnTo>
                    <a:pt x="732" y="254"/>
                  </a:lnTo>
                  <a:lnTo>
                    <a:pt x="734" y="266"/>
                  </a:lnTo>
                  <a:lnTo>
                    <a:pt x="736" y="288"/>
                  </a:lnTo>
                  <a:lnTo>
                    <a:pt x="734" y="306"/>
                  </a:lnTo>
                  <a:lnTo>
                    <a:pt x="734" y="306"/>
                  </a:lnTo>
                  <a:lnTo>
                    <a:pt x="710" y="314"/>
                  </a:lnTo>
                  <a:lnTo>
                    <a:pt x="680" y="320"/>
                  </a:lnTo>
                  <a:lnTo>
                    <a:pt x="648" y="324"/>
                  </a:lnTo>
                  <a:lnTo>
                    <a:pt x="612" y="324"/>
                  </a:lnTo>
                  <a:lnTo>
                    <a:pt x="612" y="324"/>
                  </a:lnTo>
                  <a:lnTo>
                    <a:pt x="604" y="304"/>
                  </a:lnTo>
                  <a:lnTo>
                    <a:pt x="592" y="284"/>
                  </a:lnTo>
                  <a:lnTo>
                    <a:pt x="580" y="266"/>
                  </a:lnTo>
                  <a:lnTo>
                    <a:pt x="566" y="252"/>
                  </a:lnTo>
                  <a:lnTo>
                    <a:pt x="556" y="242"/>
                  </a:lnTo>
                  <a:lnTo>
                    <a:pt x="540" y="242"/>
                  </a:lnTo>
                  <a:lnTo>
                    <a:pt x="540" y="242"/>
                  </a:lnTo>
                  <a:lnTo>
                    <a:pt x="508" y="242"/>
                  </a:lnTo>
                  <a:lnTo>
                    <a:pt x="508" y="242"/>
                  </a:lnTo>
                  <a:lnTo>
                    <a:pt x="514" y="232"/>
                  </a:lnTo>
                  <a:lnTo>
                    <a:pt x="518" y="224"/>
                  </a:lnTo>
                  <a:lnTo>
                    <a:pt x="518" y="224"/>
                  </a:lnTo>
                  <a:lnTo>
                    <a:pt x="522" y="222"/>
                  </a:lnTo>
                  <a:lnTo>
                    <a:pt x="528" y="218"/>
                  </a:lnTo>
                  <a:lnTo>
                    <a:pt x="548" y="216"/>
                  </a:lnTo>
                  <a:lnTo>
                    <a:pt x="582" y="212"/>
                  </a:lnTo>
                  <a:lnTo>
                    <a:pt x="582" y="212"/>
                  </a:lnTo>
                  <a:lnTo>
                    <a:pt x="588" y="188"/>
                  </a:lnTo>
                  <a:lnTo>
                    <a:pt x="588" y="188"/>
                  </a:lnTo>
                  <a:lnTo>
                    <a:pt x="580" y="182"/>
                  </a:lnTo>
                  <a:lnTo>
                    <a:pt x="572" y="174"/>
                  </a:lnTo>
                  <a:lnTo>
                    <a:pt x="566" y="166"/>
                  </a:lnTo>
                  <a:lnTo>
                    <a:pt x="562" y="156"/>
                  </a:lnTo>
                  <a:lnTo>
                    <a:pt x="562" y="156"/>
                  </a:lnTo>
                  <a:lnTo>
                    <a:pt x="538" y="156"/>
                  </a:lnTo>
                  <a:lnTo>
                    <a:pt x="538" y="156"/>
                  </a:lnTo>
                  <a:lnTo>
                    <a:pt x="536" y="138"/>
                  </a:lnTo>
                  <a:lnTo>
                    <a:pt x="536" y="120"/>
                  </a:lnTo>
                  <a:lnTo>
                    <a:pt x="536" y="102"/>
                  </a:lnTo>
                  <a:lnTo>
                    <a:pt x="538" y="84"/>
                  </a:lnTo>
                  <a:lnTo>
                    <a:pt x="542" y="68"/>
                  </a:lnTo>
                  <a:lnTo>
                    <a:pt x="546" y="52"/>
                  </a:lnTo>
                  <a:lnTo>
                    <a:pt x="552" y="42"/>
                  </a:lnTo>
                  <a:lnTo>
                    <a:pt x="558" y="34"/>
                  </a:lnTo>
                  <a:lnTo>
                    <a:pt x="558" y="34"/>
                  </a:lnTo>
                  <a:lnTo>
                    <a:pt x="570" y="26"/>
                  </a:lnTo>
                  <a:lnTo>
                    <a:pt x="584" y="22"/>
                  </a:lnTo>
                  <a:lnTo>
                    <a:pt x="600" y="18"/>
                  </a:lnTo>
                  <a:lnTo>
                    <a:pt x="616" y="16"/>
                  </a:lnTo>
                  <a:lnTo>
                    <a:pt x="634" y="18"/>
                  </a:lnTo>
                  <a:lnTo>
                    <a:pt x="650" y="20"/>
                  </a:lnTo>
                  <a:lnTo>
                    <a:pt x="664" y="24"/>
                  </a:lnTo>
                  <a:lnTo>
                    <a:pt x="674" y="30"/>
                  </a:lnTo>
                  <a:lnTo>
                    <a:pt x="674" y="30"/>
                  </a:lnTo>
                  <a:lnTo>
                    <a:pt x="682" y="38"/>
                  </a:lnTo>
                  <a:lnTo>
                    <a:pt x="688" y="50"/>
                  </a:lnTo>
                  <a:lnTo>
                    <a:pt x="694" y="66"/>
                  </a:lnTo>
                  <a:lnTo>
                    <a:pt x="698" y="82"/>
                  </a:lnTo>
                  <a:lnTo>
                    <a:pt x="700" y="100"/>
                  </a:lnTo>
                  <a:lnTo>
                    <a:pt x="702" y="120"/>
                  </a:lnTo>
                  <a:lnTo>
                    <a:pt x="702" y="138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88" y="154"/>
                  </a:lnTo>
                  <a:lnTo>
                    <a:pt x="674" y="156"/>
                  </a:lnTo>
                  <a:lnTo>
                    <a:pt x="674" y="156"/>
                  </a:lnTo>
                  <a:close/>
                  <a:moveTo>
                    <a:pt x="234" y="282"/>
                  </a:moveTo>
                  <a:lnTo>
                    <a:pt x="234" y="282"/>
                  </a:lnTo>
                  <a:lnTo>
                    <a:pt x="226" y="290"/>
                  </a:lnTo>
                  <a:lnTo>
                    <a:pt x="218" y="300"/>
                  </a:lnTo>
                  <a:lnTo>
                    <a:pt x="204" y="322"/>
                  </a:lnTo>
                  <a:lnTo>
                    <a:pt x="194" y="344"/>
                  </a:lnTo>
                  <a:lnTo>
                    <a:pt x="186" y="370"/>
                  </a:lnTo>
                  <a:lnTo>
                    <a:pt x="182" y="394"/>
                  </a:lnTo>
                  <a:lnTo>
                    <a:pt x="178" y="418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86" y="470"/>
                  </a:lnTo>
                  <a:lnTo>
                    <a:pt x="204" y="476"/>
                  </a:lnTo>
                  <a:lnTo>
                    <a:pt x="226" y="482"/>
                  </a:lnTo>
                  <a:lnTo>
                    <a:pt x="252" y="488"/>
                  </a:lnTo>
                  <a:lnTo>
                    <a:pt x="282" y="492"/>
                  </a:lnTo>
                  <a:lnTo>
                    <a:pt x="314" y="494"/>
                  </a:lnTo>
                  <a:lnTo>
                    <a:pt x="380" y="496"/>
                  </a:lnTo>
                  <a:lnTo>
                    <a:pt x="448" y="494"/>
                  </a:lnTo>
                  <a:lnTo>
                    <a:pt x="482" y="490"/>
                  </a:lnTo>
                  <a:lnTo>
                    <a:pt x="512" y="486"/>
                  </a:lnTo>
                  <a:lnTo>
                    <a:pt x="540" y="482"/>
                  </a:lnTo>
                  <a:lnTo>
                    <a:pt x="564" y="476"/>
                  </a:lnTo>
                  <a:lnTo>
                    <a:pt x="584" y="470"/>
                  </a:lnTo>
                  <a:lnTo>
                    <a:pt x="598" y="462"/>
                  </a:lnTo>
                  <a:lnTo>
                    <a:pt x="598" y="462"/>
                  </a:lnTo>
                  <a:lnTo>
                    <a:pt x="600" y="438"/>
                  </a:lnTo>
                  <a:lnTo>
                    <a:pt x="598" y="414"/>
                  </a:lnTo>
                  <a:lnTo>
                    <a:pt x="592" y="388"/>
                  </a:lnTo>
                  <a:lnTo>
                    <a:pt x="586" y="362"/>
                  </a:lnTo>
                  <a:lnTo>
                    <a:pt x="578" y="338"/>
                  </a:lnTo>
                  <a:lnTo>
                    <a:pt x="566" y="316"/>
                  </a:lnTo>
                  <a:lnTo>
                    <a:pt x="554" y="296"/>
                  </a:lnTo>
                  <a:lnTo>
                    <a:pt x="540" y="280"/>
                  </a:lnTo>
                  <a:lnTo>
                    <a:pt x="540" y="280"/>
                  </a:lnTo>
                  <a:lnTo>
                    <a:pt x="498" y="280"/>
                  </a:lnTo>
                  <a:lnTo>
                    <a:pt x="498" y="280"/>
                  </a:lnTo>
                  <a:lnTo>
                    <a:pt x="482" y="280"/>
                  </a:lnTo>
                  <a:lnTo>
                    <a:pt x="468" y="276"/>
                  </a:lnTo>
                  <a:lnTo>
                    <a:pt x="468" y="276"/>
                  </a:lnTo>
                  <a:lnTo>
                    <a:pt x="464" y="268"/>
                  </a:lnTo>
                  <a:lnTo>
                    <a:pt x="458" y="258"/>
                  </a:lnTo>
                  <a:lnTo>
                    <a:pt x="454" y="248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60" y="226"/>
                  </a:lnTo>
                  <a:lnTo>
                    <a:pt x="466" y="214"/>
                  </a:lnTo>
                  <a:lnTo>
                    <a:pt x="472" y="204"/>
                  </a:lnTo>
                  <a:lnTo>
                    <a:pt x="476" y="192"/>
                  </a:lnTo>
                  <a:lnTo>
                    <a:pt x="476" y="192"/>
                  </a:lnTo>
                  <a:lnTo>
                    <a:pt x="484" y="184"/>
                  </a:lnTo>
                  <a:lnTo>
                    <a:pt x="490" y="174"/>
                  </a:lnTo>
                  <a:lnTo>
                    <a:pt x="490" y="174"/>
                  </a:lnTo>
                  <a:lnTo>
                    <a:pt x="494" y="160"/>
                  </a:lnTo>
                  <a:lnTo>
                    <a:pt x="494" y="142"/>
                  </a:lnTo>
                  <a:lnTo>
                    <a:pt x="494" y="138"/>
                  </a:lnTo>
                  <a:lnTo>
                    <a:pt x="492" y="134"/>
                  </a:lnTo>
                  <a:lnTo>
                    <a:pt x="492" y="134"/>
                  </a:lnTo>
                  <a:lnTo>
                    <a:pt x="488" y="132"/>
                  </a:lnTo>
                  <a:lnTo>
                    <a:pt x="488" y="132"/>
                  </a:lnTo>
                  <a:lnTo>
                    <a:pt x="490" y="114"/>
                  </a:lnTo>
                  <a:lnTo>
                    <a:pt x="490" y="96"/>
                  </a:lnTo>
                  <a:lnTo>
                    <a:pt x="488" y="82"/>
                  </a:lnTo>
                  <a:lnTo>
                    <a:pt x="486" y="68"/>
                  </a:lnTo>
                  <a:lnTo>
                    <a:pt x="480" y="56"/>
                  </a:lnTo>
                  <a:lnTo>
                    <a:pt x="476" y="44"/>
                  </a:lnTo>
                  <a:lnTo>
                    <a:pt x="468" y="34"/>
                  </a:lnTo>
                  <a:lnTo>
                    <a:pt x="458" y="26"/>
                  </a:lnTo>
                  <a:lnTo>
                    <a:pt x="458" y="26"/>
                  </a:lnTo>
                  <a:lnTo>
                    <a:pt x="442" y="18"/>
                  </a:lnTo>
                  <a:lnTo>
                    <a:pt x="424" y="10"/>
                  </a:lnTo>
                  <a:lnTo>
                    <a:pt x="404" y="6"/>
                  </a:lnTo>
                  <a:lnTo>
                    <a:pt x="382" y="6"/>
                  </a:lnTo>
                  <a:lnTo>
                    <a:pt x="362" y="8"/>
                  </a:lnTo>
                  <a:lnTo>
                    <a:pt x="342" y="12"/>
                  </a:lnTo>
                  <a:lnTo>
                    <a:pt x="324" y="20"/>
                  </a:lnTo>
                  <a:lnTo>
                    <a:pt x="308" y="30"/>
                  </a:lnTo>
                  <a:lnTo>
                    <a:pt x="308" y="30"/>
                  </a:lnTo>
                  <a:lnTo>
                    <a:pt x="300" y="38"/>
                  </a:lnTo>
                  <a:lnTo>
                    <a:pt x="292" y="46"/>
                  </a:lnTo>
                  <a:lnTo>
                    <a:pt x="288" y="56"/>
                  </a:lnTo>
                  <a:lnTo>
                    <a:pt x="284" y="68"/>
                  </a:lnTo>
                  <a:lnTo>
                    <a:pt x="282" y="82"/>
                  </a:lnTo>
                  <a:lnTo>
                    <a:pt x="282" y="96"/>
                  </a:lnTo>
                  <a:lnTo>
                    <a:pt x="284" y="134"/>
                  </a:lnTo>
                  <a:lnTo>
                    <a:pt x="282" y="134"/>
                  </a:lnTo>
                  <a:lnTo>
                    <a:pt x="278" y="138"/>
                  </a:lnTo>
                  <a:lnTo>
                    <a:pt x="278" y="142"/>
                  </a:lnTo>
                  <a:lnTo>
                    <a:pt x="278" y="142"/>
                  </a:lnTo>
                  <a:lnTo>
                    <a:pt x="280" y="160"/>
                  </a:lnTo>
                  <a:lnTo>
                    <a:pt x="284" y="174"/>
                  </a:lnTo>
                  <a:lnTo>
                    <a:pt x="284" y="174"/>
                  </a:lnTo>
                  <a:lnTo>
                    <a:pt x="290" y="186"/>
                  </a:lnTo>
                  <a:lnTo>
                    <a:pt x="298" y="192"/>
                  </a:lnTo>
                  <a:lnTo>
                    <a:pt x="298" y="192"/>
                  </a:lnTo>
                  <a:lnTo>
                    <a:pt x="304" y="204"/>
                  </a:lnTo>
                  <a:lnTo>
                    <a:pt x="310" y="216"/>
                  </a:lnTo>
                  <a:lnTo>
                    <a:pt x="316" y="228"/>
                  </a:lnTo>
                  <a:lnTo>
                    <a:pt x="326" y="238"/>
                  </a:lnTo>
                  <a:lnTo>
                    <a:pt x="326" y="238"/>
                  </a:lnTo>
                  <a:lnTo>
                    <a:pt x="320" y="256"/>
                  </a:lnTo>
                  <a:lnTo>
                    <a:pt x="312" y="272"/>
                  </a:lnTo>
                  <a:lnTo>
                    <a:pt x="312" y="272"/>
                  </a:lnTo>
                  <a:lnTo>
                    <a:pt x="306" y="276"/>
                  </a:lnTo>
                  <a:lnTo>
                    <a:pt x="298" y="280"/>
                  </a:lnTo>
                  <a:lnTo>
                    <a:pt x="290" y="282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34" y="282"/>
                  </a:lnTo>
                  <a:lnTo>
                    <a:pt x="234" y="282"/>
                  </a:lnTo>
                  <a:close/>
                  <a:moveTo>
                    <a:pt x="42" y="192"/>
                  </a:moveTo>
                  <a:lnTo>
                    <a:pt x="42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80" y="192"/>
                  </a:lnTo>
                  <a:lnTo>
                    <a:pt x="86" y="190"/>
                  </a:lnTo>
                  <a:lnTo>
                    <a:pt x="92" y="188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102" y="17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94" y="146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0" y="124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4" y="106"/>
                  </a:lnTo>
                  <a:lnTo>
                    <a:pt x="72" y="94"/>
                  </a:lnTo>
                  <a:lnTo>
                    <a:pt x="72" y="90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8"/>
                  </a:lnTo>
                  <a:lnTo>
                    <a:pt x="74" y="62"/>
                  </a:lnTo>
                  <a:lnTo>
                    <a:pt x="76" y="42"/>
                  </a:lnTo>
                  <a:lnTo>
                    <a:pt x="78" y="34"/>
                  </a:lnTo>
                  <a:lnTo>
                    <a:pt x="82" y="28"/>
                  </a:lnTo>
                  <a:lnTo>
                    <a:pt x="88" y="22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4" y="10"/>
                  </a:lnTo>
                  <a:lnTo>
                    <a:pt x="116" y="4"/>
                  </a:lnTo>
                  <a:lnTo>
                    <a:pt x="130" y="0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74" y="4"/>
                  </a:lnTo>
                  <a:lnTo>
                    <a:pt x="186" y="8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204" y="20"/>
                  </a:lnTo>
                  <a:lnTo>
                    <a:pt x="210" y="26"/>
                  </a:lnTo>
                  <a:lnTo>
                    <a:pt x="214" y="34"/>
                  </a:lnTo>
                  <a:lnTo>
                    <a:pt x="216" y="42"/>
                  </a:lnTo>
                  <a:lnTo>
                    <a:pt x="218" y="52"/>
                  </a:lnTo>
                  <a:lnTo>
                    <a:pt x="220" y="62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90"/>
                  </a:lnTo>
                  <a:lnTo>
                    <a:pt x="224" y="90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2" y="106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16" y="124"/>
                  </a:lnTo>
                  <a:lnTo>
                    <a:pt x="210" y="128"/>
                  </a:lnTo>
                  <a:lnTo>
                    <a:pt x="210" y="128"/>
                  </a:lnTo>
                  <a:lnTo>
                    <a:pt x="202" y="144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8" y="176"/>
                  </a:lnTo>
                  <a:lnTo>
                    <a:pt x="200" y="182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14" y="190"/>
                  </a:lnTo>
                  <a:lnTo>
                    <a:pt x="224" y="190"/>
                  </a:lnTo>
                  <a:lnTo>
                    <a:pt x="224" y="190"/>
                  </a:lnTo>
                  <a:lnTo>
                    <a:pt x="248" y="190"/>
                  </a:lnTo>
                  <a:lnTo>
                    <a:pt x="248" y="190"/>
                  </a:lnTo>
                  <a:lnTo>
                    <a:pt x="256" y="204"/>
                  </a:lnTo>
                  <a:lnTo>
                    <a:pt x="266" y="216"/>
                  </a:lnTo>
                  <a:lnTo>
                    <a:pt x="266" y="216"/>
                  </a:lnTo>
                  <a:lnTo>
                    <a:pt x="274" y="230"/>
                  </a:lnTo>
                  <a:lnTo>
                    <a:pt x="282" y="244"/>
                  </a:lnTo>
                  <a:lnTo>
                    <a:pt x="280" y="244"/>
                  </a:lnTo>
                  <a:lnTo>
                    <a:pt x="280" y="244"/>
                  </a:lnTo>
                  <a:lnTo>
                    <a:pt x="234" y="244"/>
                  </a:lnTo>
                  <a:lnTo>
                    <a:pt x="220" y="244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192" y="272"/>
                  </a:lnTo>
                  <a:lnTo>
                    <a:pt x="178" y="292"/>
                  </a:lnTo>
                  <a:lnTo>
                    <a:pt x="166" y="316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06" y="340"/>
                  </a:lnTo>
                  <a:lnTo>
                    <a:pt x="60" y="336"/>
                  </a:lnTo>
                  <a:lnTo>
                    <a:pt x="40" y="332"/>
                  </a:lnTo>
                  <a:lnTo>
                    <a:pt x="22" y="328"/>
                  </a:lnTo>
                  <a:lnTo>
                    <a:pt x="10" y="322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2" y="286"/>
                  </a:lnTo>
                  <a:lnTo>
                    <a:pt x="4" y="270"/>
                  </a:lnTo>
                  <a:lnTo>
                    <a:pt x="8" y="252"/>
                  </a:lnTo>
                  <a:lnTo>
                    <a:pt x="14" y="236"/>
                  </a:lnTo>
                  <a:lnTo>
                    <a:pt x="22" y="220"/>
                  </a:lnTo>
                  <a:lnTo>
                    <a:pt x="30" y="204"/>
                  </a:lnTo>
                  <a:lnTo>
                    <a:pt x="42" y="192"/>
                  </a:lnTo>
                  <a:lnTo>
                    <a:pt x="42" y="19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36498" y="2758638"/>
            <a:ext cx="1512765" cy="185326"/>
            <a:chOff x="336498" y="2636374"/>
            <a:chExt cx="1512765" cy="185326"/>
          </a:xfrm>
        </p:grpSpPr>
        <p:sp>
          <p:nvSpPr>
            <p:cNvPr id="93" name="제목 3"/>
            <p:cNvSpPr txBox="1">
              <a:spLocks/>
            </p:cNvSpPr>
            <p:nvPr/>
          </p:nvSpPr>
          <p:spPr>
            <a:xfrm>
              <a:off x="594111" y="2637034"/>
              <a:ext cx="1255152" cy="18466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h="1270"/>
              </a:sp3d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ko-KR" altLang="en-US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하자</a:t>
              </a:r>
              <a:r>
                <a:rPr lang="en-US" altLang="ko-KR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유지보수 계획</a:t>
              </a: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98" y="2636374"/>
              <a:ext cx="210249" cy="180000"/>
            </a:xfrm>
            <a:prstGeom prst="rect">
              <a:avLst/>
            </a:prstGeom>
          </p:spPr>
        </p:pic>
      </p:grpSp>
      <p:sp>
        <p:nvSpPr>
          <p:cNvPr id="95" name="아래쪽 화살표 94"/>
          <p:cNvSpPr/>
          <p:nvPr/>
        </p:nvSpPr>
        <p:spPr>
          <a:xfrm rot="19124737">
            <a:off x="1569314" y="4621998"/>
            <a:ext cx="300881" cy="969318"/>
          </a:xfrm>
          <a:prstGeom prst="downArrow">
            <a:avLst>
              <a:gd name="adj1" fmla="val 66308"/>
              <a:gd name="adj2" fmla="val 62500"/>
            </a:avLst>
          </a:prstGeom>
          <a:gradFill>
            <a:gsLst>
              <a:gs pos="417">
                <a:schemeClr val="bg1">
                  <a:alpha val="0"/>
                </a:schemeClr>
              </a:gs>
              <a:gs pos="29000">
                <a:srgbClr val="F26522">
                  <a:alpha val="50000"/>
                </a:srgbClr>
              </a:gs>
              <a:gs pos="50000">
                <a:srgbClr val="F2652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6" name="아래쪽 화살표 95"/>
          <p:cNvSpPr/>
          <p:nvPr/>
        </p:nvSpPr>
        <p:spPr>
          <a:xfrm rot="2475263" flipV="1">
            <a:off x="1569314" y="3642270"/>
            <a:ext cx="300881" cy="969318"/>
          </a:xfrm>
          <a:prstGeom prst="downArrow">
            <a:avLst>
              <a:gd name="adj1" fmla="val 66308"/>
              <a:gd name="adj2" fmla="val 62500"/>
            </a:avLst>
          </a:prstGeom>
          <a:gradFill>
            <a:gsLst>
              <a:gs pos="417">
                <a:schemeClr val="bg1">
                  <a:alpha val="0"/>
                </a:schemeClr>
              </a:gs>
              <a:gs pos="29000">
                <a:srgbClr val="F26522">
                  <a:alpha val="50000"/>
                </a:srgbClr>
              </a:gs>
              <a:gs pos="50000">
                <a:srgbClr val="F2652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46747" y="4263459"/>
            <a:ext cx="604296" cy="747058"/>
            <a:chOff x="696741" y="3364383"/>
            <a:chExt cx="652133" cy="1038700"/>
          </a:xfrm>
        </p:grpSpPr>
        <p:sp>
          <p:nvSpPr>
            <p:cNvPr id="98" name="TextBox 97"/>
            <p:cNvSpPr txBox="1"/>
            <p:nvPr/>
          </p:nvSpPr>
          <p:spPr>
            <a:xfrm>
              <a:off x="706736" y="4103532"/>
              <a:ext cx="642138" cy="29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atin typeface="나눔바른고딕" panose="020B0600000101010101" charset="-127"/>
                  <a:ea typeface="나눔바른고딕" panose="020B0600000101010101" charset="-127"/>
                </a:rPr>
                <a:t>개발조직</a:t>
              </a:r>
            </a:p>
          </p:txBody>
        </p:sp>
        <p:pic>
          <p:nvPicPr>
            <p:cNvPr id="99" name="Picture 4" descr="W:\삽도빼겁방\PNG\@_전력 IT 기술팀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41" y="3364383"/>
              <a:ext cx="583308" cy="735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0" name="Picture 6" descr="C:\Documents and Settings\WIN\바탕 화면\금_작업\02-3-가-0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" y="2206202"/>
            <a:ext cx="9792000" cy="8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모서리가 둥근 직사각형 100"/>
          <p:cNvSpPr/>
          <p:nvPr/>
        </p:nvSpPr>
        <p:spPr>
          <a:xfrm>
            <a:off x="1645920" y="2132856"/>
            <a:ext cx="6752492" cy="371038"/>
          </a:xfrm>
          <a:prstGeom prst="roundRect">
            <a:avLst>
              <a:gd name="adj" fmla="val 13526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유지보수 지원의 연속성 보장을 위하여</a:t>
            </a:r>
          </a:p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제안요청사와 협의 하에 유지보수 조직구성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5194026" y="2752851"/>
            <a:ext cx="1512765" cy="185326"/>
            <a:chOff x="336498" y="2636374"/>
            <a:chExt cx="1512765" cy="185326"/>
          </a:xfrm>
        </p:grpSpPr>
        <p:sp>
          <p:nvSpPr>
            <p:cNvPr id="107" name="제목 3"/>
            <p:cNvSpPr txBox="1">
              <a:spLocks/>
            </p:cNvSpPr>
            <p:nvPr/>
          </p:nvSpPr>
          <p:spPr>
            <a:xfrm>
              <a:off x="594111" y="2637034"/>
              <a:ext cx="1255152" cy="18466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h="1270"/>
              </a:sp3d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ko-KR" altLang="en-US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하자</a:t>
              </a:r>
              <a:r>
                <a:rPr lang="en-US" altLang="ko-KR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유지보수 조직</a:t>
              </a: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98" y="2636374"/>
              <a:ext cx="210249" cy="180000"/>
            </a:xfrm>
            <a:prstGeom prst="rect">
              <a:avLst/>
            </a:prstGeom>
          </p:spPr>
        </p:pic>
      </p:grpSp>
      <p:grpSp>
        <p:nvGrpSpPr>
          <p:cNvPr id="109" name="그룹 108"/>
          <p:cNvGrpSpPr/>
          <p:nvPr/>
        </p:nvGrpSpPr>
        <p:grpSpPr>
          <a:xfrm>
            <a:off x="5653934" y="3263966"/>
            <a:ext cx="1384729" cy="645634"/>
            <a:chOff x="5758100" y="3118554"/>
            <a:chExt cx="1384729" cy="645634"/>
          </a:xfrm>
        </p:grpSpPr>
        <p:sp>
          <p:nvSpPr>
            <p:cNvPr id="110" name="모서리가 둥근 직사각형 69"/>
            <p:cNvSpPr/>
            <p:nvPr/>
          </p:nvSpPr>
          <p:spPr bwMode="auto">
            <a:xfrm>
              <a:off x="5758101" y="3296188"/>
              <a:ext cx="1384728" cy="46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72000" rtlCol="0" anchor="t"/>
            <a:lstStyle/>
            <a:p>
              <a:pPr marL="72000" indent="-72000" fontAlgn="base" latinLnBrk="0"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tabLst>
                  <a:tab pos="499237" algn="l"/>
                  <a:tab pos="998474" algn="l"/>
                  <a:tab pos="1500812" algn="l"/>
                  <a:tab pos="2000048" algn="l"/>
                  <a:tab pos="2499287" algn="l"/>
                  <a:tab pos="3000075" algn="l"/>
                  <a:tab pos="3499311" algn="l"/>
                  <a:tab pos="4000098" algn="l"/>
                  <a:tab pos="4500885" algn="l"/>
                  <a:tab pos="5000123" algn="l"/>
                  <a:tab pos="5500910" algn="l"/>
                  <a:tab pos="6500936" algn="l"/>
                  <a:tab pos="7001722" algn="l"/>
                  <a:tab pos="7500958" algn="l"/>
                  <a:tab pos="8000196" algn="l"/>
                  <a:tab pos="8500984" algn="l"/>
                  <a:tab pos="9001770" algn="l"/>
                  <a:tab pos="9501008" algn="l"/>
                  <a:tab pos="10001796" algn="l"/>
                  <a:tab pos="10501033" algn="l"/>
                  <a:tab pos="11001820" algn="l"/>
                  <a:tab pos="11502607" algn="l"/>
                  <a:tab pos="12001846" algn="l"/>
                  <a:tab pos="12502631" algn="l"/>
                  <a:tab pos="13001869" algn="l"/>
                  <a:tab pos="13501106" algn="l"/>
                  <a:tab pos="14003444" algn="l"/>
                  <a:tab pos="14502681" algn="l"/>
                  <a:tab pos="15001919" algn="l"/>
                  <a:tab pos="15502706" algn="l"/>
                  <a:tab pos="16001943" algn="l"/>
                </a:tabLst>
              </a:pPr>
              <a:r>
                <a:rPr kumimoji="1" lang="ko-KR" altLang="en-US" sz="8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유지보수 조직 운영</a:t>
              </a:r>
              <a:endParaRPr kumimoji="1" lang="en-US" altLang="ko-KR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72000" indent="-72000" fontAlgn="base" latinLnBrk="0"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tabLst>
                  <a:tab pos="499237" algn="l"/>
                  <a:tab pos="998474" algn="l"/>
                  <a:tab pos="1500812" algn="l"/>
                  <a:tab pos="2000048" algn="l"/>
                  <a:tab pos="2499287" algn="l"/>
                  <a:tab pos="3000075" algn="l"/>
                  <a:tab pos="3499311" algn="l"/>
                  <a:tab pos="4000098" algn="l"/>
                  <a:tab pos="4500885" algn="l"/>
                  <a:tab pos="5000123" algn="l"/>
                  <a:tab pos="5500910" algn="l"/>
                  <a:tab pos="6500936" algn="l"/>
                  <a:tab pos="7001722" algn="l"/>
                  <a:tab pos="7500958" algn="l"/>
                  <a:tab pos="8000196" algn="l"/>
                  <a:tab pos="8500984" algn="l"/>
                  <a:tab pos="9001770" algn="l"/>
                  <a:tab pos="9501008" algn="l"/>
                  <a:tab pos="10001796" algn="l"/>
                  <a:tab pos="10501033" algn="l"/>
                  <a:tab pos="11001820" algn="l"/>
                  <a:tab pos="11502607" algn="l"/>
                  <a:tab pos="12001846" algn="l"/>
                  <a:tab pos="12502631" algn="l"/>
                  <a:tab pos="13001869" algn="l"/>
                  <a:tab pos="13501106" algn="l"/>
                  <a:tab pos="14003444" algn="l"/>
                  <a:tab pos="14502681" algn="l"/>
                  <a:tab pos="15001919" algn="l"/>
                  <a:tab pos="15502706" algn="l"/>
                  <a:tab pos="16001943" algn="l"/>
                </a:tabLst>
              </a:pPr>
              <a:r>
                <a:rPr kumimoji="1" lang="ko-KR" altLang="en-US" sz="8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요구분석 및 반영 총괄</a:t>
              </a:r>
            </a:p>
          </p:txBody>
        </p:sp>
        <p:sp>
          <p:nvSpPr>
            <p:cNvPr id="111" name="모서리가 둥근 직사각형 69"/>
            <p:cNvSpPr/>
            <p:nvPr/>
          </p:nvSpPr>
          <p:spPr bwMode="auto">
            <a:xfrm>
              <a:off x="5758100" y="3118554"/>
              <a:ext cx="1384728" cy="172723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659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KB</a:t>
              </a:r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금융지주</a:t>
              </a:r>
              <a:endParaRPr lang="en-US" altLang="ko-KR" sz="9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7653301" y="3263966"/>
            <a:ext cx="1822920" cy="645634"/>
            <a:chOff x="7646703" y="3150583"/>
            <a:chExt cx="1384729" cy="645634"/>
          </a:xfrm>
        </p:grpSpPr>
        <p:sp>
          <p:nvSpPr>
            <p:cNvPr id="113" name="모서리가 둥근 직사각형 69"/>
            <p:cNvSpPr/>
            <p:nvPr/>
          </p:nvSpPr>
          <p:spPr bwMode="auto">
            <a:xfrm>
              <a:off x="7646704" y="3328217"/>
              <a:ext cx="1384728" cy="46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72000" rtlCol="0" anchor="t"/>
            <a:lstStyle/>
            <a:p>
              <a:pPr marL="72000" indent="-72000" fontAlgn="base" latinLnBrk="0"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tabLst>
                  <a:tab pos="499237" algn="l"/>
                  <a:tab pos="998474" algn="l"/>
                  <a:tab pos="1500812" algn="l"/>
                  <a:tab pos="2000048" algn="l"/>
                  <a:tab pos="2499287" algn="l"/>
                  <a:tab pos="3000075" algn="l"/>
                  <a:tab pos="3499311" algn="l"/>
                  <a:tab pos="4000098" algn="l"/>
                  <a:tab pos="4500885" algn="l"/>
                  <a:tab pos="5000123" algn="l"/>
                  <a:tab pos="5500910" algn="l"/>
                  <a:tab pos="6500936" algn="l"/>
                  <a:tab pos="7001722" algn="l"/>
                  <a:tab pos="7500958" algn="l"/>
                  <a:tab pos="8000196" algn="l"/>
                  <a:tab pos="8500984" algn="l"/>
                  <a:tab pos="9001770" algn="l"/>
                  <a:tab pos="9501008" algn="l"/>
                  <a:tab pos="10001796" algn="l"/>
                  <a:tab pos="10501033" algn="l"/>
                  <a:tab pos="11001820" algn="l"/>
                  <a:tab pos="11502607" algn="l"/>
                  <a:tab pos="12001846" algn="l"/>
                  <a:tab pos="12502631" algn="l"/>
                  <a:tab pos="13001869" algn="l"/>
                  <a:tab pos="13501106" algn="l"/>
                  <a:tab pos="14003444" algn="l"/>
                  <a:tab pos="14502681" algn="l"/>
                  <a:tab pos="15001919" algn="l"/>
                  <a:tab pos="15502706" algn="l"/>
                  <a:tab pos="16001943" algn="l"/>
                </a:tabLst>
              </a:pPr>
              <a:r>
                <a:rPr kumimoji="1" lang="ko-KR" altLang="en-US" sz="8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하자 보수 조직운영</a:t>
              </a:r>
              <a:endParaRPr kumimoji="1" lang="en-US" altLang="ko-KR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72000" indent="-72000" fontAlgn="base" latinLnBrk="0">
                <a:buClr>
                  <a:schemeClr val="bg1">
                    <a:lumMod val="50000"/>
                  </a:schemeClr>
                </a:buClr>
                <a:buSzPct val="100000"/>
                <a:buFont typeface="Arial" pitchFamily="34" charset="0"/>
                <a:buChar char="•"/>
                <a:tabLst>
                  <a:tab pos="499237" algn="l"/>
                  <a:tab pos="998474" algn="l"/>
                  <a:tab pos="1500812" algn="l"/>
                  <a:tab pos="2000048" algn="l"/>
                  <a:tab pos="2499287" algn="l"/>
                  <a:tab pos="3000075" algn="l"/>
                  <a:tab pos="3499311" algn="l"/>
                  <a:tab pos="4000098" algn="l"/>
                  <a:tab pos="4500885" algn="l"/>
                  <a:tab pos="5000123" algn="l"/>
                  <a:tab pos="5500910" algn="l"/>
                  <a:tab pos="6500936" algn="l"/>
                  <a:tab pos="7001722" algn="l"/>
                  <a:tab pos="7500958" algn="l"/>
                  <a:tab pos="8000196" algn="l"/>
                  <a:tab pos="8500984" algn="l"/>
                  <a:tab pos="9001770" algn="l"/>
                  <a:tab pos="9501008" algn="l"/>
                  <a:tab pos="10001796" algn="l"/>
                  <a:tab pos="10501033" algn="l"/>
                  <a:tab pos="11001820" algn="l"/>
                  <a:tab pos="11502607" algn="l"/>
                  <a:tab pos="12001846" algn="l"/>
                  <a:tab pos="12502631" algn="l"/>
                  <a:tab pos="13001869" algn="l"/>
                  <a:tab pos="13501106" algn="l"/>
                  <a:tab pos="14003444" algn="l"/>
                  <a:tab pos="14502681" algn="l"/>
                  <a:tab pos="15001919" algn="l"/>
                  <a:tab pos="15502706" algn="l"/>
                  <a:tab pos="16001943" algn="l"/>
                </a:tabLst>
              </a:pPr>
              <a:r>
                <a:rPr kumimoji="1" lang="ko-KR" altLang="en-US" sz="8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유지보수지원 및 요구사항 반영</a:t>
              </a:r>
            </a:p>
          </p:txBody>
        </p:sp>
        <p:sp>
          <p:nvSpPr>
            <p:cNvPr id="114" name="모서리가 둥근 직사각형 69"/>
            <p:cNvSpPr/>
            <p:nvPr/>
          </p:nvSpPr>
          <p:spPr bwMode="auto">
            <a:xfrm>
              <a:off x="7646703" y="3150583"/>
              <a:ext cx="1384728" cy="172723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659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제안사</a:t>
              </a:r>
              <a:r>
                <a:rPr lang="en-US" altLang="ko-KR" sz="9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솔루션 공급사  하자보수</a:t>
              </a:r>
              <a:endParaRPr lang="en-US" altLang="ko-KR" sz="9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pic>
        <p:nvPicPr>
          <p:cNvPr id="115" name="Picture 2" descr="http://bankware00.cafe24.com/IT/img/LOG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08717" y="3084278"/>
            <a:ext cx="548407" cy="157272"/>
          </a:xfrm>
          <a:prstGeom prst="rect">
            <a:avLst/>
          </a:prstGeom>
          <a:noFill/>
        </p:spPr>
      </p:pic>
      <p:grpSp>
        <p:nvGrpSpPr>
          <p:cNvPr id="116" name="그룹 115"/>
          <p:cNvGrpSpPr/>
          <p:nvPr/>
        </p:nvGrpSpPr>
        <p:grpSpPr>
          <a:xfrm>
            <a:off x="5310336" y="4217314"/>
            <a:ext cx="1008000" cy="1202620"/>
            <a:chOff x="786167" y="4677713"/>
            <a:chExt cx="1950720" cy="1202620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786167" y="4677713"/>
              <a:ext cx="1950720" cy="1202620"/>
            </a:xfrm>
            <a:prstGeom prst="roundRect">
              <a:avLst>
                <a:gd name="adj" fmla="val 809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18" name="양쪽 모서리가 둥근 사각형 117"/>
            <p:cNvSpPr/>
            <p:nvPr/>
          </p:nvSpPr>
          <p:spPr>
            <a:xfrm>
              <a:off x="786167" y="4685773"/>
              <a:ext cx="1950720" cy="246755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유지보수팀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6417591" y="4217314"/>
            <a:ext cx="1008000" cy="1202620"/>
            <a:chOff x="786167" y="4677713"/>
            <a:chExt cx="1950720" cy="1202620"/>
          </a:xfrm>
        </p:grpSpPr>
        <p:sp>
          <p:nvSpPr>
            <p:cNvPr id="120" name="모서리가 둥근 직사각형 119"/>
            <p:cNvSpPr/>
            <p:nvPr/>
          </p:nvSpPr>
          <p:spPr>
            <a:xfrm>
              <a:off x="786167" y="4677713"/>
              <a:ext cx="1950720" cy="1202620"/>
            </a:xfrm>
            <a:prstGeom prst="roundRect">
              <a:avLst>
                <a:gd name="adj" fmla="val 809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22" name="양쪽 모서리가 둥근 사각형 121"/>
            <p:cNvSpPr/>
            <p:nvPr/>
          </p:nvSpPr>
          <p:spPr>
            <a:xfrm>
              <a:off x="786167" y="4685773"/>
              <a:ext cx="1950720" cy="246755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사용자 지원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522908" y="4217314"/>
            <a:ext cx="1008000" cy="1202620"/>
            <a:chOff x="786167" y="4677713"/>
            <a:chExt cx="1950720" cy="1202620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786167" y="4677713"/>
              <a:ext cx="1950720" cy="1202620"/>
            </a:xfrm>
            <a:prstGeom prst="roundRect">
              <a:avLst>
                <a:gd name="adj" fmla="val 809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25" name="양쪽 모서리가 둥근 사각형 124"/>
            <p:cNvSpPr/>
            <p:nvPr/>
          </p:nvSpPr>
          <p:spPr>
            <a:xfrm>
              <a:off x="786167" y="4685773"/>
              <a:ext cx="1950720" cy="246755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유지보수 지원조직</a:t>
              </a: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630163" y="4217314"/>
            <a:ext cx="1008000" cy="1202620"/>
            <a:chOff x="786167" y="4677713"/>
            <a:chExt cx="1950720" cy="1202620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786167" y="4677713"/>
              <a:ext cx="1950720" cy="1202620"/>
            </a:xfrm>
            <a:prstGeom prst="roundRect">
              <a:avLst>
                <a:gd name="adj" fmla="val 8094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28" name="양쪽 모서리가 둥근 사각형 127"/>
            <p:cNvSpPr/>
            <p:nvPr/>
          </p:nvSpPr>
          <p:spPr>
            <a:xfrm>
              <a:off x="786167" y="4685773"/>
              <a:ext cx="1950720" cy="246755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장비 및 </a:t>
              </a:r>
              <a:r>
                <a:rPr lang="en-US" altLang="ko-KR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SW</a:t>
              </a:r>
              <a:r>
                <a:rPr lang="ko-KR" altLang="en-US" sz="90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나눔바른고딕" panose="020B0600000101010101" charset="-127"/>
                  <a:ea typeface="나눔바른고딕" panose="020B0600000101010101" charset="-127"/>
                </a:rPr>
                <a:t>공급업체</a:t>
              </a:r>
            </a:p>
          </p:txBody>
        </p:sp>
      </p:grpSp>
      <p:cxnSp>
        <p:nvCxnSpPr>
          <p:cNvPr id="129" name="꺾인 연결선 128"/>
          <p:cNvCxnSpPr/>
          <p:nvPr/>
        </p:nvCxnSpPr>
        <p:spPr>
          <a:xfrm rot="5400000">
            <a:off x="5922431" y="3801506"/>
            <a:ext cx="315774" cy="531963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0" name="꺾인 연결선 129"/>
          <p:cNvCxnSpPr/>
          <p:nvPr/>
        </p:nvCxnSpPr>
        <p:spPr>
          <a:xfrm rot="16200000" flipH="1">
            <a:off x="6476058" y="3779841"/>
            <a:ext cx="315774" cy="57529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1" name="꺾인 연결선 130"/>
          <p:cNvCxnSpPr/>
          <p:nvPr/>
        </p:nvCxnSpPr>
        <p:spPr>
          <a:xfrm rot="5400000">
            <a:off x="8141978" y="3794531"/>
            <a:ext cx="307714" cy="537853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2" name="꺾인 연결선 131"/>
          <p:cNvCxnSpPr/>
          <p:nvPr/>
        </p:nvCxnSpPr>
        <p:spPr>
          <a:xfrm rot="16200000" flipH="1">
            <a:off x="8695605" y="3778756"/>
            <a:ext cx="307714" cy="56940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</p:cxnSp>
      <p:pic>
        <p:nvPicPr>
          <p:cNvPr id="133" name="그림 1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78" y="5614226"/>
            <a:ext cx="597408" cy="597408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6562078" y="5767592"/>
            <a:ext cx="288252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000" b="1" i="1" dirty="0">
                <a:latin typeface="나눔바른고딕" panose="020B0600000101010101" charset="-127"/>
                <a:ea typeface="나눔바른고딕" panose="020B0600000101010101" charset="-127"/>
              </a:rPr>
              <a:t>하자보수 인력은 사업 참여안력으로 구성하며</a:t>
            </a:r>
            <a:r>
              <a:rPr lang="en-US" altLang="ko-KR" sz="1000" b="1" i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b="1" i="1" dirty="0">
                <a:latin typeface="나눔바른고딕" panose="020B0600000101010101" charset="-127"/>
                <a:ea typeface="나눔바른고딕" panose="020B0600000101010101" charset="-127"/>
              </a:rPr>
              <a:t>인력과 기간은 제안요청사와 협의</a:t>
            </a:r>
          </a:p>
        </p:txBody>
      </p:sp>
      <p:grpSp>
        <p:nvGrpSpPr>
          <p:cNvPr id="135" name="그룹 134"/>
          <p:cNvGrpSpPr/>
          <p:nvPr/>
        </p:nvGrpSpPr>
        <p:grpSpPr>
          <a:xfrm rot="10800000">
            <a:off x="5392578" y="5448703"/>
            <a:ext cx="4135918" cy="363247"/>
            <a:chOff x="4556461" y="5022806"/>
            <a:chExt cx="5220425" cy="363247"/>
          </a:xfrm>
        </p:grpSpPr>
        <p:sp>
          <p:nvSpPr>
            <p:cNvPr id="136" name="자유형 135"/>
            <p:cNvSpPr/>
            <p:nvPr/>
          </p:nvSpPr>
          <p:spPr>
            <a:xfrm>
              <a:off x="4556461" y="5030502"/>
              <a:ext cx="1895283" cy="355550"/>
            </a:xfrm>
            <a:custGeom>
              <a:avLst/>
              <a:gdLst>
                <a:gd name="connsiteX0" fmla="*/ 0 w 1928813"/>
                <a:gd name="connsiteY0" fmla="*/ 366712 h 366712"/>
                <a:gd name="connsiteX1" fmla="*/ 1176338 w 1928813"/>
                <a:gd name="connsiteY1" fmla="*/ 366712 h 366712"/>
                <a:gd name="connsiteX2" fmla="*/ 1928813 w 1928813"/>
                <a:gd name="connsiteY2" fmla="*/ 0 h 366712"/>
                <a:gd name="connsiteX3" fmla="*/ 1252538 w 1928813"/>
                <a:gd name="connsiteY3" fmla="*/ 0 h 366712"/>
                <a:gd name="connsiteX4" fmla="*/ 0 w 1928813"/>
                <a:gd name="connsiteY4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13" h="366712">
                  <a:moveTo>
                    <a:pt x="0" y="366712"/>
                  </a:moveTo>
                  <a:lnTo>
                    <a:pt x="1176338" y="366712"/>
                  </a:lnTo>
                  <a:lnTo>
                    <a:pt x="1928813" y="0"/>
                  </a:lnTo>
                  <a:lnTo>
                    <a:pt x="1252538" y="0"/>
                  </a:lnTo>
                  <a:lnTo>
                    <a:pt x="0" y="3667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37" name="자유형 136"/>
            <p:cNvSpPr/>
            <p:nvPr/>
          </p:nvSpPr>
          <p:spPr>
            <a:xfrm>
              <a:off x="5893742" y="5022806"/>
              <a:ext cx="1413273" cy="363247"/>
            </a:xfrm>
            <a:custGeom>
              <a:avLst/>
              <a:gdLst>
                <a:gd name="connsiteX0" fmla="*/ 0 w 1438275"/>
                <a:gd name="connsiteY0" fmla="*/ 374650 h 374650"/>
                <a:gd name="connsiteX1" fmla="*/ 1174750 w 1438275"/>
                <a:gd name="connsiteY1" fmla="*/ 374650 h 374650"/>
                <a:gd name="connsiteX2" fmla="*/ 1438275 w 1438275"/>
                <a:gd name="connsiteY2" fmla="*/ 0 h 374650"/>
                <a:gd name="connsiteX3" fmla="*/ 765175 w 1438275"/>
                <a:gd name="connsiteY3" fmla="*/ 0 h 374650"/>
                <a:gd name="connsiteX4" fmla="*/ 0 w 1438275"/>
                <a:gd name="connsiteY4" fmla="*/ 37465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5" h="374650">
                  <a:moveTo>
                    <a:pt x="0" y="374650"/>
                  </a:moveTo>
                  <a:lnTo>
                    <a:pt x="1174750" y="374650"/>
                  </a:lnTo>
                  <a:lnTo>
                    <a:pt x="1438275" y="0"/>
                  </a:lnTo>
                  <a:lnTo>
                    <a:pt x="765175" y="0"/>
                  </a:lnTo>
                  <a:lnTo>
                    <a:pt x="0" y="3746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38" name="자유형 137"/>
            <p:cNvSpPr/>
            <p:nvPr/>
          </p:nvSpPr>
          <p:spPr>
            <a:xfrm flipH="1">
              <a:off x="7881610" y="5030502"/>
              <a:ext cx="1895276" cy="355550"/>
            </a:xfrm>
            <a:custGeom>
              <a:avLst/>
              <a:gdLst>
                <a:gd name="connsiteX0" fmla="*/ 0 w 1928813"/>
                <a:gd name="connsiteY0" fmla="*/ 366712 h 366712"/>
                <a:gd name="connsiteX1" fmla="*/ 1176338 w 1928813"/>
                <a:gd name="connsiteY1" fmla="*/ 366712 h 366712"/>
                <a:gd name="connsiteX2" fmla="*/ 1928813 w 1928813"/>
                <a:gd name="connsiteY2" fmla="*/ 0 h 366712"/>
                <a:gd name="connsiteX3" fmla="*/ 1252538 w 1928813"/>
                <a:gd name="connsiteY3" fmla="*/ 0 h 366712"/>
                <a:gd name="connsiteX4" fmla="*/ 0 w 1928813"/>
                <a:gd name="connsiteY4" fmla="*/ 366712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13" h="366712">
                  <a:moveTo>
                    <a:pt x="0" y="366712"/>
                  </a:moveTo>
                  <a:lnTo>
                    <a:pt x="1176338" y="366712"/>
                  </a:lnTo>
                  <a:lnTo>
                    <a:pt x="1928813" y="0"/>
                  </a:lnTo>
                  <a:lnTo>
                    <a:pt x="1252538" y="0"/>
                  </a:lnTo>
                  <a:lnTo>
                    <a:pt x="0" y="3667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39" name="자유형 138"/>
            <p:cNvSpPr/>
            <p:nvPr/>
          </p:nvSpPr>
          <p:spPr>
            <a:xfrm flipH="1">
              <a:off x="7018525" y="5022806"/>
              <a:ext cx="1413267" cy="363247"/>
            </a:xfrm>
            <a:custGeom>
              <a:avLst/>
              <a:gdLst>
                <a:gd name="connsiteX0" fmla="*/ 0 w 1438275"/>
                <a:gd name="connsiteY0" fmla="*/ 374650 h 374650"/>
                <a:gd name="connsiteX1" fmla="*/ 1174750 w 1438275"/>
                <a:gd name="connsiteY1" fmla="*/ 374650 h 374650"/>
                <a:gd name="connsiteX2" fmla="*/ 1438275 w 1438275"/>
                <a:gd name="connsiteY2" fmla="*/ 0 h 374650"/>
                <a:gd name="connsiteX3" fmla="*/ 765175 w 1438275"/>
                <a:gd name="connsiteY3" fmla="*/ 0 h 374650"/>
                <a:gd name="connsiteX4" fmla="*/ 0 w 1438275"/>
                <a:gd name="connsiteY4" fmla="*/ 37465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8275" h="374650">
                  <a:moveTo>
                    <a:pt x="0" y="374650"/>
                  </a:moveTo>
                  <a:lnTo>
                    <a:pt x="1174750" y="374650"/>
                  </a:lnTo>
                  <a:lnTo>
                    <a:pt x="1438275" y="0"/>
                  </a:lnTo>
                  <a:lnTo>
                    <a:pt x="765175" y="0"/>
                  </a:lnTo>
                  <a:lnTo>
                    <a:pt x="0" y="3746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5332877" y="4549181"/>
            <a:ext cx="985459" cy="7748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요구사항 처리지시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장애이력 관리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H/W, N/W, S/W, </a:t>
            </a: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응용시스템 장애 해결 지시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6451706" y="4549181"/>
            <a:ext cx="985459" cy="7748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사용자 요구사항 접수</a:t>
            </a:r>
            <a:r>
              <a:rPr kumimoji="1"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통보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Help Desk</a:t>
            </a:r>
            <a:endParaRPr kumimoji="1"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7564584" y="4549181"/>
            <a:ext cx="985459" cy="7748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요구사항 접수확인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신속한 장애처리 및 복구지원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기술지원 및 이전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장애이력 등록 및 관리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8664645" y="4549181"/>
            <a:ext cx="985459" cy="7748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납품 </a:t>
            </a:r>
            <a:r>
              <a:rPr kumimoji="1"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H/W, S/W, N/W </a:t>
            </a: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장애에 대한 유지보수 조직의 요청 시 기술지원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정기</a:t>
            </a:r>
            <a:r>
              <a:rPr kumimoji="1"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비정기 점검지원</a:t>
            </a:r>
            <a:endParaRPr kumimoji="1" lang="en-US" altLang="ko-KR" sz="7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2000" indent="-72000" fontAlgn="base"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tabLst>
                <a:tab pos="499237" algn="l"/>
                <a:tab pos="998474" algn="l"/>
                <a:tab pos="1500812" algn="l"/>
                <a:tab pos="2000048" algn="l"/>
                <a:tab pos="2499287" algn="l"/>
                <a:tab pos="3000075" algn="l"/>
                <a:tab pos="3499311" algn="l"/>
                <a:tab pos="4000098" algn="l"/>
                <a:tab pos="4500885" algn="l"/>
                <a:tab pos="5000123" algn="l"/>
                <a:tab pos="5500910" algn="l"/>
                <a:tab pos="6500936" algn="l"/>
                <a:tab pos="7001722" algn="l"/>
                <a:tab pos="7500958" algn="l"/>
                <a:tab pos="8000196" algn="l"/>
                <a:tab pos="8500984" algn="l"/>
                <a:tab pos="9001770" algn="l"/>
                <a:tab pos="9501008" algn="l"/>
                <a:tab pos="10001796" algn="l"/>
                <a:tab pos="10501033" algn="l"/>
                <a:tab pos="11001820" algn="l"/>
                <a:tab pos="11502607" algn="l"/>
                <a:tab pos="12001846" algn="l"/>
                <a:tab pos="12502631" algn="l"/>
                <a:tab pos="13001869" algn="l"/>
                <a:tab pos="13501106" algn="l"/>
                <a:tab pos="14003444" algn="l"/>
                <a:tab pos="14502681" algn="l"/>
                <a:tab pos="15001919" algn="l"/>
                <a:tab pos="15502706" algn="l"/>
                <a:tab pos="16001943" algn="l"/>
              </a:tabLst>
            </a:pPr>
            <a:r>
              <a:rPr kumimoji="1"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장애 근본원인 제거</a:t>
            </a:r>
          </a:p>
        </p:txBody>
      </p:sp>
      <p:pic>
        <p:nvPicPr>
          <p:cNvPr id="145" name="Picture 409" descr="IBMⓡ-black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30" y="3054963"/>
            <a:ext cx="456911" cy="1778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2692985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34198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2. </a:t>
            </a:r>
            <a:r>
              <a:rPr lang="ko-KR" altLang="en-US" sz="2800" spc="-100" dirty="0">
                <a:cs typeface="Arial" pitchFamily="34" charset="0"/>
              </a:rPr>
              <a:t>교육지원방안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원활한 프로젝트의 수행을 위해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실습위주의 교육 및 효과적인 교육훈련 추진 방안을 수립합니다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54" name="Group 49"/>
          <p:cNvGrpSpPr>
            <a:grpSpLocks/>
          </p:cNvGrpSpPr>
          <p:nvPr/>
        </p:nvGrpSpPr>
        <p:grpSpPr bwMode="auto">
          <a:xfrm>
            <a:off x="28281" y="1304764"/>
            <a:ext cx="9642475" cy="519113"/>
            <a:chOff x="0" y="984"/>
            <a:chExt cx="6074" cy="327"/>
          </a:xfrm>
        </p:grpSpPr>
        <p:grpSp>
          <p:nvGrpSpPr>
            <p:cNvPr id="5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5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교육지원 방안</a:t>
                </a:r>
              </a:p>
            </p:txBody>
          </p:sp>
        </p:grp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308484" y="1694186"/>
            <a:ext cx="9374188" cy="4867162"/>
            <a:chOff x="165" y="1215"/>
            <a:chExt cx="5905" cy="2875"/>
          </a:xfrm>
        </p:grpSpPr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4" name="Group 2"/>
          <p:cNvGrpSpPr>
            <a:grpSpLocks/>
          </p:cNvGrpSpPr>
          <p:nvPr/>
        </p:nvGrpSpPr>
        <p:grpSpPr bwMode="auto">
          <a:xfrm rot="5400000">
            <a:off x="6762881" y="5631843"/>
            <a:ext cx="192087" cy="279400"/>
            <a:chOff x="1190" y="1172"/>
            <a:chExt cx="400" cy="1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5" name="AutoShape 3"/>
            <p:cNvSpPr>
              <a:spLocks noChangeArrowheads="1"/>
            </p:cNvSpPr>
            <p:nvPr/>
          </p:nvSpPr>
          <p:spPr bwMode="auto">
            <a:xfrm>
              <a:off x="1198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46" name="AutoShape 4"/>
            <p:cNvSpPr>
              <a:spLocks noChangeArrowheads="1"/>
            </p:cNvSpPr>
            <p:nvPr/>
          </p:nvSpPr>
          <p:spPr bwMode="auto">
            <a:xfrm>
              <a:off x="1190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147" name="Group 5"/>
          <p:cNvGrpSpPr>
            <a:grpSpLocks/>
          </p:cNvGrpSpPr>
          <p:nvPr/>
        </p:nvGrpSpPr>
        <p:grpSpPr bwMode="auto">
          <a:xfrm rot="5400000">
            <a:off x="6762881" y="4890480"/>
            <a:ext cx="192088" cy="279400"/>
            <a:chOff x="1190" y="1172"/>
            <a:chExt cx="400" cy="1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8" name="AutoShape 6"/>
            <p:cNvSpPr>
              <a:spLocks noChangeArrowheads="1"/>
            </p:cNvSpPr>
            <p:nvPr/>
          </p:nvSpPr>
          <p:spPr bwMode="auto">
            <a:xfrm>
              <a:off x="1198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49" name="AutoShape 7"/>
            <p:cNvSpPr>
              <a:spLocks noChangeArrowheads="1"/>
            </p:cNvSpPr>
            <p:nvPr/>
          </p:nvSpPr>
          <p:spPr bwMode="auto">
            <a:xfrm>
              <a:off x="1190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150" name="Group 8"/>
          <p:cNvGrpSpPr>
            <a:grpSpLocks/>
          </p:cNvGrpSpPr>
          <p:nvPr/>
        </p:nvGrpSpPr>
        <p:grpSpPr bwMode="auto">
          <a:xfrm rot="5400000">
            <a:off x="6762881" y="4158643"/>
            <a:ext cx="192087" cy="279400"/>
            <a:chOff x="1190" y="1172"/>
            <a:chExt cx="400" cy="1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1" name="AutoShape 9"/>
            <p:cNvSpPr>
              <a:spLocks noChangeArrowheads="1"/>
            </p:cNvSpPr>
            <p:nvPr/>
          </p:nvSpPr>
          <p:spPr bwMode="auto">
            <a:xfrm>
              <a:off x="1198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52" name="AutoShape 10"/>
            <p:cNvSpPr>
              <a:spLocks noChangeArrowheads="1"/>
            </p:cNvSpPr>
            <p:nvPr/>
          </p:nvSpPr>
          <p:spPr bwMode="auto">
            <a:xfrm>
              <a:off x="1190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153" name="Group 11"/>
          <p:cNvGrpSpPr>
            <a:grpSpLocks/>
          </p:cNvGrpSpPr>
          <p:nvPr/>
        </p:nvGrpSpPr>
        <p:grpSpPr bwMode="auto">
          <a:xfrm rot="5400000">
            <a:off x="6762881" y="3244243"/>
            <a:ext cx="192087" cy="279400"/>
            <a:chOff x="1190" y="1172"/>
            <a:chExt cx="400" cy="1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4" name="AutoShape 12"/>
            <p:cNvSpPr>
              <a:spLocks noChangeArrowheads="1"/>
            </p:cNvSpPr>
            <p:nvPr/>
          </p:nvSpPr>
          <p:spPr bwMode="auto">
            <a:xfrm>
              <a:off x="1198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55" name="AutoShape 13"/>
            <p:cNvSpPr>
              <a:spLocks noChangeArrowheads="1"/>
            </p:cNvSpPr>
            <p:nvPr/>
          </p:nvSpPr>
          <p:spPr bwMode="auto">
            <a:xfrm>
              <a:off x="1190" y="1172"/>
              <a:ext cx="392" cy="176"/>
            </a:xfrm>
            <a:prstGeom prst="rightArrow">
              <a:avLst>
                <a:gd name="adj1" fmla="val 50000"/>
                <a:gd name="adj2" fmla="val 55682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8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156" name="Rectangle 20"/>
          <p:cNvSpPr>
            <a:spLocks noChangeArrowheads="1"/>
          </p:cNvSpPr>
          <p:nvPr/>
        </p:nvSpPr>
        <p:spPr bwMode="auto">
          <a:xfrm>
            <a:off x="527975" y="2492561"/>
            <a:ext cx="3173413" cy="1371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8" name="Text Box 22"/>
          <p:cNvSpPr txBox="1">
            <a:spLocks noChangeArrowheads="1"/>
          </p:cNvSpPr>
          <p:nvPr/>
        </p:nvSpPr>
        <p:spPr bwMode="auto">
          <a:xfrm>
            <a:off x="1722600" y="2535716"/>
            <a:ext cx="814325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DD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교육 준비 단계</a:t>
            </a:r>
          </a:p>
        </p:txBody>
      </p:sp>
      <p:sp>
        <p:nvSpPr>
          <p:cNvPr id="159" name="Rectangle 23"/>
          <p:cNvSpPr>
            <a:spLocks noChangeArrowheads="1"/>
          </p:cNvSpPr>
          <p:nvPr/>
        </p:nvSpPr>
        <p:spPr bwMode="auto">
          <a:xfrm>
            <a:off x="593063" y="2744974"/>
            <a:ext cx="3051175" cy="108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25200" rIns="54000" bIns="25200"/>
          <a:lstStyle>
            <a:lvl1pPr marL="160338" indent="-160338" algn="just" defTabSz="6429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642938" indent="-160338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800">
              <a:solidFill>
                <a:schemeClr val="bg2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0" name="Rectangle 25"/>
          <p:cNvSpPr>
            <a:spLocks noChangeArrowheads="1"/>
          </p:cNvSpPr>
          <p:nvPr/>
        </p:nvSpPr>
        <p:spPr bwMode="auto">
          <a:xfrm>
            <a:off x="529563" y="4095936"/>
            <a:ext cx="3178175" cy="1066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2" name="Text Box 27"/>
          <p:cNvSpPr txBox="1">
            <a:spLocks noChangeArrowheads="1"/>
          </p:cNvSpPr>
          <p:nvPr/>
        </p:nvSpPr>
        <p:spPr bwMode="auto">
          <a:xfrm>
            <a:off x="1721012" y="4140679"/>
            <a:ext cx="814325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DD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교육 실시 단계</a:t>
            </a:r>
          </a:p>
        </p:txBody>
      </p:sp>
      <p:sp>
        <p:nvSpPr>
          <p:cNvPr id="163" name="Rectangle 28"/>
          <p:cNvSpPr>
            <a:spLocks noChangeArrowheads="1"/>
          </p:cNvSpPr>
          <p:nvPr/>
        </p:nvSpPr>
        <p:spPr bwMode="auto">
          <a:xfrm>
            <a:off x="588300" y="4348349"/>
            <a:ext cx="3055938" cy="769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25200" rIns="54000" bIns="25200"/>
          <a:lstStyle>
            <a:lvl1pPr marL="160338" indent="-160338" algn="just" defTabSz="6429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642938" indent="-160338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6429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6429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800">
              <a:solidFill>
                <a:schemeClr val="bg2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64" name="Group 29"/>
          <p:cNvGrpSpPr>
            <a:grpSpLocks/>
          </p:cNvGrpSpPr>
          <p:nvPr/>
        </p:nvGrpSpPr>
        <p:grpSpPr bwMode="auto">
          <a:xfrm>
            <a:off x="535913" y="5394511"/>
            <a:ext cx="3173412" cy="984250"/>
            <a:chOff x="289" y="3316"/>
            <a:chExt cx="1999" cy="620"/>
          </a:xfrm>
        </p:grpSpPr>
        <p:sp>
          <p:nvSpPr>
            <p:cNvPr id="165" name="Rectangle 30"/>
            <p:cNvSpPr>
              <a:spLocks noChangeArrowheads="1"/>
            </p:cNvSpPr>
            <p:nvPr/>
          </p:nvSpPr>
          <p:spPr bwMode="auto">
            <a:xfrm>
              <a:off x="289" y="3316"/>
              <a:ext cx="1999" cy="62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66" name="Rectangle 31"/>
            <p:cNvSpPr>
              <a:spLocks noChangeArrowheads="1"/>
            </p:cNvSpPr>
            <p:nvPr/>
          </p:nvSpPr>
          <p:spPr bwMode="auto">
            <a:xfrm>
              <a:off x="289" y="3316"/>
              <a:ext cx="1999" cy="26"/>
            </a:xfrm>
            <a:prstGeom prst="rect">
              <a:avLst/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67" name="Text Box 32"/>
            <p:cNvSpPr txBox="1">
              <a:spLocks noChangeArrowheads="1"/>
            </p:cNvSpPr>
            <p:nvPr/>
          </p:nvSpPr>
          <p:spPr bwMode="auto">
            <a:xfrm>
              <a:off x="972" y="3345"/>
              <a:ext cx="64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DD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</a:pPr>
              <a:r>
                <a:rPr lang="ko-KR" altLang="en-US" sz="1100" b="1">
                  <a:latin typeface="나눔바른고딕" panose="020B0600000101010101" charset="-127"/>
                  <a:ea typeface="나눔바른고딕" panose="020B0600000101010101" charset="-127"/>
                </a:rPr>
                <a:t>평가 </a:t>
              </a:r>
              <a:r>
                <a:rPr lang="en-US" altLang="ko-KR" sz="1100" b="1">
                  <a:latin typeface="나눔바른고딕" panose="020B0600000101010101" charset="-127"/>
                  <a:ea typeface="나눔바른고딕" panose="020B0600000101010101" charset="-127"/>
                </a:rPr>
                <a:t>/ </a:t>
              </a:r>
              <a:r>
                <a:rPr lang="ko-KR" altLang="en-US" sz="1100" b="1">
                  <a:latin typeface="나눔바른고딕" panose="020B0600000101010101" charset="-127"/>
                  <a:ea typeface="나눔바른고딕" panose="020B0600000101010101" charset="-127"/>
                </a:rPr>
                <a:t>분석 단계</a:t>
              </a:r>
            </a:p>
          </p:txBody>
        </p:sp>
        <p:sp>
          <p:nvSpPr>
            <p:cNvPr id="168" name="Rectangle 33"/>
            <p:cNvSpPr>
              <a:spLocks noChangeArrowheads="1"/>
            </p:cNvSpPr>
            <p:nvPr/>
          </p:nvSpPr>
          <p:spPr bwMode="auto">
            <a:xfrm>
              <a:off x="326" y="3489"/>
              <a:ext cx="1922" cy="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25200" rIns="54000" bIns="25200"/>
            <a:lstStyle>
              <a:lvl1pPr marL="160338" indent="-160338" algn="just" defTabSz="642938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642938" indent="-160338" algn="l" defTabSz="642938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defTabSz="642938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defTabSz="642938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defTabSz="642938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6429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6429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6429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6429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ko-KR" altLang="en-US" sz="800">
                <a:solidFill>
                  <a:schemeClr val="bg2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169" name="AutoShape 35"/>
          <p:cNvSpPr>
            <a:spLocks noChangeArrowheads="1"/>
          </p:cNvSpPr>
          <p:nvPr/>
        </p:nvSpPr>
        <p:spPr bwMode="auto">
          <a:xfrm>
            <a:off x="745463" y="2764024"/>
            <a:ext cx="2774950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2" name="Text Box 38"/>
          <p:cNvSpPr txBox="1">
            <a:spLocks noChangeArrowheads="1"/>
          </p:cNvSpPr>
          <p:nvPr/>
        </p:nvSpPr>
        <p:spPr bwMode="auto">
          <a:xfrm>
            <a:off x="1494974" y="2821774"/>
            <a:ext cx="1269578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단계별 교육 대상자 선정</a:t>
            </a:r>
          </a:p>
        </p:txBody>
      </p:sp>
      <p:sp>
        <p:nvSpPr>
          <p:cNvPr id="173" name="AutoShape 40"/>
          <p:cNvSpPr>
            <a:spLocks noChangeArrowheads="1"/>
          </p:cNvSpPr>
          <p:nvPr/>
        </p:nvSpPr>
        <p:spPr bwMode="auto">
          <a:xfrm>
            <a:off x="708950" y="4384861"/>
            <a:ext cx="2779713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4" name="Text Box 43"/>
          <p:cNvSpPr txBox="1">
            <a:spLocks noChangeArrowheads="1"/>
          </p:cNvSpPr>
          <p:nvPr/>
        </p:nvSpPr>
        <p:spPr bwMode="auto">
          <a:xfrm>
            <a:off x="1737104" y="4441024"/>
            <a:ext cx="769441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>
                <a:latin typeface="나눔바른고딕" panose="020B0600000101010101" charset="-127"/>
                <a:ea typeface="나눔바른고딕" panose="020B0600000101010101" charset="-127"/>
              </a:rPr>
              <a:t>교육 준비 점검</a:t>
            </a:r>
          </a:p>
        </p:txBody>
      </p:sp>
      <p:grpSp>
        <p:nvGrpSpPr>
          <p:cNvPr id="175" name="Group 44"/>
          <p:cNvGrpSpPr>
            <a:grpSpLocks/>
          </p:cNvGrpSpPr>
          <p:nvPr/>
        </p:nvGrpSpPr>
        <p:grpSpPr bwMode="auto">
          <a:xfrm>
            <a:off x="728000" y="5686611"/>
            <a:ext cx="2774950" cy="228600"/>
            <a:chOff x="3279" y="3149"/>
            <a:chExt cx="804" cy="156"/>
          </a:xfrm>
        </p:grpSpPr>
        <p:sp>
          <p:nvSpPr>
            <p:cNvPr id="176" name="AutoShape 45"/>
            <p:cNvSpPr>
              <a:spLocks noChangeArrowheads="1"/>
            </p:cNvSpPr>
            <p:nvPr/>
          </p:nvSpPr>
          <p:spPr bwMode="auto">
            <a:xfrm>
              <a:off x="3279" y="3149"/>
              <a:ext cx="804" cy="156"/>
            </a:xfrm>
            <a:prstGeom prst="roundRect">
              <a:avLst>
                <a:gd name="adj" fmla="val 2255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77" name="AutoShape 46"/>
            <p:cNvSpPr>
              <a:spLocks noChangeArrowheads="1"/>
            </p:cNvSpPr>
            <p:nvPr/>
          </p:nvSpPr>
          <p:spPr bwMode="auto">
            <a:xfrm>
              <a:off x="3283" y="3155"/>
              <a:ext cx="796" cy="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35 w 21600"/>
                <a:gd name="T13" fmla="*/ 2160 h 21600"/>
                <a:gd name="T14" fmla="*/ 19565 w 21600"/>
                <a:gd name="T15" fmla="*/ 19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57" y="21600"/>
                  </a:lnTo>
                  <a:lnTo>
                    <a:pt x="2114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79" name="Text Box 48"/>
            <p:cNvSpPr txBox="1">
              <a:spLocks noChangeArrowheads="1"/>
            </p:cNvSpPr>
            <p:nvPr/>
          </p:nvSpPr>
          <p:spPr bwMode="auto">
            <a:xfrm>
              <a:off x="3592" y="3179"/>
              <a:ext cx="178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</a:pPr>
              <a:r>
                <a:rPr lang="ko-KR" altLang="en-US" sz="900">
                  <a:latin typeface="나눔바른고딕" panose="020B0600000101010101" charset="-127"/>
                  <a:ea typeface="나눔바른고딕" panose="020B0600000101010101" charset="-127"/>
                </a:rPr>
                <a:t>교육생 평가</a:t>
              </a:r>
            </a:p>
          </p:txBody>
        </p:sp>
      </p:grpSp>
      <p:sp>
        <p:nvSpPr>
          <p:cNvPr id="180" name="AutoShape 50"/>
          <p:cNvSpPr>
            <a:spLocks noChangeArrowheads="1"/>
          </p:cNvSpPr>
          <p:nvPr/>
        </p:nvSpPr>
        <p:spPr bwMode="auto">
          <a:xfrm>
            <a:off x="734350" y="3181536"/>
            <a:ext cx="2774950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3" name="Text Box 53"/>
          <p:cNvSpPr txBox="1">
            <a:spLocks noChangeArrowheads="1"/>
          </p:cNvSpPr>
          <p:nvPr/>
        </p:nvSpPr>
        <p:spPr bwMode="auto">
          <a:xfrm>
            <a:off x="1525508" y="3224999"/>
            <a:ext cx="1192634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>
                <a:latin typeface="나눔바른고딕" panose="020B0600000101010101" charset="-127"/>
                <a:ea typeface="나눔바른고딕" panose="020B0600000101010101" charset="-127"/>
              </a:rPr>
              <a:t>교육 시기 및 장소 결정</a:t>
            </a:r>
          </a:p>
        </p:txBody>
      </p:sp>
      <p:sp>
        <p:nvSpPr>
          <p:cNvPr id="184" name="AutoShape 55"/>
          <p:cNvSpPr>
            <a:spLocks noChangeArrowheads="1"/>
          </p:cNvSpPr>
          <p:nvPr/>
        </p:nvSpPr>
        <p:spPr bwMode="auto">
          <a:xfrm>
            <a:off x="728000" y="3578411"/>
            <a:ext cx="2774950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7" name="Text Box 58"/>
          <p:cNvSpPr txBox="1">
            <a:spLocks noChangeArrowheads="1"/>
          </p:cNvSpPr>
          <p:nvPr/>
        </p:nvSpPr>
        <p:spPr bwMode="auto">
          <a:xfrm>
            <a:off x="1732342" y="3621874"/>
            <a:ext cx="769441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>
                <a:latin typeface="나눔바른고딕" panose="020B0600000101010101" charset="-127"/>
                <a:ea typeface="나눔바른고딕" panose="020B0600000101010101" charset="-127"/>
              </a:rPr>
              <a:t>교육 내용 선정</a:t>
            </a:r>
          </a:p>
        </p:txBody>
      </p:sp>
      <p:sp>
        <p:nvSpPr>
          <p:cNvPr id="188" name="AutoShape 60"/>
          <p:cNvSpPr>
            <a:spLocks noChangeArrowheads="1"/>
          </p:cNvSpPr>
          <p:nvPr/>
        </p:nvSpPr>
        <p:spPr bwMode="auto">
          <a:xfrm>
            <a:off x="726413" y="4854761"/>
            <a:ext cx="1127125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9" name="AutoShape 61"/>
          <p:cNvSpPr>
            <a:spLocks noChangeArrowheads="1"/>
          </p:cNvSpPr>
          <p:nvPr/>
        </p:nvSpPr>
        <p:spPr bwMode="auto">
          <a:xfrm>
            <a:off x="745463" y="4851586"/>
            <a:ext cx="1114425" cy="101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035 w 21600"/>
              <a:gd name="T13" fmla="*/ 2160 h 21600"/>
              <a:gd name="T14" fmla="*/ 19565 w 21600"/>
              <a:gd name="T15" fmla="*/ 1944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57" y="21600"/>
                </a:lnTo>
                <a:lnTo>
                  <a:pt x="21143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4D0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25200" rIns="54000" bIns="25200"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0" name="Text Box 63"/>
          <p:cNvSpPr txBox="1">
            <a:spLocks noChangeArrowheads="1"/>
          </p:cNvSpPr>
          <p:nvPr/>
        </p:nvSpPr>
        <p:spPr bwMode="auto">
          <a:xfrm>
            <a:off x="985373" y="4898224"/>
            <a:ext cx="615553" cy="138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>
                <a:latin typeface="나눔바른고딕" panose="020B0600000101010101" charset="-127"/>
                <a:ea typeface="나눔바른고딕" panose="020B0600000101010101" charset="-127"/>
              </a:rPr>
              <a:t>강의식 교육</a:t>
            </a:r>
          </a:p>
        </p:txBody>
      </p:sp>
      <p:sp>
        <p:nvSpPr>
          <p:cNvPr id="191" name="AutoShape 65"/>
          <p:cNvSpPr>
            <a:spLocks noChangeArrowheads="1"/>
          </p:cNvSpPr>
          <p:nvPr/>
        </p:nvSpPr>
        <p:spPr bwMode="auto">
          <a:xfrm>
            <a:off x="2374238" y="4854761"/>
            <a:ext cx="1127125" cy="228600"/>
          </a:xfrm>
          <a:prstGeom prst="roundRect">
            <a:avLst>
              <a:gd name="adj" fmla="val 22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54000" tIns="25200" rIns="54000" bIns="25200"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2" name="Text Box 68"/>
          <p:cNvSpPr txBox="1">
            <a:spLocks noChangeArrowheads="1"/>
          </p:cNvSpPr>
          <p:nvPr/>
        </p:nvSpPr>
        <p:spPr bwMode="auto">
          <a:xfrm>
            <a:off x="2690906" y="4898224"/>
            <a:ext cx="500137" cy="138499"/>
          </a:xfrm>
          <a:prstGeom prst="rect">
            <a:avLst/>
          </a:prstGeom>
          <a:solidFill>
            <a:srgbClr val="C4D0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900">
                <a:latin typeface="나눔바른고딕" panose="020B0600000101010101" charset="-127"/>
                <a:ea typeface="나눔바른고딕" panose="020B0600000101010101" charset="-127"/>
              </a:rPr>
              <a:t>실습 교육</a:t>
            </a:r>
          </a:p>
        </p:txBody>
      </p:sp>
      <p:sp>
        <p:nvSpPr>
          <p:cNvPr id="193" name="Line 70"/>
          <p:cNvSpPr>
            <a:spLocks noChangeShapeType="1"/>
          </p:cNvSpPr>
          <p:nvPr/>
        </p:nvSpPr>
        <p:spPr bwMode="auto">
          <a:xfrm>
            <a:off x="2947325" y="4702361"/>
            <a:ext cx="0" cy="15240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4" name="Line 71"/>
          <p:cNvSpPr>
            <a:spLocks noChangeShapeType="1"/>
          </p:cNvSpPr>
          <p:nvPr/>
        </p:nvSpPr>
        <p:spPr bwMode="auto">
          <a:xfrm>
            <a:off x="1296325" y="4702361"/>
            <a:ext cx="1651000" cy="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5" name="Line 72"/>
          <p:cNvSpPr>
            <a:spLocks noChangeShapeType="1"/>
          </p:cNvSpPr>
          <p:nvPr/>
        </p:nvSpPr>
        <p:spPr bwMode="auto">
          <a:xfrm>
            <a:off x="1296325" y="4702361"/>
            <a:ext cx="0" cy="15240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6" name="Line 73"/>
          <p:cNvSpPr>
            <a:spLocks noChangeShapeType="1"/>
          </p:cNvSpPr>
          <p:nvPr/>
        </p:nvSpPr>
        <p:spPr bwMode="auto">
          <a:xfrm flipV="1">
            <a:off x="2128175" y="4616636"/>
            <a:ext cx="0" cy="85725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97" name="Group 74"/>
          <p:cNvGrpSpPr>
            <a:grpSpLocks/>
          </p:cNvGrpSpPr>
          <p:nvPr/>
        </p:nvGrpSpPr>
        <p:grpSpPr bwMode="auto">
          <a:xfrm>
            <a:off x="731175" y="6086661"/>
            <a:ext cx="2774950" cy="228600"/>
            <a:chOff x="3279" y="3149"/>
            <a:chExt cx="804" cy="156"/>
          </a:xfrm>
        </p:grpSpPr>
        <p:sp>
          <p:nvSpPr>
            <p:cNvPr id="198" name="AutoShape 75"/>
            <p:cNvSpPr>
              <a:spLocks noChangeArrowheads="1"/>
            </p:cNvSpPr>
            <p:nvPr/>
          </p:nvSpPr>
          <p:spPr bwMode="auto">
            <a:xfrm>
              <a:off x="3279" y="3149"/>
              <a:ext cx="804" cy="156"/>
            </a:xfrm>
            <a:prstGeom prst="roundRect">
              <a:avLst>
                <a:gd name="adj" fmla="val 2255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25200" rIns="54000" bIns="25200" anchor="ctr"/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99" name="AutoShape 76"/>
            <p:cNvSpPr>
              <a:spLocks noChangeArrowheads="1"/>
            </p:cNvSpPr>
            <p:nvPr/>
          </p:nvSpPr>
          <p:spPr bwMode="auto">
            <a:xfrm>
              <a:off x="3283" y="3155"/>
              <a:ext cx="796" cy="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35 w 21600"/>
                <a:gd name="T13" fmla="*/ 2160 h 21600"/>
                <a:gd name="T14" fmla="*/ 19565 w 21600"/>
                <a:gd name="T15" fmla="*/ 1944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57" y="21600"/>
                  </a:lnTo>
                  <a:lnTo>
                    <a:pt x="2114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1" name="Text Box 78"/>
            <p:cNvSpPr txBox="1">
              <a:spLocks noChangeArrowheads="1"/>
            </p:cNvSpPr>
            <p:nvPr/>
          </p:nvSpPr>
          <p:spPr bwMode="auto">
            <a:xfrm>
              <a:off x="3570" y="3179"/>
              <a:ext cx="223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</a:pPr>
              <a:r>
                <a:rPr lang="ko-KR" altLang="en-US" sz="900">
                  <a:latin typeface="나눔바른고딕" panose="020B0600000101010101" charset="-127"/>
                  <a:ea typeface="나눔바른고딕" panose="020B0600000101010101" charset="-127"/>
                </a:rPr>
                <a:t>교육 효과 분석</a:t>
              </a:r>
            </a:p>
          </p:txBody>
        </p:sp>
      </p:grpSp>
      <p:sp>
        <p:nvSpPr>
          <p:cNvPr id="202" name="Line 79"/>
          <p:cNvSpPr>
            <a:spLocks noChangeShapeType="1"/>
          </p:cNvSpPr>
          <p:nvPr/>
        </p:nvSpPr>
        <p:spPr bwMode="auto">
          <a:xfrm>
            <a:off x="2140875" y="5915211"/>
            <a:ext cx="0" cy="17145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3" name="Line 80"/>
          <p:cNvSpPr>
            <a:spLocks noChangeShapeType="1"/>
          </p:cNvSpPr>
          <p:nvPr/>
        </p:nvSpPr>
        <p:spPr bwMode="auto">
          <a:xfrm>
            <a:off x="2140875" y="3410136"/>
            <a:ext cx="0" cy="17145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4" name="Line 81"/>
          <p:cNvSpPr>
            <a:spLocks noChangeShapeType="1"/>
          </p:cNvSpPr>
          <p:nvPr/>
        </p:nvSpPr>
        <p:spPr bwMode="auto">
          <a:xfrm>
            <a:off x="2134525" y="3019611"/>
            <a:ext cx="0" cy="171450"/>
          </a:xfrm>
          <a:prstGeom prst="line">
            <a:avLst/>
          </a:prstGeom>
          <a:noFill/>
          <a:ln w="19050">
            <a:solidFill>
              <a:srgbClr val="4477B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05" name="Picture 95" descr="화살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10700" y="3830824"/>
            <a:ext cx="2317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Picture 96" descr="화살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10700" y="3937186"/>
            <a:ext cx="2317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7" name="Group 94"/>
          <p:cNvGrpSpPr>
            <a:grpSpLocks/>
          </p:cNvGrpSpPr>
          <p:nvPr/>
        </p:nvGrpSpPr>
        <p:grpSpPr bwMode="auto">
          <a:xfrm rot="16200000" flipH="1">
            <a:off x="1993238" y="5173848"/>
            <a:ext cx="273050" cy="231775"/>
            <a:chOff x="1290" y="3455"/>
            <a:chExt cx="552" cy="339"/>
          </a:xfrm>
        </p:grpSpPr>
        <p:pic>
          <p:nvPicPr>
            <p:cNvPr id="208" name="Picture 95" descr="화살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" y="3455"/>
              <a:ext cx="33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" name="Picture 96" descr="화살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06" y="3455"/>
              <a:ext cx="33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0" name="Rectangle 88"/>
          <p:cNvSpPr>
            <a:spLocks noChangeArrowheads="1"/>
          </p:cNvSpPr>
          <p:nvPr/>
        </p:nvSpPr>
        <p:spPr bwMode="auto">
          <a:xfrm>
            <a:off x="4250663" y="2436999"/>
            <a:ext cx="5257800" cy="35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15888" indent="-115888" algn="just" eaLnBrk="0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242888" indent="-98425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360363" indent="-90488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496888" indent="-825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668463" indent="-146050" algn="l" eaLnBrk="0" latinLnBrk="1" hangingPunct="0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125663" indent="-146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582863" indent="-146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040063" indent="-146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497263" indent="-146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고객사와</a:t>
            </a:r>
            <a:r>
              <a:rPr lang="ko-KR" altLang="ko-KR" sz="105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협의 하에 교육대상자를 분석하여 수준에 맞는 교육 내용을 준비</a:t>
            </a:r>
            <a:endParaRPr lang="ko-KR" altLang="en-US" sz="105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ko-KR" sz="105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획일적인 교육과정 개설이 아니라 대상자 별로 교육과정을 구분하여 집중 교육</a:t>
            </a:r>
            <a:endParaRPr lang="en-US" altLang="ko-KR" sz="7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1" name="AutoShape 432"/>
          <p:cNvSpPr>
            <a:spLocks noChangeArrowheads="1"/>
          </p:cNvSpPr>
          <p:nvPr/>
        </p:nvSpPr>
        <p:spPr bwMode="gray">
          <a:xfrm>
            <a:off x="4122075" y="2914836"/>
            <a:ext cx="5426075" cy="3937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solidFill>
              <a:srgbClr val="D1D1D1"/>
            </a:solidFill>
            <a:round/>
            <a:headEnd/>
            <a:tailEnd/>
          </a:ln>
        </p:spPr>
        <p:txBody>
          <a:bodyPr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SzPct val="110000"/>
              <a:buFont typeface="Wingdings" panose="05000000000000000000" pitchFamily="2" charset="2"/>
              <a:buChar char="î"/>
            </a:pPr>
            <a:endParaRPr lang="ko-KR" altLang="en-US" sz="105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2" name="AutoShape 433" descr="object-06"/>
          <p:cNvSpPr>
            <a:spLocks noChangeArrowheads="1"/>
          </p:cNvSpPr>
          <p:nvPr/>
        </p:nvSpPr>
        <p:spPr bwMode="auto">
          <a:xfrm>
            <a:off x="4122075" y="2883086"/>
            <a:ext cx="5426075" cy="1905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rgbClr val="6792C7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2296" tIns="32296" rIns="32296" bIns="22607" anchor="ctr"/>
          <a:lstStyle>
            <a:lvl1pPr algn="just" defTabSz="8461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ctr" latinLnBrk="1" hangingPunct="1">
              <a:spcBef>
                <a:spcPct val="0"/>
              </a:spcBef>
              <a:buSzPct val="110000"/>
              <a:buFontTx/>
              <a:buNone/>
            </a:pPr>
            <a:r>
              <a:rPr lang="ko-KR" altLang="en-US" sz="10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교육계획 수립</a:t>
            </a:r>
          </a:p>
        </p:txBody>
      </p:sp>
      <p:sp>
        <p:nvSpPr>
          <p:cNvPr id="213" name="Line 434"/>
          <p:cNvSpPr>
            <a:spLocks noChangeShapeType="1"/>
          </p:cNvSpPr>
          <p:nvPr/>
        </p:nvSpPr>
        <p:spPr bwMode="auto">
          <a:xfrm flipH="1">
            <a:off x="9433850" y="2986274"/>
            <a:ext cx="12541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4" name="Line 435"/>
          <p:cNvSpPr>
            <a:spLocks noChangeShapeType="1"/>
          </p:cNvSpPr>
          <p:nvPr/>
        </p:nvSpPr>
        <p:spPr bwMode="auto">
          <a:xfrm>
            <a:off x="4110963" y="2986274"/>
            <a:ext cx="127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5" name="Rectangle 436"/>
          <p:cNvSpPr>
            <a:spLocks noChangeArrowheads="1"/>
          </p:cNvSpPr>
          <p:nvPr/>
        </p:nvSpPr>
        <p:spPr bwMode="auto">
          <a:xfrm>
            <a:off x="4233200" y="3091049"/>
            <a:ext cx="527526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755" tIns="32296" rIns="38755" bIns="32296" anchor="ctr"/>
          <a:lstStyle>
            <a:lvl1pPr marL="107950" indent="-107950" algn="just" defTabSz="8207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ko-KR" altLang="en-US" sz="10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체계적이고 효과적인 교육훈련을 위해 사전에 협의 하에 세부 교육훈련계획서 작성</a:t>
            </a:r>
          </a:p>
        </p:txBody>
      </p:sp>
      <p:sp>
        <p:nvSpPr>
          <p:cNvPr id="216" name="AutoShape 432"/>
          <p:cNvSpPr>
            <a:spLocks noChangeArrowheads="1"/>
          </p:cNvSpPr>
          <p:nvPr/>
        </p:nvSpPr>
        <p:spPr bwMode="gray">
          <a:xfrm>
            <a:off x="4114138" y="3535549"/>
            <a:ext cx="5426075" cy="696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solidFill>
              <a:srgbClr val="D1D1D1"/>
            </a:solidFill>
            <a:round/>
            <a:headEnd/>
            <a:tailEnd/>
          </a:ln>
        </p:spPr>
        <p:txBody>
          <a:bodyPr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SzPct val="110000"/>
              <a:buFont typeface="Wingdings" panose="05000000000000000000" pitchFamily="2" charset="2"/>
              <a:buChar char="î"/>
            </a:pPr>
            <a:endParaRPr lang="ko-KR" altLang="en-US" sz="105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7" name="AutoShape 433" descr="object-06"/>
          <p:cNvSpPr>
            <a:spLocks noChangeArrowheads="1"/>
          </p:cNvSpPr>
          <p:nvPr/>
        </p:nvSpPr>
        <p:spPr bwMode="auto">
          <a:xfrm>
            <a:off x="4114138" y="3502211"/>
            <a:ext cx="5426075" cy="18256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rgbClr val="6792C7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2296" tIns="32296" rIns="32296" bIns="22607" anchor="ctr"/>
          <a:lstStyle>
            <a:lvl1pPr algn="just" defTabSz="8461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ctr" latinLnBrk="1" hangingPunct="1">
              <a:spcBef>
                <a:spcPct val="0"/>
              </a:spcBef>
              <a:buSzPct val="110000"/>
              <a:buFontTx/>
              <a:buNone/>
            </a:pPr>
            <a:r>
              <a:rPr lang="ko-KR" altLang="en-US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적절한 장소 선택</a:t>
            </a:r>
          </a:p>
        </p:txBody>
      </p:sp>
      <p:sp>
        <p:nvSpPr>
          <p:cNvPr id="218" name="Line 434"/>
          <p:cNvSpPr>
            <a:spLocks noChangeShapeType="1"/>
          </p:cNvSpPr>
          <p:nvPr/>
        </p:nvSpPr>
        <p:spPr bwMode="auto">
          <a:xfrm flipH="1">
            <a:off x="9425913" y="3603811"/>
            <a:ext cx="12541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9" name="Line 435"/>
          <p:cNvSpPr>
            <a:spLocks noChangeShapeType="1"/>
          </p:cNvSpPr>
          <p:nvPr/>
        </p:nvSpPr>
        <p:spPr bwMode="auto">
          <a:xfrm>
            <a:off x="4103025" y="3603811"/>
            <a:ext cx="127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0" name="Rectangle 436"/>
          <p:cNvSpPr>
            <a:spLocks noChangeArrowheads="1"/>
          </p:cNvSpPr>
          <p:nvPr/>
        </p:nvSpPr>
        <p:spPr bwMode="auto">
          <a:xfrm>
            <a:off x="4225263" y="3717104"/>
            <a:ext cx="5167312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755" tIns="32296" rIns="38755" bIns="32296" anchor="ctr"/>
          <a:lstStyle>
            <a:lvl1pPr marL="107950" indent="-107950" algn="just" defTabSz="8207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고객사와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협의 하에 과정별 교육장소를 선정</a:t>
            </a:r>
          </a:p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제안사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교육장소의 경우 협의 후 지원 가능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수시 교육 시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고객사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지정장소 우선 선정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근무여건 고려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221" name="AutoShape 432"/>
          <p:cNvSpPr>
            <a:spLocks noChangeArrowheads="1"/>
          </p:cNvSpPr>
          <p:nvPr/>
        </p:nvSpPr>
        <p:spPr bwMode="gray">
          <a:xfrm>
            <a:off x="4107788" y="4454711"/>
            <a:ext cx="5426075" cy="492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solidFill>
              <a:srgbClr val="D1D1D1"/>
            </a:solidFill>
            <a:round/>
            <a:headEnd/>
            <a:tailEnd/>
          </a:ln>
        </p:spPr>
        <p:txBody>
          <a:bodyPr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SzPct val="110000"/>
              <a:buFont typeface="Wingdings" panose="05000000000000000000" pitchFamily="2" charset="2"/>
              <a:buChar char="î"/>
            </a:pPr>
            <a:endParaRPr lang="ko-KR" altLang="en-US" sz="105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2" name="AutoShape 433" descr="object-06"/>
          <p:cNvSpPr>
            <a:spLocks noChangeArrowheads="1"/>
          </p:cNvSpPr>
          <p:nvPr/>
        </p:nvSpPr>
        <p:spPr bwMode="auto">
          <a:xfrm>
            <a:off x="4107788" y="4416611"/>
            <a:ext cx="5426075" cy="19685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rgbClr val="6792C7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2296" tIns="32296" rIns="32296" bIns="22607" anchor="ctr"/>
          <a:lstStyle>
            <a:lvl1pPr algn="just" defTabSz="8461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ctr" latinLnBrk="1" hangingPunct="1">
              <a:spcBef>
                <a:spcPct val="0"/>
              </a:spcBef>
              <a:buSzPct val="110000"/>
              <a:buFontTx/>
              <a:buNone/>
            </a:pPr>
            <a:r>
              <a:rPr lang="ko-KR" altLang="en-US" sz="105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전문가 지원</a:t>
            </a:r>
          </a:p>
        </p:txBody>
      </p:sp>
      <p:sp>
        <p:nvSpPr>
          <p:cNvPr id="223" name="Line 434"/>
          <p:cNvSpPr>
            <a:spLocks noChangeShapeType="1"/>
          </p:cNvSpPr>
          <p:nvPr/>
        </p:nvSpPr>
        <p:spPr bwMode="auto">
          <a:xfrm flipH="1">
            <a:off x="9419563" y="4526149"/>
            <a:ext cx="12541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4" name="Line 435"/>
          <p:cNvSpPr>
            <a:spLocks noChangeShapeType="1"/>
          </p:cNvSpPr>
          <p:nvPr/>
        </p:nvSpPr>
        <p:spPr bwMode="auto">
          <a:xfrm>
            <a:off x="4096675" y="4526149"/>
            <a:ext cx="127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5" name="Rectangle 436"/>
          <p:cNvSpPr>
            <a:spLocks noChangeArrowheads="1"/>
          </p:cNvSpPr>
          <p:nvPr/>
        </p:nvSpPr>
        <p:spPr bwMode="auto">
          <a:xfrm>
            <a:off x="4218913" y="4630924"/>
            <a:ext cx="51673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755" tIns="32296" rIns="38755" bIns="32296" anchor="ctr"/>
          <a:lstStyle>
            <a:lvl1pPr marL="107950" indent="-107950" algn="just" defTabSz="8207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각 과정별로 적합한 전문가를 투입함으로써 교육의 질적인 측면을 향상시키고 현 업무에 빠르게 적응할 수 있는 수준 높은 교육 지원</a:t>
            </a:r>
          </a:p>
        </p:txBody>
      </p:sp>
      <p:sp>
        <p:nvSpPr>
          <p:cNvPr id="226" name="AutoShape 432"/>
          <p:cNvSpPr>
            <a:spLocks noChangeArrowheads="1"/>
          </p:cNvSpPr>
          <p:nvPr/>
        </p:nvSpPr>
        <p:spPr bwMode="gray">
          <a:xfrm>
            <a:off x="4107788" y="5205599"/>
            <a:ext cx="5426075" cy="4937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solidFill>
              <a:srgbClr val="D1D1D1"/>
            </a:solidFill>
            <a:round/>
            <a:headEnd/>
            <a:tailEnd/>
          </a:ln>
        </p:spPr>
        <p:txBody>
          <a:bodyPr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SzPct val="110000"/>
              <a:buFont typeface="Wingdings" panose="05000000000000000000" pitchFamily="2" charset="2"/>
              <a:buChar char="î"/>
            </a:pPr>
            <a:endParaRPr lang="ko-KR" altLang="en-US" sz="105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7" name="AutoShape 433" descr="object-06"/>
          <p:cNvSpPr>
            <a:spLocks noChangeArrowheads="1"/>
          </p:cNvSpPr>
          <p:nvPr/>
        </p:nvSpPr>
        <p:spPr bwMode="auto">
          <a:xfrm>
            <a:off x="4107788" y="5156386"/>
            <a:ext cx="5426075" cy="20637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rgbClr val="6792C7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2296" tIns="32296" rIns="32296" bIns="22607" anchor="ctr"/>
          <a:lstStyle>
            <a:lvl1pPr algn="just" defTabSz="8461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ctr" latinLnBrk="1" hangingPunct="1">
              <a:spcBef>
                <a:spcPct val="0"/>
              </a:spcBef>
              <a:buSzPct val="110000"/>
              <a:buFontTx/>
              <a:buNone/>
            </a:pPr>
            <a:r>
              <a:rPr lang="ko-KR" altLang="en-US" sz="105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실습위주 교육 실시</a:t>
            </a:r>
          </a:p>
        </p:txBody>
      </p:sp>
      <p:sp>
        <p:nvSpPr>
          <p:cNvPr id="228" name="Line 434"/>
          <p:cNvSpPr>
            <a:spLocks noChangeShapeType="1"/>
          </p:cNvSpPr>
          <p:nvPr/>
        </p:nvSpPr>
        <p:spPr bwMode="auto">
          <a:xfrm flipH="1">
            <a:off x="9419563" y="5277036"/>
            <a:ext cx="12541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9" name="Line 435"/>
          <p:cNvSpPr>
            <a:spLocks noChangeShapeType="1"/>
          </p:cNvSpPr>
          <p:nvPr/>
        </p:nvSpPr>
        <p:spPr bwMode="auto">
          <a:xfrm>
            <a:off x="4096675" y="5277036"/>
            <a:ext cx="127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0" name="Rectangle 436"/>
          <p:cNvSpPr>
            <a:spLocks noChangeArrowheads="1"/>
          </p:cNvSpPr>
          <p:nvPr/>
        </p:nvSpPr>
        <p:spPr bwMode="auto">
          <a:xfrm>
            <a:off x="4218913" y="5380224"/>
            <a:ext cx="51673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755" tIns="32296" rIns="38755" bIns="32296" anchor="ctr"/>
          <a:lstStyle>
            <a:lvl1pPr marL="107950" indent="-107950" algn="just" defTabSz="8207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업무에 빠르게 적응할 수 있는 효율적인 교육이 되도록 탄력적인 현장교육을 실시하고 실습위주의 교육실시</a:t>
            </a:r>
          </a:p>
        </p:txBody>
      </p:sp>
      <p:sp>
        <p:nvSpPr>
          <p:cNvPr id="231" name="AutoShape 432"/>
          <p:cNvSpPr>
            <a:spLocks noChangeArrowheads="1"/>
          </p:cNvSpPr>
          <p:nvPr/>
        </p:nvSpPr>
        <p:spPr bwMode="gray">
          <a:xfrm>
            <a:off x="4107788" y="5942199"/>
            <a:ext cx="5426075" cy="4937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algn="ctr">
            <a:solidFill>
              <a:srgbClr val="D1D1D1"/>
            </a:solidFill>
            <a:round/>
            <a:headEnd/>
            <a:tailEnd/>
          </a:ln>
        </p:spPr>
        <p:txBody>
          <a:bodyPr anchor="ctr"/>
          <a:lstStyle>
            <a:lvl1pPr algn="just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spcBef>
                <a:spcPct val="0"/>
              </a:spcBef>
              <a:buSzPct val="110000"/>
              <a:buFont typeface="Wingdings" panose="05000000000000000000" pitchFamily="2" charset="2"/>
              <a:buChar char="î"/>
            </a:pPr>
            <a:endParaRPr lang="ko-KR" altLang="en-US" sz="105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2" name="AutoShape 433" descr="object-06"/>
          <p:cNvSpPr>
            <a:spLocks noChangeArrowheads="1"/>
          </p:cNvSpPr>
          <p:nvPr/>
        </p:nvSpPr>
        <p:spPr bwMode="auto">
          <a:xfrm>
            <a:off x="4107788" y="5892986"/>
            <a:ext cx="5426075" cy="20637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rgbClr val="6792C7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32296" tIns="32296" rIns="32296" bIns="22607" anchor="ctr"/>
          <a:lstStyle>
            <a:lvl1pPr algn="just" defTabSz="8461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461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461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ctr" latinLnBrk="1" hangingPunct="1">
              <a:spcBef>
                <a:spcPct val="0"/>
              </a:spcBef>
              <a:buSzPct val="110000"/>
              <a:buFontTx/>
              <a:buNone/>
            </a:pPr>
            <a:r>
              <a:rPr lang="ko-KR" altLang="en-US" sz="105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교육 성과관리 실시</a:t>
            </a:r>
          </a:p>
        </p:txBody>
      </p:sp>
      <p:sp>
        <p:nvSpPr>
          <p:cNvPr id="233" name="Line 434"/>
          <p:cNvSpPr>
            <a:spLocks noChangeShapeType="1"/>
          </p:cNvSpPr>
          <p:nvPr/>
        </p:nvSpPr>
        <p:spPr bwMode="auto">
          <a:xfrm flipH="1">
            <a:off x="9419563" y="6013636"/>
            <a:ext cx="12541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4" name="Line 435"/>
          <p:cNvSpPr>
            <a:spLocks noChangeShapeType="1"/>
          </p:cNvSpPr>
          <p:nvPr/>
        </p:nvSpPr>
        <p:spPr bwMode="auto">
          <a:xfrm>
            <a:off x="4096675" y="6013636"/>
            <a:ext cx="127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5" name="Rectangle 436"/>
          <p:cNvSpPr>
            <a:spLocks noChangeArrowheads="1"/>
          </p:cNvSpPr>
          <p:nvPr/>
        </p:nvSpPr>
        <p:spPr bwMode="auto">
          <a:xfrm>
            <a:off x="4218913" y="6116824"/>
            <a:ext cx="5167312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755" tIns="32296" rIns="38755" bIns="32296" anchor="ctr"/>
          <a:lstStyle>
            <a:lvl1pPr marL="107950" indent="-107950" algn="just" defTabSz="820738" eaLnBrk="0" hangingPunct="0">
              <a:spcBef>
                <a:spcPct val="20000"/>
              </a:spcBef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820738" eaLnBrk="0" latinLnBrk="1" hangingPunct="0">
              <a:spcBef>
                <a:spcPct val="20000"/>
              </a:spcBef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207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algn="l" eaLnBrk="1" hangingPunct="1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효과적인 교육훈련을 실현하기 위하여 전 교육자들 대상으로 교육의 이해 정도를 평가하여, 재교육이 필요한 교육자들에게는 완벽하게 이해할 수 있도록 재교육 지원</a:t>
            </a:r>
            <a:endParaRPr lang="ko-KR" altLang="en-US" sz="9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37" name="Group 122"/>
          <p:cNvGrpSpPr>
            <a:grpSpLocks/>
          </p:cNvGrpSpPr>
          <p:nvPr/>
        </p:nvGrpSpPr>
        <p:grpSpPr bwMode="auto">
          <a:xfrm>
            <a:off x="402562" y="2063936"/>
            <a:ext cx="790575" cy="369888"/>
            <a:chOff x="207" y="1794"/>
            <a:chExt cx="653" cy="233"/>
          </a:xfrm>
        </p:grpSpPr>
        <p:grpSp>
          <p:nvGrpSpPr>
            <p:cNvPr id="241" name="Group 125"/>
            <p:cNvGrpSpPr>
              <a:grpSpLocks/>
            </p:cNvGrpSpPr>
            <p:nvPr/>
          </p:nvGrpSpPr>
          <p:grpSpPr bwMode="auto">
            <a:xfrm>
              <a:off x="207" y="1794"/>
              <a:ext cx="76" cy="233"/>
              <a:chOff x="193" y="933"/>
              <a:chExt cx="77" cy="233"/>
            </a:xfrm>
          </p:grpSpPr>
          <p:sp>
            <p:nvSpPr>
              <p:cNvPr id="243" name="AutoShape 126"/>
              <p:cNvSpPr>
                <a:spLocks noChangeArrowheads="1"/>
              </p:cNvSpPr>
              <p:nvPr/>
            </p:nvSpPr>
            <p:spPr bwMode="auto">
              <a:xfrm>
                <a:off x="193" y="933"/>
                <a:ext cx="47" cy="233"/>
              </a:xfrm>
              <a:prstGeom prst="chevron">
                <a:avLst>
                  <a:gd name="adj" fmla="val 65384"/>
                </a:avLst>
              </a:prstGeom>
              <a:gradFill rotWithShape="1">
                <a:gsLst>
                  <a:gs pos="0">
                    <a:schemeClr val="bg1">
                      <a:gamma/>
                      <a:tint val="0"/>
                      <a:invGamma/>
                      <a:alpha val="27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27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44" name="AutoShape 127"/>
              <p:cNvSpPr>
                <a:spLocks noChangeArrowheads="1"/>
              </p:cNvSpPr>
              <p:nvPr/>
            </p:nvSpPr>
            <p:spPr bwMode="auto">
              <a:xfrm>
                <a:off x="223" y="933"/>
                <a:ext cx="47" cy="233"/>
              </a:xfrm>
              <a:prstGeom prst="chevron">
                <a:avLst>
                  <a:gd name="adj" fmla="val 65384"/>
                </a:avLst>
              </a:prstGeom>
              <a:gradFill rotWithShape="1">
                <a:gsLst>
                  <a:gs pos="0">
                    <a:schemeClr val="bg1">
                      <a:gamma/>
                      <a:tint val="0"/>
                      <a:invGamma/>
                      <a:alpha val="27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27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42" name="Rectangle 128"/>
            <p:cNvSpPr>
              <a:spLocks noChangeArrowheads="1"/>
            </p:cNvSpPr>
            <p:nvPr/>
          </p:nvSpPr>
          <p:spPr bwMode="auto">
            <a:xfrm>
              <a:off x="302" y="1846"/>
              <a:ext cx="558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>
                  <a:srgbClr val="3493C8"/>
                </a:buClr>
                <a:buSzPct val="80000"/>
                <a:buFont typeface="Wingdings" panose="05000000000000000000" pitchFamily="2" charset="2"/>
                <a:buNone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교육 절차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46" name="Group 131"/>
          <p:cNvGrpSpPr>
            <a:grpSpLocks/>
          </p:cNvGrpSpPr>
          <p:nvPr/>
        </p:nvGrpSpPr>
        <p:grpSpPr bwMode="auto">
          <a:xfrm>
            <a:off x="4056149" y="2063935"/>
            <a:ext cx="1174053" cy="369888"/>
            <a:chOff x="3180" y="1794"/>
            <a:chExt cx="607" cy="233"/>
          </a:xfrm>
        </p:grpSpPr>
        <p:grpSp>
          <p:nvGrpSpPr>
            <p:cNvPr id="250" name="Group 134"/>
            <p:cNvGrpSpPr>
              <a:grpSpLocks/>
            </p:cNvGrpSpPr>
            <p:nvPr/>
          </p:nvGrpSpPr>
          <p:grpSpPr bwMode="auto">
            <a:xfrm>
              <a:off x="3180" y="1794"/>
              <a:ext cx="76" cy="233"/>
              <a:chOff x="193" y="933"/>
              <a:chExt cx="77" cy="233"/>
            </a:xfrm>
          </p:grpSpPr>
          <p:sp>
            <p:nvSpPr>
              <p:cNvPr id="252" name="AutoShape 135"/>
              <p:cNvSpPr>
                <a:spLocks noChangeArrowheads="1"/>
              </p:cNvSpPr>
              <p:nvPr/>
            </p:nvSpPr>
            <p:spPr bwMode="auto">
              <a:xfrm>
                <a:off x="193" y="933"/>
                <a:ext cx="47" cy="233"/>
              </a:xfrm>
              <a:prstGeom prst="chevron">
                <a:avLst>
                  <a:gd name="adj" fmla="val 65384"/>
                </a:avLst>
              </a:prstGeom>
              <a:gradFill rotWithShape="1">
                <a:gsLst>
                  <a:gs pos="0">
                    <a:schemeClr val="bg1">
                      <a:gamma/>
                      <a:tint val="0"/>
                      <a:invGamma/>
                      <a:alpha val="27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27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3" name="AutoShape 136"/>
              <p:cNvSpPr>
                <a:spLocks noChangeArrowheads="1"/>
              </p:cNvSpPr>
              <p:nvPr/>
            </p:nvSpPr>
            <p:spPr bwMode="auto">
              <a:xfrm>
                <a:off x="223" y="933"/>
                <a:ext cx="47" cy="233"/>
              </a:xfrm>
              <a:prstGeom prst="chevron">
                <a:avLst>
                  <a:gd name="adj" fmla="val 65384"/>
                </a:avLst>
              </a:prstGeom>
              <a:gradFill rotWithShape="1">
                <a:gsLst>
                  <a:gs pos="0">
                    <a:schemeClr val="bg1">
                      <a:gamma/>
                      <a:tint val="0"/>
                      <a:invGamma/>
                      <a:alpha val="27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27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51" name="Rectangle 137"/>
            <p:cNvSpPr>
              <a:spLocks noChangeArrowheads="1"/>
            </p:cNvSpPr>
            <p:nvPr/>
          </p:nvSpPr>
          <p:spPr bwMode="auto">
            <a:xfrm>
              <a:off x="3276" y="1846"/>
              <a:ext cx="511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just" eaLnBrk="0" hangingPunct="0">
                <a:spcBef>
                  <a:spcPct val="20000"/>
                </a:spcBef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eaLnBrk="0" latinLnBrk="1" hangingPunct="0">
                <a:spcBef>
                  <a:spcPct val="20000"/>
                </a:spcBef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>
                  <a:srgbClr val="3493C8"/>
                </a:buClr>
                <a:buSzPct val="80000"/>
                <a:buFont typeface="Wingdings" panose="05000000000000000000" pitchFamily="2" charset="2"/>
                <a:buNone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교육과정 수립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330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58271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기술지원 및 이전 방안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제안사는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구축된 시스템을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고객사에서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독자적이고 효율적으로 운영할 수 있는 기술지원 및 이전 체계를 제공하겠습니다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4" name="Group 49"/>
          <p:cNvGrpSpPr>
            <a:grpSpLocks/>
          </p:cNvGrpSpPr>
          <p:nvPr/>
        </p:nvGrpSpPr>
        <p:grpSpPr bwMode="auto">
          <a:xfrm>
            <a:off x="28281" y="1304764"/>
            <a:ext cx="9642475" cy="519113"/>
            <a:chOff x="0" y="984"/>
            <a:chExt cx="6074" cy="327"/>
          </a:xfrm>
        </p:grpSpPr>
        <p:grpSp>
          <p:nvGrpSpPr>
            <p:cNvPr id="5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5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기술지원 및 이전 방안</a:t>
                </a:r>
              </a:p>
            </p:txBody>
          </p:sp>
        </p:grp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308484" y="1694186"/>
            <a:ext cx="9374188" cy="4867162"/>
            <a:chOff x="165" y="1215"/>
            <a:chExt cx="5905" cy="2875"/>
          </a:xfrm>
        </p:grpSpPr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2" name="Rectangle 111"/>
          <p:cNvSpPr>
            <a:spLocks noChangeArrowheads="1"/>
          </p:cNvSpPr>
          <p:nvPr/>
        </p:nvSpPr>
        <p:spPr bwMode="auto">
          <a:xfrm>
            <a:off x="5593234" y="2097837"/>
            <a:ext cx="4076290" cy="4246806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92075" tIns="82800" rIns="92075" bIns="82800"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177800" indent="-177800" algn="l" defTabSz="190500" eaLnBrk="0" hangingPunct="0">
              <a:lnSpc>
                <a:spcPct val="130000"/>
              </a:lnSpc>
              <a:spcBef>
                <a:spcPct val="45000"/>
              </a:spcBef>
              <a:buClr>
                <a:srgbClr val="990000"/>
              </a:buClr>
              <a:buSzPct val="80000"/>
              <a:buFontTx/>
              <a:buBlip>
                <a:blip r:embed="rId3"/>
              </a:buBlip>
              <a:tabLst>
                <a:tab pos="228600" algn="l"/>
              </a:tabLst>
              <a:defRPr/>
            </a:pPr>
            <a:endParaRPr lang="en-US" altLang="ko-KR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25" name="Freeform 9"/>
          <p:cNvSpPr>
            <a:spLocks noChangeAspect="1"/>
          </p:cNvSpPr>
          <p:nvPr/>
        </p:nvSpPr>
        <p:spPr bwMode="auto">
          <a:xfrm>
            <a:off x="565776" y="2107672"/>
            <a:ext cx="4364747" cy="281708"/>
          </a:xfrm>
          <a:custGeom>
            <a:avLst/>
            <a:gdLst>
              <a:gd name="T0" fmla="*/ 0 w 1701"/>
              <a:gd name="T1" fmla="*/ 0 h 106"/>
              <a:gd name="T2" fmla="*/ 28 w 1701"/>
              <a:gd name="T3" fmla="*/ 28 h 106"/>
              <a:gd name="T4" fmla="*/ 28 w 1701"/>
              <a:gd name="T5" fmla="*/ 78 h 106"/>
              <a:gd name="T6" fmla="*/ 56 w 1701"/>
              <a:gd name="T7" fmla="*/ 106 h 106"/>
              <a:gd name="T8" fmla="*/ 1645 w 1701"/>
              <a:gd name="T9" fmla="*/ 106 h 106"/>
              <a:gd name="T10" fmla="*/ 1673 w 1701"/>
              <a:gd name="T11" fmla="*/ 78 h 106"/>
              <a:gd name="T12" fmla="*/ 1673 w 1701"/>
              <a:gd name="T13" fmla="*/ 28 h 106"/>
              <a:gd name="T14" fmla="*/ 1701 w 1701"/>
              <a:gd name="T1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1" h="106">
                <a:moveTo>
                  <a:pt x="0" y="0"/>
                </a:moveTo>
                <a:cubicBezTo>
                  <a:pt x="15" y="0"/>
                  <a:pt x="28" y="13"/>
                  <a:pt x="28" y="28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93"/>
                  <a:pt x="40" y="106"/>
                  <a:pt x="56" y="106"/>
                </a:cubicBezTo>
                <a:cubicBezTo>
                  <a:pt x="1645" y="106"/>
                  <a:pt x="1645" y="106"/>
                  <a:pt x="1645" y="106"/>
                </a:cubicBezTo>
                <a:cubicBezTo>
                  <a:pt x="1660" y="106"/>
                  <a:pt x="1673" y="93"/>
                  <a:pt x="1673" y="78"/>
                </a:cubicBezTo>
                <a:cubicBezTo>
                  <a:pt x="1673" y="28"/>
                  <a:pt x="1673" y="28"/>
                  <a:pt x="1673" y="28"/>
                </a:cubicBezTo>
                <a:cubicBezTo>
                  <a:pt x="1673" y="13"/>
                  <a:pt x="1686" y="0"/>
                  <a:pt x="1701" y="0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105837" y="2124507"/>
            <a:ext cx="113973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기술지원 개요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36149" y="2568244"/>
            <a:ext cx="4858325" cy="371038"/>
          </a:xfrm>
          <a:prstGeom prst="roundRect">
            <a:avLst>
              <a:gd name="adj" fmla="val 13526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독자적이고 효율적 운영을 위한</a:t>
            </a:r>
          </a:p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+mn-ea"/>
                <a:cs typeface="+mn-cs"/>
              </a:rPr>
              <a:t>기술지원 이전</a:t>
            </a:r>
            <a:r>
              <a:rPr kumimoji="0" lang="ko-KR" altLang="en-US" sz="1400" b="1" i="0" u="none" strike="noStrike" kern="0" cap="none" spc="0" normalizeH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+mn-ea"/>
                <a:cs typeface="+mn-cs"/>
              </a:rPr>
              <a:t> 체계 제공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C1C24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8" name="Picture 6" descr="C:\Documents and Settings\WIN\바탕 화면\금_작업\02-3-가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49" y="2707452"/>
            <a:ext cx="4832925" cy="8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이등변 삼각형 128"/>
          <p:cNvSpPr/>
          <p:nvPr/>
        </p:nvSpPr>
        <p:spPr>
          <a:xfrm rot="5400000">
            <a:off x="3228813" y="4041573"/>
            <a:ext cx="4235457" cy="370683"/>
          </a:xfrm>
          <a:prstGeom prst="triangle">
            <a:avLst/>
          </a:prstGeom>
          <a:gradFill>
            <a:gsLst>
              <a:gs pos="6000">
                <a:schemeClr val="bg1"/>
              </a:gs>
              <a:gs pos="87000">
                <a:schemeClr val="bg1">
                  <a:lumMod val="65000"/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12967" y="3213287"/>
            <a:ext cx="4680000" cy="2016000"/>
          </a:xfrm>
          <a:prstGeom prst="rect">
            <a:avLst/>
          </a:prstGeom>
          <a:solidFill>
            <a:schemeClr val="lt1"/>
          </a:solidFill>
          <a:ln w="9525">
            <a:solidFill>
              <a:srgbClr val="6599C9"/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txBody>
          <a:bodyPr lIns="120377" tIns="682135" rIns="40126" bIns="0"/>
          <a:lstStyle/>
          <a:p>
            <a:pPr marL="120377" indent="-120377" latinLnBrk="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en-US" sz="14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2831257" y="3288956"/>
            <a:ext cx="2196000" cy="24613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2" name="Text Box 34"/>
          <p:cNvSpPr txBox="1">
            <a:spLocks noChangeArrowheads="1"/>
          </p:cNvSpPr>
          <p:nvPr/>
        </p:nvSpPr>
        <p:spPr bwMode="auto">
          <a:xfrm>
            <a:off x="2831257" y="3552552"/>
            <a:ext cx="2196000" cy="165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36000" bIns="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86400" indent="-86400" defTabSz="1017778" latinLnBrk="0">
              <a:spcBef>
                <a:spcPts val="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1" sz="110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900" dirty="0">
                <a:latin typeface="+mn-ea"/>
                <a:ea typeface="+mn-ea"/>
              </a:rPr>
              <a:t>기술지원 대상에 대한 목록과 기술지원 방법에 대한 계획 제시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운영 요원들의 자체 운영 능력의 배양을 위한 기술지원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북미 </a:t>
            </a:r>
            <a:r>
              <a:rPr lang="en-US" altLang="ko-KR" sz="900" dirty="0">
                <a:latin typeface="+mn-ea"/>
                <a:ea typeface="+mn-ea"/>
              </a:rPr>
              <a:t>TMS </a:t>
            </a:r>
            <a:r>
              <a:rPr lang="ko-KR" altLang="en-US" sz="900" dirty="0">
                <a:latin typeface="+mn-ea"/>
                <a:ea typeface="+mn-ea"/>
              </a:rPr>
              <a:t>시스템을 확장하거나 타 장비를 접속하고자 하는 경우 인터페이스 관련 기술 지원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제안요청사 요청 시 해당 시스템에 대한 사양과 운영에 관한 기술 지원 </a:t>
            </a:r>
          </a:p>
        </p:txBody>
      </p:sp>
      <p:sp>
        <p:nvSpPr>
          <p:cNvPr id="133" name="Rectangle 76"/>
          <p:cNvSpPr>
            <a:spLocks noChangeArrowheads="1"/>
          </p:cNvSpPr>
          <p:nvPr/>
        </p:nvSpPr>
        <p:spPr bwMode="auto">
          <a:xfrm>
            <a:off x="3098411" y="3335053"/>
            <a:ext cx="1510029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3D3D3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기술이전 요구사항 분석</a:t>
            </a:r>
          </a:p>
        </p:txBody>
      </p:sp>
      <p:cxnSp>
        <p:nvCxnSpPr>
          <p:cNvPr id="134" name="직선 연결선 133"/>
          <p:cNvCxnSpPr/>
          <p:nvPr/>
        </p:nvCxnSpPr>
        <p:spPr>
          <a:xfrm>
            <a:off x="2776734" y="3297501"/>
            <a:ext cx="0" cy="1836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모서리가 둥근 직사각형 134"/>
          <p:cNvSpPr/>
          <p:nvPr/>
        </p:nvSpPr>
        <p:spPr>
          <a:xfrm>
            <a:off x="496655" y="3306419"/>
            <a:ext cx="2196000" cy="24613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Text Box 34"/>
          <p:cNvSpPr txBox="1">
            <a:spLocks noChangeArrowheads="1"/>
          </p:cNvSpPr>
          <p:nvPr/>
        </p:nvSpPr>
        <p:spPr bwMode="auto">
          <a:xfrm>
            <a:off x="496655" y="3552552"/>
            <a:ext cx="2196000" cy="165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2000" tIns="36000" rIns="36000" bIns="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86400" indent="-86400" defTabSz="1017778" latinLnBrk="0">
              <a:spcBef>
                <a:spcPts val="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SzPct val="100000"/>
              <a:buFont typeface="Arial" pitchFamily="34" charset="0"/>
              <a:buChar char="•"/>
              <a:defRPr kumimoji="1" sz="110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900" dirty="0">
                <a:latin typeface="+mn-ea"/>
                <a:ea typeface="+mn-ea"/>
              </a:rPr>
              <a:t>시스템 구축 후 안정적인 운영이 가능하도록 전 단계에 걸친 기술이전 실시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운영 담당자가 담당 시스템 업무의 성격과 적용 기술을 완벽하게 이해하도록 기술이전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조직적인 기술이전 체계를 정립하고 추진과정은 단계적 절차를 통해 실시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정보기술 변화 이해와 기술지식 습득으로 독자적인 운영능력을 확보하는 능력 배양</a:t>
            </a:r>
          </a:p>
        </p:txBody>
      </p:sp>
      <p:sp>
        <p:nvSpPr>
          <p:cNvPr id="137" name="Rectangle 76"/>
          <p:cNvSpPr>
            <a:spLocks noChangeArrowheads="1"/>
          </p:cNvSpPr>
          <p:nvPr/>
        </p:nvSpPr>
        <p:spPr bwMode="auto">
          <a:xfrm>
            <a:off x="643584" y="3352516"/>
            <a:ext cx="1750480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3D3D3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기술이전 대상 및 이전 방안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12966" y="5651783"/>
            <a:ext cx="1116000" cy="504000"/>
            <a:chOff x="356217" y="5233756"/>
            <a:chExt cx="1260000" cy="504000"/>
          </a:xfrm>
        </p:grpSpPr>
        <p:sp>
          <p:nvSpPr>
            <p:cNvPr id="139" name="대각선 방향의 모서리가 둥근 사각형 138"/>
            <p:cNvSpPr/>
            <p:nvPr/>
          </p:nvSpPr>
          <p:spPr>
            <a:xfrm rot="16200000" flipV="1">
              <a:off x="734217" y="4855756"/>
              <a:ext cx="504000" cy="1260000"/>
            </a:xfrm>
            <a:prstGeom prst="round2Diag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0"/>
              <a:endParaRPr lang="ko-KR" altLang="en-US" sz="11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77565" y="5287412"/>
              <a:ext cx="132051" cy="158422"/>
              <a:chOff x="2794000" y="7407827"/>
              <a:chExt cx="210820" cy="230075"/>
            </a:xfrm>
          </p:grpSpPr>
          <p:sp>
            <p:nvSpPr>
              <p:cNvPr id="141" name="눈물 방울 140"/>
              <p:cNvSpPr/>
              <p:nvPr/>
            </p:nvSpPr>
            <p:spPr>
              <a:xfrm flipV="1">
                <a:off x="2794000" y="7410450"/>
                <a:ext cx="210820" cy="210820"/>
              </a:xfrm>
              <a:prstGeom prst="teardrop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76776" algn="ctr" latinLnBrk="0">
                  <a:buClr>
                    <a:schemeClr val="bg1">
                      <a:lumMod val="65000"/>
                    </a:schemeClr>
                  </a:buClr>
                  <a:buSzPct val="80000"/>
                </a:pPr>
                <a:endParaRPr lang="ko-KR" altLang="en-US" sz="10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2842660" y="7407827"/>
                <a:ext cx="119156" cy="23007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86838" indent="-99230" algn="ctr" defTabSz="989327" latinLnBrk="0">
                  <a:buClr>
                    <a:srgbClr val="3271AA"/>
                  </a:buClr>
                  <a:buSzPct val="140000"/>
                  <a:tabLst>
                    <a:tab pos="697714" algn="l"/>
                  </a:tabLst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1</a:t>
                </a:r>
                <a:endParaRPr lang="ko-KR" altLang="en-US" sz="10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grpSp>
        <p:nvGrpSpPr>
          <p:cNvPr id="143" name="그룹 142"/>
          <p:cNvGrpSpPr/>
          <p:nvPr/>
        </p:nvGrpSpPr>
        <p:grpSpPr>
          <a:xfrm>
            <a:off x="1602798" y="5651783"/>
            <a:ext cx="1116000" cy="504000"/>
            <a:chOff x="1107899" y="5233756"/>
            <a:chExt cx="1260000" cy="504000"/>
          </a:xfrm>
        </p:grpSpPr>
        <p:sp>
          <p:nvSpPr>
            <p:cNvPr id="254" name="대각선 방향의 모서리가 둥근 사각형 253"/>
            <p:cNvSpPr/>
            <p:nvPr/>
          </p:nvSpPr>
          <p:spPr>
            <a:xfrm rot="16200000" flipV="1">
              <a:off x="1485899" y="4855756"/>
              <a:ext cx="504000" cy="1260000"/>
            </a:xfrm>
            <a:prstGeom prst="round2DiagRect">
              <a:avLst/>
            </a:prstGeom>
            <a:solidFill>
              <a:srgbClr val="8AC7E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0"/>
              <a:endParaRPr lang="ko-KR" altLang="en-US" sz="11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1131222" y="5287412"/>
              <a:ext cx="132051" cy="158422"/>
              <a:chOff x="2794000" y="7407827"/>
              <a:chExt cx="210820" cy="230075"/>
            </a:xfrm>
          </p:grpSpPr>
          <p:sp>
            <p:nvSpPr>
              <p:cNvPr id="256" name="눈물 방울 255"/>
              <p:cNvSpPr/>
              <p:nvPr/>
            </p:nvSpPr>
            <p:spPr>
              <a:xfrm flipV="1">
                <a:off x="2794000" y="7410450"/>
                <a:ext cx="210820" cy="210820"/>
              </a:xfrm>
              <a:prstGeom prst="teardrop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76776" algn="ctr" latinLnBrk="0">
                  <a:buClr>
                    <a:schemeClr val="bg1">
                      <a:lumMod val="65000"/>
                    </a:schemeClr>
                  </a:buClr>
                  <a:buSzPct val="80000"/>
                </a:pPr>
                <a:endParaRPr lang="ko-KR" altLang="en-US" sz="10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2842660" y="7407827"/>
                <a:ext cx="119156" cy="23007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86838" indent="-99230" algn="ctr" defTabSz="989327" latinLnBrk="0">
                  <a:buClr>
                    <a:srgbClr val="3271AA"/>
                  </a:buClr>
                  <a:buSzPct val="140000"/>
                  <a:tabLst>
                    <a:tab pos="697714" algn="l"/>
                  </a:tabLst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2</a:t>
                </a:r>
                <a:endParaRPr lang="ko-KR" altLang="en-US" sz="10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2792630" y="5651783"/>
            <a:ext cx="1116000" cy="504000"/>
            <a:chOff x="1859581" y="5233756"/>
            <a:chExt cx="1260000" cy="504000"/>
          </a:xfrm>
        </p:grpSpPr>
        <p:sp>
          <p:nvSpPr>
            <p:cNvPr id="259" name="대각선 방향의 모서리가 둥근 사각형 258"/>
            <p:cNvSpPr/>
            <p:nvPr/>
          </p:nvSpPr>
          <p:spPr>
            <a:xfrm rot="16200000" flipV="1">
              <a:off x="2237581" y="4855756"/>
              <a:ext cx="504000" cy="1260000"/>
            </a:xfrm>
            <a:prstGeom prst="round2DiagRect">
              <a:avLst/>
            </a:prstGeom>
            <a:solidFill>
              <a:srgbClr val="63B4D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0"/>
              <a:endParaRPr lang="ko-KR" altLang="en-US" sz="11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60" name="그룹 259"/>
            <p:cNvGrpSpPr/>
            <p:nvPr/>
          </p:nvGrpSpPr>
          <p:grpSpPr>
            <a:xfrm>
              <a:off x="1884879" y="5287391"/>
              <a:ext cx="132051" cy="158422"/>
              <a:chOff x="2794000" y="7407826"/>
              <a:chExt cx="210820" cy="230076"/>
            </a:xfrm>
          </p:grpSpPr>
          <p:sp>
            <p:nvSpPr>
              <p:cNvPr id="261" name="눈물 방울 260"/>
              <p:cNvSpPr/>
              <p:nvPr/>
            </p:nvSpPr>
            <p:spPr>
              <a:xfrm flipV="1">
                <a:off x="2794000" y="7410450"/>
                <a:ext cx="210820" cy="210820"/>
              </a:xfrm>
              <a:prstGeom prst="teardrop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76776" algn="ctr" latinLnBrk="0">
                  <a:buClr>
                    <a:schemeClr val="bg1">
                      <a:lumMod val="65000"/>
                    </a:schemeClr>
                  </a:buClr>
                  <a:buSzPct val="80000"/>
                </a:pPr>
                <a:endParaRPr lang="ko-KR" altLang="en-US" sz="10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2842664" y="7407826"/>
                <a:ext cx="119156" cy="23007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86838" indent="-99230" algn="ctr" defTabSz="989327" latinLnBrk="0">
                  <a:buClr>
                    <a:srgbClr val="3271AA"/>
                  </a:buClr>
                  <a:buSzPct val="140000"/>
                  <a:tabLst>
                    <a:tab pos="697714" algn="l"/>
                  </a:tabLst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3</a:t>
                </a:r>
                <a:endParaRPr lang="ko-KR" altLang="en-US" sz="10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3982462" y="5651783"/>
            <a:ext cx="1116000" cy="504000"/>
            <a:chOff x="3779663" y="5233756"/>
            <a:chExt cx="1260000" cy="504000"/>
          </a:xfrm>
        </p:grpSpPr>
        <p:sp>
          <p:nvSpPr>
            <p:cNvPr id="264" name="대각선 방향의 모서리가 둥근 사각형 263"/>
            <p:cNvSpPr/>
            <p:nvPr/>
          </p:nvSpPr>
          <p:spPr>
            <a:xfrm rot="16200000" flipV="1">
              <a:off x="4157663" y="4855756"/>
              <a:ext cx="504000" cy="1260000"/>
            </a:xfrm>
            <a:prstGeom prst="round2DiagRect">
              <a:avLst/>
            </a:prstGeom>
            <a:solidFill>
              <a:srgbClr val="6599C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70"/>
              <a:endParaRPr lang="ko-KR" altLang="en-US" sz="11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65" name="그룹 264"/>
            <p:cNvGrpSpPr/>
            <p:nvPr/>
          </p:nvGrpSpPr>
          <p:grpSpPr>
            <a:xfrm>
              <a:off x="3806936" y="5287391"/>
              <a:ext cx="132051" cy="158422"/>
              <a:chOff x="2794000" y="7407826"/>
              <a:chExt cx="210820" cy="230076"/>
            </a:xfrm>
          </p:grpSpPr>
          <p:sp>
            <p:nvSpPr>
              <p:cNvPr id="266" name="눈물 방울 265"/>
              <p:cNvSpPr/>
              <p:nvPr/>
            </p:nvSpPr>
            <p:spPr>
              <a:xfrm flipV="1">
                <a:off x="2794000" y="7410450"/>
                <a:ext cx="210820" cy="210820"/>
              </a:xfrm>
              <a:prstGeom prst="teardrop">
                <a:avLst/>
              </a:prstGeom>
              <a:solidFill>
                <a:schemeClr val="bg1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76776" algn="ctr" latinLnBrk="0">
                  <a:buClr>
                    <a:schemeClr val="bg1">
                      <a:lumMod val="65000"/>
                    </a:schemeClr>
                  </a:buClr>
                  <a:buSzPct val="80000"/>
                </a:pPr>
                <a:endParaRPr lang="ko-KR" altLang="en-US" sz="10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2842664" y="7407826"/>
                <a:ext cx="119156" cy="23007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86838" indent="-99230" algn="ctr" defTabSz="989327" latinLnBrk="0">
                  <a:buClr>
                    <a:srgbClr val="3271AA"/>
                  </a:buClr>
                  <a:buSzPct val="140000"/>
                  <a:tabLst>
                    <a:tab pos="697714" algn="l"/>
                  </a:tabLst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4</a:t>
                </a:r>
                <a:endParaRPr lang="ko-KR" altLang="en-US" sz="10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268" name="직각 삼각형 267"/>
          <p:cNvSpPr/>
          <p:nvPr/>
        </p:nvSpPr>
        <p:spPr>
          <a:xfrm rot="18900000" flipH="1">
            <a:off x="1505456" y="5871560"/>
            <a:ext cx="72000" cy="72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직각 삼각형 268"/>
          <p:cNvSpPr/>
          <p:nvPr/>
        </p:nvSpPr>
        <p:spPr>
          <a:xfrm rot="18900000" flipH="1">
            <a:off x="2698746" y="5871560"/>
            <a:ext cx="72000" cy="72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직각 삼각형 269"/>
          <p:cNvSpPr/>
          <p:nvPr/>
        </p:nvSpPr>
        <p:spPr>
          <a:xfrm rot="18900000" flipH="1">
            <a:off x="3885771" y="5871560"/>
            <a:ext cx="72000" cy="72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Rectangle 49"/>
          <p:cNvSpPr>
            <a:spLocks noChangeArrowheads="1"/>
          </p:cNvSpPr>
          <p:nvPr/>
        </p:nvSpPr>
        <p:spPr bwMode="auto">
          <a:xfrm>
            <a:off x="4032068" y="5695861"/>
            <a:ext cx="1080000" cy="42240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144000" tIns="72000" rIns="72000" bIns="72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유지보수</a:t>
            </a:r>
            <a:r>
              <a:rPr kumimoji="0" lang="en-US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지원을</a:t>
            </a:r>
            <a:endParaRPr kumimoji="0" lang="ko-KR" altLang="en-US" sz="9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통한</a:t>
            </a: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현장 교육</a:t>
            </a:r>
          </a:p>
        </p:txBody>
      </p:sp>
      <p:sp>
        <p:nvSpPr>
          <p:cNvPr id="272" name="Rectangle 50"/>
          <p:cNvSpPr>
            <a:spLocks noChangeArrowheads="1"/>
          </p:cNvSpPr>
          <p:nvPr/>
        </p:nvSpPr>
        <p:spPr bwMode="auto">
          <a:xfrm>
            <a:off x="2774029" y="5695861"/>
            <a:ext cx="1188000" cy="42240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144000" tIns="72000" rIns="72000" bIns="72000" anchor="ctr">
            <a:spAutoFit/>
          </a:bodyPr>
          <a:lstStyle/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kumimoji="0" lang="en-US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공동운영을</a:t>
            </a:r>
          </a:p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9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통한 기술이전</a:t>
            </a:r>
          </a:p>
        </p:txBody>
      </p:sp>
      <p:sp>
        <p:nvSpPr>
          <p:cNvPr id="273" name="Rectangle 51"/>
          <p:cNvSpPr>
            <a:spLocks noChangeArrowheads="1"/>
          </p:cNvSpPr>
          <p:nvPr/>
        </p:nvSpPr>
        <p:spPr bwMode="auto">
          <a:xfrm>
            <a:off x="455201" y="5695861"/>
            <a:ext cx="1026637" cy="422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44000" tIns="72000" rIns="72000" bIns="72000" anchor="ctr">
            <a:spAutoFit/>
          </a:bodyPr>
          <a:lstStyle/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관련기술분야</a:t>
            </a:r>
            <a:endParaRPr kumimoji="0" lang="en-US" altLang="ko-KR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전문가 지원</a:t>
            </a:r>
            <a:endParaRPr kumimoji="0" lang="en-US" altLang="ko-KR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4" name="Rectangle 52"/>
          <p:cNvSpPr>
            <a:spLocks noChangeArrowheads="1"/>
          </p:cNvSpPr>
          <p:nvPr/>
        </p:nvSpPr>
        <p:spPr bwMode="auto">
          <a:xfrm>
            <a:off x="1602071" y="5695861"/>
            <a:ext cx="1176685" cy="42240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144000" tIns="72000" rIns="72000" bIns="72000" anchor="ctr">
            <a:spAutoFit/>
          </a:bodyPr>
          <a:lstStyle/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교육과정을 통한</a:t>
            </a:r>
            <a:endParaRPr kumimoji="0" lang="en-US" altLang="ko-KR" sz="9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14300" marR="0" lvl="0" indent="-1143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기술이전</a:t>
            </a:r>
          </a:p>
        </p:txBody>
      </p:sp>
      <p:cxnSp>
        <p:nvCxnSpPr>
          <p:cNvPr id="275" name="꺾인 연결선 274"/>
          <p:cNvCxnSpPr>
            <a:endCxn id="273" idx="0"/>
          </p:cNvCxnSpPr>
          <p:nvPr/>
        </p:nvCxnSpPr>
        <p:spPr>
          <a:xfrm rot="16200000" flipH="1" flipV="1">
            <a:off x="2732452" y="3887851"/>
            <a:ext cx="44078" cy="3571942"/>
          </a:xfrm>
          <a:prstGeom prst="bentConnector3">
            <a:avLst>
              <a:gd name="adj1" fmla="val -391923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직사각형 275"/>
          <p:cNvSpPr/>
          <p:nvPr/>
        </p:nvSpPr>
        <p:spPr>
          <a:xfrm>
            <a:off x="2367952" y="5311213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kern="0" dirty="0">
                <a:solidFill>
                  <a:srgbClr val="EC1C24"/>
                </a:solidFill>
                <a:latin typeface="+mn-ea"/>
              </a:rPr>
              <a:t>기술이전</a:t>
            </a:r>
            <a:endParaRPr lang="ko-KR" altLang="en-US" sz="1200" dirty="0"/>
          </a:p>
        </p:txBody>
      </p:sp>
      <p:grpSp>
        <p:nvGrpSpPr>
          <p:cNvPr id="277" name="그룹 276"/>
          <p:cNvGrpSpPr/>
          <p:nvPr/>
        </p:nvGrpSpPr>
        <p:grpSpPr>
          <a:xfrm>
            <a:off x="5763180" y="2170071"/>
            <a:ext cx="1683063" cy="184666"/>
            <a:chOff x="313850" y="2280987"/>
            <a:chExt cx="2196857" cy="246006"/>
          </a:xfrm>
        </p:grpSpPr>
        <p:sp>
          <p:nvSpPr>
            <p:cNvPr id="278" name="제목 3"/>
            <p:cNvSpPr txBox="1">
              <a:spLocks/>
            </p:cNvSpPr>
            <p:nvPr/>
          </p:nvSpPr>
          <p:spPr>
            <a:xfrm>
              <a:off x="560630" y="2280987"/>
              <a:ext cx="1950077" cy="24600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h="1270"/>
              </a:sp3d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ko-KR" altLang="en-US" sz="1200" b="1" dirty="0">
                  <a:latin typeface="+mn-ea"/>
                  <a:ea typeface="+mn-ea"/>
                </a:rPr>
                <a:t>기술이전 및 지원방안</a:t>
              </a:r>
            </a:p>
          </p:txBody>
        </p:sp>
        <p:pic>
          <p:nvPicPr>
            <p:cNvPr id="279" name="그림 2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50" y="2298834"/>
              <a:ext cx="207264" cy="210312"/>
            </a:xfrm>
            <a:prstGeom prst="rect">
              <a:avLst/>
            </a:prstGeom>
          </p:spPr>
        </p:pic>
      </p:grpSp>
      <p:sp>
        <p:nvSpPr>
          <p:cNvPr id="280" name="양쪽 모서리가 둥근 사각형 279"/>
          <p:cNvSpPr/>
          <p:nvPr/>
        </p:nvSpPr>
        <p:spPr>
          <a:xfrm rot="16200000">
            <a:off x="4816051" y="4451710"/>
            <a:ext cx="2628000" cy="900000"/>
          </a:xfrm>
          <a:prstGeom prst="round2SameRect">
            <a:avLst>
              <a:gd name="adj1" fmla="val 6868"/>
              <a:gd name="adj2" fmla="val 0"/>
            </a:avLst>
          </a:prstGeom>
          <a:noFill/>
          <a:ln w="254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spc="-56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81" name="object 43"/>
          <p:cNvSpPr>
            <a:spLocks/>
          </p:cNvSpPr>
          <p:nvPr/>
        </p:nvSpPr>
        <p:spPr bwMode="auto">
          <a:xfrm>
            <a:off x="6627815" y="3587708"/>
            <a:ext cx="2952000" cy="2628000"/>
          </a:xfrm>
          <a:prstGeom prst="rect">
            <a:avLst/>
          </a:prstGeom>
          <a:solidFill>
            <a:srgbClr val="E6E6E6"/>
          </a:solidFill>
          <a:ln w="25400">
            <a:solidFill>
              <a:srgbClr val="E6E6E6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fontAlgn="ctr">
              <a:spcAft>
                <a:spcPts val="100"/>
              </a:spcAft>
              <a:buSzPct val="65000"/>
              <a:buFont typeface="Arial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프로젝트 참여를 통한 기술 지원 및 이전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180975" lvl="1" indent="-93663" fontAlgn="ctr">
              <a:spcAft>
                <a:spcPts val="100"/>
              </a:spcAft>
              <a:buSzPct val="65000"/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프로젝트 참여자를 대상으로 한 제품 개념 및 실습 교육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180975" lvl="1" indent="-93663" fontAlgn="ctr">
              <a:spcAft>
                <a:spcPts val="100"/>
              </a:spcAft>
              <a:buSzPct val="65000"/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설치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개발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운영에 대한 전반적인 산출물 제공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180975" lvl="1" indent="-93663" fontAlgn="ctr">
              <a:spcAft>
                <a:spcPts val="100"/>
              </a:spcAft>
              <a:buSzPct val="65000"/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고객의 적극 참여를 유도하여 기술적인 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Ownership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이전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87313" indent="-87313" fontAlgn="ctr">
              <a:spcAft>
                <a:spcPts val="100"/>
              </a:spcAft>
              <a:buClr>
                <a:srgbClr val="638CAD"/>
              </a:buClr>
              <a:buSzPct val="65000"/>
              <a:buFont typeface="Arial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유지보수 계약을 통한 기술 지원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180975" lvl="1" indent="-93663" fontAlgn="ctr"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65000"/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유지보수 서비스 계약을 통한 인력 상주 또는 정기 방문을 통한 기술지원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87313" indent="-87313" fontAlgn="ctr">
              <a:spcAft>
                <a:spcPts val="100"/>
              </a:spcAft>
              <a:buClr>
                <a:srgbClr val="638CAD"/>
              </a:buClr>
              <a:buSzPct val="65000"/>
              <a:buFont typeface="Arial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교육을 통한 기술 이전</a:t>
            </a:r>
            <a:endParaRPr lang="en-US" altLang="ko-KR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180975" lvl="1" indent="-95250" fontAlgn="ctr"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65000"/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Bankware Global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사의 전문적이고 체계적인 교육 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87313" indent="-87313" fontAlgn="ctr">
              <a:spcAft>
                <a:spcPts val="100"/>
              </a:spcAft>
              <a:buClr>
                <a:srgbClr val="638CAD"/>
              </a:buClr>
              <a:buSzPct val="65000"/>
              <a:buFont typeface="Arial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지속적인 기술 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Update</a:t>
            </a:r>
          </a:p>
          <a:p>
            <a:pPr marL="180975" lvl="1" indent="-93663" fontAlgn="ctr"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65000"/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제품 기능 추가 및 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Bug Fix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정보에 대한 지속적인 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Update (Mail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또는 방문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</a:p>
        </p:txBody>
      </p:sp>
      <p:sp>
        <p:nvSpPr>
          <p:cNvPr id="283" name="텍스트 개체 틀 22"/>
          <p:cNvSpPr txBox="1">
            <a:spLocks/>
          </p:cNvSpPr>
          <p:nvPr/>
        </p:nvSpPr>
        <p:spPr bwMode="gray">
          <a:xfrm>
            <a:off x="5878830" y="4216272"/>
            <a:ext cx="521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1pPr>
            <a:lvl2pPr marL="742950" indent="-28575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2pPr>
            <a:lvl3pPr marL="11430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3pPr>
            <a:lvl4pPr marL="16002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4pPr>
            <a:lvl5pPr marL="20574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5pPr>
            <a:lvl6pPr marL="25146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6pPr>
            <a:lvl7pPr marL="29718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7pPr>
            <a:lvl8pPr marL="34290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8pPr>
            <a:lvl9pPr marL="38862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9pPr>
          </a:lstStyle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기술지원 </a:t>
            </a:r>
            <a:endParaRPr lang="en-US" altLang="ko-KR" sz="1000" b="1" u="none" spc="-56" dirty="0">
              <a:latin typeface="+mn-ea"/>
              <a:ea typeface="+mn-ea"/>
            </a:endParaRPr>
          </a:p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및</a:t>
            </a:r>
            <a:endParaRPr lang="en-US" altLang="ko-KR" sz="1000" b="1" u="none" spc="-56" dirty="0">
              <a:latin typeface="+mn-ea"/>
              <a:ea typeface="+mn-ea"/>
            </a:endParaRPr>
          </a:p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이전 방법</a:t>
            </a:r>
          </a:p>
        </p:txBody>
      </p:sp>
      <p:sp>
        <p:nvSpPr>
          <p:cNvPr id="284" name="양쪽 모서리가 둥근 사각형 283"/>
          <p:cNvSpPr/>
          <p:nvPr/>
        </p:nvSpPr>
        <p:spPr>
          <a:xfrm rot="16200000">
            <a:off x="5626051" y="2525351"/>
            <a:ext cx="1008000" cy="900000"/>
          </a:xfrm>
          <a:prstGeom prst="round2SameRect">
            <a:avLst>
              <a:gd name="adj1" fmla="val 6868"/>
              <a:gd name="adj2" fmla="val 0"/>
            </a:avLst>
          </a:prstGeom>
          <a:noFill/>
          <a:ln w="254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spc="-56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85" name="object 43"/>
          <p:cNvSpPr>
            <a:spLocks/>
          </p:cNvSpPr>
          <p:nvPr/>
        </p:nvSpPr>
        <p:spPr bwMode="auto">
          <a:xfrm>
            <a:off x="6627815" y="2471350"/>
            <a:ext cx="2952000" cy="1008000"/>
          </a:xfrm>
          <a:prstGeom prst="rect">
            <a:avLst/>
          </a:prstGeom>
          <a:solidFill>
            <a:srgbClr val="E6E6E6"/>
          </a:solidFill>
          <a:ln w="25400">
            <a:solidFill>
              <a:srgbClr val="E6E6E6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fontAlgn="ctr">
              <a:spcAft>
                <a:spcPts val="100"/>
              </a:spcAft>
              <a:buSzPct val="65000"/>
              <a:buFont typeface="Arial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기술적인 노하우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(Knowhow)</a:t>
            </a:r>
          </a:p>
          <a:p>
            <a:pPr marL="87313" indent="-87313" fontAlgn="ctr">
              <a:spcAft>
                <a:spcPts val="100"/>
              </a:spcAft>
              <a:buSzPct val="65000"/>
              <a:buFont typeface="Arial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시스템 운영 및 유지보수 기술</a:t>
            </a:r>
          </a:p>
          <a:p>
            <a:pPr marL="87313" indent="-87313" fontAlgn="ctr">
              <a:spcAft>
                <a:spcPts val="100"/>
              </a:spcAft>
              <a:buSzPct val="65000"/>
              <a:buFont typeface="Arial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업무별 운영자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시스템 관리자의 예방정비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유지보수</a:t>
            </a:r>
            <a:r>
              <a:rPr lang="en-US" altLang="ko-KR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장애복구 능력 배양</a:t>
            </a:r>
          </a:p>
          <a:p>
            <a:pPr marL="87313" indent="-87313" fontAlgn="ctr">
              <a:spcAft>
                <a:spcPts val="100"/>
              </a:spcAft>
              <a:buSzPct val="65000"/>
              <a:buFont typeface="Arial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향후 선진 기술 및 신기술에 대한 타당성 검토 및 적용 기술력 확보</a:t>
            </a:r>
          </a:p>
        </p:txBody>
      </p:sp>
      <p:sp>
        <p:nvSpPr>
          <p:cNvPr id="287" name="텍스트 개체 틀 22"/>
          <p:cNvSpPr txBox="1">
            <a:spLocks/>
          </p:cNvSpPr>
          <p:nvPr/>
        </p:nvSpPr>
        <p:spPr bwMode="gray">
          <a:xfrm>
            <a:off x="5878830" y="2685012"/>
            <a:ext cx="521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1pPr>
            <a:lvl2pPr marL="742950" indent="-28575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2pPr>
            <a:lvl3pPr marL="11430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3pPr>
            <a:lvl4pPr marL="16002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4pPr>
            <a:lvl5pPr marL="2057400" indent="-228600" defTabSz="1765300" eaLnBrk="0" hangingPunct="0"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5pPr>
            <a:lvl6pPr marL="25146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6pPr>
            <a:lvl7pPr marL="29718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7pPr>
            <a:lvl8pPr marL="34290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8pPr>
            <a:lvl9pPr marL="3886200" indent="-228600" defTabSz="17653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itchFamily="18" charset="0"/>
                <a:ea typeface="바탕체" pitchFamily="17" charset="-127"/>
              </a:defRPr>
            </a:lvl9pPr>
          </a:lstStyle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기술지원</a:t>
            </a:r>
            <a:endParaRPr lang="en-US" altLang="ko-KR" sz="1000" b="1" u="none" spc="-56" dirty="0">
              <a:latin typeface="+mn-ea"/>
              <a:ea typeface="+mn-ea"/>
            </a:endParaRPr>
          </a:p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 및</a:t>
            </a:r>
            <a:endParaRPr lang="en-US" altLang="ko-KR" sz="1000" b="1" u="none" spc="-56" dirty="0">
              <a:latin typeface="+mn-ea"/>
              <a:ea typeface="+mn-ea"/>
            </a:endParaRPr>
          </a:p>
          <a:p>
            <a:pPr algn="ctr" defTabSz="1019190" eaLnBrk="1" hangingPunct="1">
              <a:buClr>
                <a:srgbClr val="016666"/>
              </a:buClr>
            </a:pPr>
            <a:r>
              <a:rPr lang="ko-KR" altLang="en-US" sz="1000" b="1" u="none" spc="-56" dirty="0">
                <a:latin typeface="+mn-ea"/>
                <a:ea typeface="+mn-ea"/>
              </a:rPr>
              <a:t>이전 방향</a:t>
            </a:r>
          </a:p>
        </p:txBody>
      </p:sp>
    </p:spTree>
    <p:extLst>
      <p:ext uri="{BB962C8B-B14F-4D97-AF65-F5344CB8AC3E}">
        <p14:creationId xmlns:p14="http://schemas.microsoft.com/office/powerpoint/2010/main" val="11537148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843727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4. </a:t>
            </a:r>
            <a:r>
              <a:rPr lang="ko-KR" altLang="en-US" sz="2800" spc="-100" dirty="0">
                <a:cs typeface="Arial" pitchFamily="34" charset="0"/>
              </a:rPr>
              <a:t>장애 시 조치방안</a:t>
            </a:r>
            <a:endParaRPr lang="ko-KR" altLang="en-US" sz="2000" spc="-100" dirty="0">
              <a:cs typeface="Arial" pitchFamily="34" charset="0"/>
            </a:endParaRPr>
          </a:p>
        </p:txBody>
      </p:sp>
      <p:grpSp>
        <p:nvGrpSpPr>
          <p:cNvPr id="54" name="Group 49"/>
          <p:cNvGrpSpPr>
            <a:grpSpLocks/>
          </p:cNvGrpSpPr>
          <p:nvPr/>
        </p:nvGrpSpPr>
        <p:grpSpPr bwMode="auto">
          <a:xfrm>
            <a:off x="28281" y="1613743"/>
            <a:ext cx="9642475" cy="519113"/>
            <a:chOff x="0" y="984"/>
            <a:chExt cx="6074" cy="327"/>
          </a:xfrm>
        </p:grpSpPr>
        <p:grpSp>
          <p:nvGrpSpPr>
            <p:cNvPr id="5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5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장애 조치 방안 개요</a:t>
                </a:r>
              </a:p>
            </p:txBody>
          </p:sp>
        </p:grp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9" name="Group 24"/>
          <p:cNvGrpSpPr>
            <a:grpSpLocks/>
          </p:cNvGrpSpPr>
          <p:nvPr/>
        </p:nvGrpSpPr>
        <p:grpSpPr bwMode="auto">
          <a:xfrm>
            <a:off x="238587" y="2022209"/>
            <a:ext cx="9374188" cy="4867162"/>
            <a:chOff x="165" y="1215"/>
            <a:chExt cx="5905" cy="2875"/>
          </a:xfrm>
        </p:grpSpPr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 시 조치 방안 개요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비상대책 절차 수립 및 체계적 관리로 장애 발생을 사전예방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장애발생 시 비상대책 방안 절차를 통해 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시간 이내 신속히 대처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조치함으로 시스템 운영의 안정성과 가용성 제고</a:t>
            </a:r>
          </a:p>
        </p:txBody>
      </p:sp>
      <p:sp>
        <p:nvSpPr>
          <p:cNvPr id="69" name="Rectangle 111"/>
          <p:cNvSpPr>
            <a:spLocks noChangeArrowheads="1"/>
          </p:cNvSpPr>
          <p:nvPr/>
        </p:nvSpPr>
        <p:spPr bwMode="auto">
          <a:xfrm>
            <a:off x="5536485" y="2233364"/>
            <a:ext cx="4076290" cy="4246806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92075" tIns="82800" rIns="92075" bIns="82800"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177800" indent="-177800" algn="l" defTabSz="190500" eaLnBrk="0" hangingPunct="0">
              <a:lnSpc>
                <a:spcPct val="130000"/>
              </a:lnSpc>
              <a:spcBef>
                <a:spcPct val="45000"/>
              </a:spcBef>
              <a:buClr>
                <a:srgbClr val="990000"/>
              </a:buClr>
              <a:buSzPct val="80000"/>
              <a:buFontTx/>
              <a:buBlip>
                <a:blip r:embed="rId3"/>
              </a:buBlip>
              <a:tabLst>
                <a:tab pos="228600" algn="l"/>
              </a:tabLst>
              <a:defRPr/>
            </a:pPr>
            <a:endParaRPr lang="en-US" altLang="ko-KR" sz="10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76630" y="2651671"/>
            <a:ext cx="256481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300" b="0">
                <a:latin typeface="KT&amp;G 상상제목 B" pitchFamily="2" charset="-127"/>
                <a:ea typeface="KT&amp;G 상상제목 B" pitchFamily="2" charset="-127"/>
              </a:defRPr>
            </a:lvl1pPr>
          </a:lstStyle>
          <a:p>
            <a:pPr algn="ctr" defTabSz="149979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구분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</p:txBody>
      </p:sp>
      <p:pic>
        <p:nvPicPr>
          <p:cNvPr id="71" name="Picture 9" descr="D:\@@한전백업방\@삽도백업\PNG\02-가-2)_01-0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96" y="6139564"/>
            <a:ext cx="190028" cy="1754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D:\@@한전백업방\@삽도백업\PNG\02-가-2)_01-06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4" y="5568112"/>
            <a:ext cx="175871" cy="1623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 descr="6.pn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30931" y="3581258"/>
            <a:ext cx="119557" cy="15743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676630" y="2908535"/>
            <a:ext cx="256481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300" b="0">
                <a:latin typeface="KT&amp;G 상상제목 B" pitchFamily="2" charset="-127"/>
                <a:ea typeface="KT&amp;G 상상제목 B" pitchFamily="2" charset="-127"/>
              </a:defRPr>
            </a:lvl1pPr>
          </a:lstStyle>
          <a:p>
            <a:pPr algn="ctr" defTabSz="1499799"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장애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  <a:p>
            <a:pPr algn="ctr" defTabSz="1499799"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예방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76630" y="3821294"/>
            <a:ext cx="256481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300" b="0">
                <a:latin typeface="KT&amp;G 상상제목 B" pitchFamily="2" charset="-127"/>
                <a:ea typeface="KT&amp;G 상상제목 B" pitchFamily="2" charset="-127"/>
              </a:defRPr>
            </a:lvl1pPr>
          </a:lstStyle>
          <a:p>
            <a:pPr algn="ctr" defTabSz="149979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장애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  <a:p>
            <a:pPr algn="ctr" defTabSz="149979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조치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76630" y="5806933"/>
            <a:ext cx="256481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300" b="0">
                <a:latin typeface="KT&amp;G 상상제목 B" pitchFamily="2" charset="-127"/>
                <a:ea typeface="KT&amp;G 상상제목 B" pitchFamily="2" charset="-127"/>
              </a:defRPr>
            </a:lvl1pPr>
          </a:lstStyle>
          <a:p>
            <a:pPr algn="ctr" defTabSz="149979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장애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  <a:p>
            <a:pPr algn="ctr" defTabSz="149979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3A77B4"/>
                </a:solidFill>
                <a:latin typeface="+mn-ea"/>
                <a:ea typeface="+mn-ea"/>
              </a:rPr>
              <a:t>관리</a:t>
            </a:r>
            <a:endParaRPr lang="en-US" altLang="ko-KR" sz="1000" b="1" dirty="0">
              <a:solidFill>
                <a:srgbClr val="3A77B4"/>
              </a:solidFill>
              <a:latin typeface="+mn-ea"/>
              <a:ea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 flipV="1">
            <a:off x="5677966" y="2858580"/>
            <a:ext cx="300601" cy="18944"/>
          </a:xfrm>
          <a:prstGeom prst="rect">
            <a:avLst/>
          </a:prstGeom>
          <a:solidFill>
            <a:srgbClr val="6599C9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1499799"/>
            <a:endParaRPr lang="en-US" altLang="ko-KR" sz="800" dirty="0"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 flipV="1">
            <a:off x="5677966" y="3767224"/>
            <a:ext cx="300601" cy="18944"/>
          </a:xfrm>
          <a:prstGeom prst="rect">
            <a:avLst/>
          </a:prstGeom>
          <a:solidFill>
            <a:srgbClr val="6599C9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1499799"/>
            <a:endParaRPr lang="en-US" altLang="ko-KR" sz="800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 flipV="1">
            <a:off x="5677966" y="5765047"/>
            <a:ext cx="300601" cy="18944"/>
          </a:xfrm>
          <a:prstGeom prst="rect">
            <a:avLst/>
          </a:prstGeom>
          <a:solidFill>
            <a:srgbClr val="6599C9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1499799"/>
            <a:endParaRPr lang="en-US" altLang="ko-KR" sz="800" dirty="0">
              <a:latin typeface="+mn-ea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036021" y="2560280"/>
            <a:ext cx="3493945" cy="317243"/>
            <a:chOff x="5904091" y="2120741"/>
            <a:chExt cx="4699726" cy="435692"/>
          </a:xfrm>
          <a:solidFill>
            <a:schemeClr val="tx1"/>
          </a:solidFill>
        </p:grpSpPr>
        <p:grpSp>
          <p:nvGrpSpPr>
            <p:cNvPr id="81" name="그룹 80"/>
            <p:cNvGrpSpPr/>
            <p:nvPr/>
          </p:nvGrpSpPr>
          <p:grpSpPr>
            <a:xfrm>
              <a:off x="5904091" y="2120741"/>
              <a:ext cx="4684965" cy="435692"/>
              <a:chOff x="1416275" y="3028988"/>
              <a:chExt cx="5526005" cy="513757"/>
            </a:xfrm>
            <a:grpFill/>
          </p:grpSpPr>
          <p:sp>
            <p:nvSpPr>
              <p:cNvPr id="87" name="대각선 방향의 모서리가 둥근 사각형 502"/>
              <p:cNvSpPr/>
              <p:nvPr/>
            </p:nvSpPr>
            <p:spPr>
              <a:xfrm rot="16200000" flipV="1">
                <a:off x="1740310" y="2704953"/>
                <a:ext cx="513754" cy="1161824"/>
              </a:xfrm>
              <a:prstGeom prst="round1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70"/>
                <a:endParaRPr lang="ko-KR" altLang="en-US" sz="1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8" name="대각선 방향의 모서리가 둥근 사각형 503"/>
              <p:cNvSpPr/>
              <p:nvPr/>
            </p:nvSpPr>
            <p:spPr>
              <a:xfrm rot="16200000" flipV="1">
                <a:off x="2830161" y="2776927"/>
                <a:ext cx="513753" cy="1017879"/>
              </a:xfrm>
              <a:prstGeom prst="round1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70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9" name="대각선 방향의 모서리가 둥근 사각형 504"/>
              <p:cNvSpPr/>
              <p:nvPr/>
            </p:nvSpPr>
            <p:spPr>
              <a:xfrm rot="16200000" flipV="1">
                <a:off x="4023617" y="2601351"/>
                <a:ext cx="513753" cy="1369034"/>
              </a:xfrm>
              <a:prstGeom prst="round1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70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90" name="대각선 방향의 모서리가 둥근 사각형 505"/>
              <p:cNvSpPr/>
              <p:nvPr/>
            </p:nvSpPr>
            <p:spPr>
              <a:xfrm rot="16200000" flipV="1">
                <a:off x="5233941" y="2760058"/>
                <a:ext cx="513754" cy="1051620"/>
              </a:xfrm>
              <a:prstGeom prst="round1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70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91" name="대각선 방향의 모서리가 둥근 사각형 506"/>
              <p:cNvSpPr/>
              <p:nvPr/>
            </p:nvSpPr>
            <p:spPr>
              <a:xfrm rot="16200000" flipV="1">
                <a:off x="6220976" y="2821438"/>
                <a:ext cx="513754" cy="928855"/>
              </a:xfrm>
              <a:prstGeom prst="round1Rect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70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82" name="Rectangle 95"/>
            <p:cNvSpPr>
              <a:spLocks noChangeArrowheads="1"/>
            </p:cNvSpPr>
            <p:nvPr/>
          </p:nvSpPr>
          <p:spPr bwMode="gray">
            <a:xfrm>
              <a:off x="5983545" y="2247848"/>
              <a:ext cx="802249" cy="181479"/>
            </a:xfrm>
            <a:prstGeom prst="rect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800" b="1" spc="-30" dirty="0">
                  <a:solidFill>
                    <a:schemeClr val="bg1"/>
                  </a:solidFill>
                  <a:latin typeface="+mn-ea"/>
                  <a:cs typeface="+mj-cs"/>
                </a:rPr>
                <a:t>사용자</a:t>
              </a:r>
            </a:p>
          </p:txBody>
        </p:sp>
        <p:sp>
          <p:nvSpPr>
            <p:cNvPr id="83" name="Rectangle 95"/>
            <p:cNvSpPr>
              <a:spLocks noChangeArrowheads="1"/>
            </p:cNvSpPr>
            <p:nvPr/>
          </p:nvSpPr>
          <p:spPr bwMode="gray">
            <a:xfrm>
              <a:off x="6909516" y="2247848"/>
              <a:ext cx="802249" cy="181479"/>
            </a:xfrm>
            <a:prstGeom prst="rect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  <a:t>장애관리</a:t>
              </a:r>
              <a:b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</a:b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  <a:t>담 당 자</a:t>
              </a:r>
            </a:p>
          </p:txBody>
        </p:sp>
        <p:sp>
          <p:nvSpPr>
            <p:cNvPr id="84" name="Rectangle 95"/>
            <p:cNvSpPr>
              <a:spLocks noChangeArrowheads="1"/>
            </p:cNvSpPr>
            <p:nvPr/>
          </p:nvSpPr>
          <p:spPr bwMode="gray">
            <a:xfrm>
              <a:off x="7910857" y="2247848"/>
              <a:ext cx="802249" cy="181479"/>
            </a:xfrm>
            <a:prstGeom prst="rect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  <a:t>제안사</a:t>
              </a:r>
              <a:endParaRPr lang="en-US" altLang="ko-KR" sz="1000" b="1" spc="-30" dirty="0">
                <a:solidFill>
                  <a:schemeClr val="bg1"/>
                </a:solidFill>
                <a:latin typeface="+mn-ea"/>
                <a:cs typeface="+mj-cs"/>
              </a:endParaRPr>
            </a:p>
          </p:txBody>
        </p:sp>
        <p:sp>
          <p:nvSpPr>
            <p:cNvPr id="85" name="Rectangle 95"/>
            <p:cNvSpPr>
              <a:spLocks noChangeArrowheads="1"/>
            </p:cNvSpPr>
            <p:nvPr/>
          </p:nvSpPr>
          <p:spPr bwMode="gray">
            <a:xfrm>
              <a:off x="8944498" y="2247848"/>
              <a:ext cx="802249" cy="181479"/>
            </a:xfrm>
            <a:prstGeom prst="rect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  <a:t>공급사</a:t>
              </a:r>
              <a:endParaRPr lang="en-US" altLang="ko-KR" sz="1000" b="1" spc="-30" dirty="0">
                <a:solidFill>
                  <a:schemeClr val="bg1"/>
                </a:solidFill>
                <a:latin typeface="+mn-ea"/>
                <a:cs typeface="+mj-cs"/>
              </a:endParaRPr>
            </a:p>
          </p:txBody>
        </p:sp>
        <p:sp>
          <p:nvSpPr>
            <p:cNvPr id="86" name="Rectangle 95"/>
            <p:cNvSpPr>
              <a:spLocks noChangeArrowheads="1"/>
            </p:cNvSpPr>
            <p:nvPr/>
          </p:nvSpPr>
          <p:spPr bwMode="gray">
            <a:xfrm>
              <a:off x="9801568" y="2247848"/>
              <a:ext cx="802249" cy="181479"/>
            </a:xfrm>
            <a:prstGeom prst="rect">
              <a:avLst/>
            </a:prstGeom>
            <a:grpFill/>
            <a:ln w="6350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  <a:cs typeface="+mj-cs"/>
                </a:rPr>
                <a:t>산출물</a:t>
              </a: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6032624" y="2862140"/>
            <a:ext cx="3485991" cy="889227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39700" indent="-1397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endParaRPr lang="ko-KR" altLang="en-US" sz="800" spc="-30" dirty="0"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032624" y="3767224"/>
            <a:ext cx="3485991" cy="1981967"/>
          </a:xfrm>
          <a:prstGeom prst="rect">
            <a:avLst/>
          </a:prstGeom>
          <a:solidFill>
            <a:srgbClr val="D4D4D4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46788" tIns="45708" rIns="46788" bIns="45708" anchor="ctr"/>
          <a:lstStyle/>
          <a:p>
            <a:pPr algn="ctr">
              <a:buClr>
                <a:srgbClr val="F48B00"/>
              </a:buClr>
              <a:defRPr/>
            </a:pPr>
            <a:endParaRPr kumimoji="1" lang="ko-KR" altLang="en-US" sz="800" dirty="0"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032624" y="5765047"/>
            <a:ext cx="3485991" cy="537686"/>
          </a:xfrm>
          <a:prstGeom prst="rect">
            <a:avLst/>
          </a:prstGeom>
          <a:solidFill>
            <a:srgbClr val="E6E6E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39700" indent="-1397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endParaRPr lang="ko-KR" altLang="en-US" sz="800" spc="-30" dirty="0">
              <a:latin typeface="+mn-ea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6768186" y="2910591"/>
            <a:ext cx="2168050" cy="3385299"/>
            <a:chOff x="2573629" y="3659198"/>
            <a:chExt cx="3439794" cy="6589702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2573629" y="3659198"/>
              <a:ext cx="0" cy="65897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3595979" y="3659198"/>
              <a:ext cx="0" cy="65897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4965009" y="3659198"/>
              <a:ext cx="0" cy="65897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013423" y="3659198"/>
              <a:ext cx="0" cy="65897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직선 화살표 연결선 99"/>
          <p:cNvCxnSpPr>
            <a:stCxn id="117" idx="2"/>
            <a:endCxn id="118" idx="0"/>
          </p:cNvCxnSpPr>
          <p:nvPr/>
        </p:nvCxnSpPr>
        <p:spPr>
          <a:xfrm flipH="1">
            <a:off x="7841414" y="3089348"/>
            <a:ext cx="1" cy="758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구부러진 연결선 100"/>
          <p:cNvCxnSpPr>
            <a:stCxn id="118" idx="2"/>
            <a:endCxn id="119" idx="0"/>
          </p:cNvCxnSpPr>
          <p:nvPr/>
        </p:nvCxnSpPr>
        <p:spPr>
          <a:xfrm rot="5400000">
            <a:off x="7639604" y="3222744"/>
            <a:ext cx="75858" cy="32776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구부러진 연결선 101"/>
          <p:cNvCxnSpPr>
            <a:stCxn id="119" idx="2"/>
            <a:endCxn id="120" idx="0"/>
          </p:cNvCxnSpPr>
          <p:nvPr/>
        </p:nvCxnSpPr>
        <p:spPr>
          <a:xfrm rot="16200000" flipH="1">
            <a:off x="7639604" y="3482093"/>
            <a:ext cx="75858" cy="32776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구부러진 연결선 102"/>
          <p:cNvCxnSpPr>
            <a:stCxn id="120" idx="2"/>
            <a:endCxn id="145" idx="0"/>
          </p:cNvCxnSpPr>
          <p:nvPr/>
        </p:nvCxnSpPr>
        <p:spPr>
          <a:xfrm rot="5400000">
            <a:off x="7647888" y="3846713"/>
            <a:ext cx="75858" cy="3111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45" idx="2"/>
            <a:endCxn id="146" idx="0"/>
          </p:cNvCxnSpPr>
          <p:nvPr/>
        </p:nvCxnSpPr>
        <p:spPr>
          <a:xfrm>
            <a:off x="7530219" y="4223730"/>
            <a:ext cx="5285" cy="758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46" idx="2"/>
            <a:endCxn id="147" idx="0"/>
          </p:cNvCxnSpPr>
          <p:nvPr/>
        </p:nvCxnSpPr>
        <p:spPr>
          <a:xfrm>
            <a:off x="7535504" y="4483079"/>
            <a:ext cx="0" cy="12435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153" idx="2"/>
            <a:endCxn id="149" idx="1"/>
          </p:cNvCxnSpPr>
          <p:nvPr/>
        </p:nvCxnSpPr>
        <p:spPr>
          <a:xfrm rot="16200000" flipH="1">
            <a:off x="6830561" y="4756741"/>
            <a:ext cx="167604" cy="104562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48" idx="1"/>
            <a:endCxn id="153" idx="3"/>
          </p:cNvCxnSpPr>
          <p:nvPr/>
        </p:nvCxnSpPr>
        <p:spPr>
          <a:xfrm flipH="1">
            <a:off x="6733051" y="5055513"/>
            <a:ext cx="70451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47" idx="1"/>
            <a:endCxn id="152" idx="3"/>
          </p:cNvCxnSpPr>
          <p:nvPr/>
        </p:nvCxnSpPr>
        <p:spPr>
          <a:xfrm flipH="1">
            <a:off x="6733050" y="4699176"/>
            <a:ext cx="7045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46" idx="1"/>
            <a:endCxn id="151" idx="3"/>
          </p:cNvCxnSpPr>
          <p:nvPr/>
        </p:nvCxnSpPr>
        <p:spPr>
          <a:xfrm flipH="1">
            <a:off x="6733051" y="4391334"/>
            <a:ext cx="70451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44" idx="2"/>
            <a:endCxn id="145" idx="1"/>
          </p:cNvCxnSpPr>
          <p:nvPr/>
        </p:nvCxnSpPr>
        <p:spPr>
          <a:xfrm rot="16200000" flipH="1">
            <a:off x="6573520" y="3907288"/>
            <a:ext cx="42728" cy="406667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8305579" y="4629590"/>
            <a:ext cx="617450" cy="166175"/>
          </a:xfrm>
          <a:prstGeom prst="round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0" latinLnBrk="0">
              <a:lnSpc>
                <a:spcPct val="90000"/>
              </a:lnSpc>
              <a:buClr>
                <a:prstClr val="white">
                  <a:lumMod val="65000"/>
                </a:prstClr>
              </a:buClr>
            </a:pPr>
            <a:endParaRPr lang="ko-KR" altLang="en-US" sz="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</p:txBody>
      </p:sp>
      <p:cxnSp>
        <p:nvCxnSpPr>
          <p:cNvPr id="112" name="직선 화살표 연결선 111"/>
          <p:cNvCxnSpPr>
            <a:stCxn id="147" idx="3"/>
            <a:endCxn id="113" idx="1"/>
          </p:cNvCxnSpPr>
          <p:nvPr/>
        </p:nvCxnSpPr>
        <p:spPr>
          <a:xfrm>
            <a:off x="8267507" y="4699176"/>
            <a:ext cx="3807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305579" y="4607431"/>
            <a:ext cx="617450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조치지원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8970558" y="3029645"/>
            <a:ext cx="508508" cy="184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marL="88900" indent="-88900" latinLnBrk="0">
              <a:spcAft>
                <a:spcPts val="200"/>
              </a:spcAft>
              <a:buClr>
                <a:srgbClr val="808080"/>
              </a:buClr>
              <a:buSzPct val="100000"/>
              <a:buFontTx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예방점검</a:t>
            </a:r>
            <a:br>
              <a:rPr lang="ko-KR" altLang="en-US" sz="800" dirty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시행 기록표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8970558" y="3995917"/>
            <a:ext cx="508508" cy="5005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marL="88900" indent="-88900" latinLnBrk="0">
              <a:spcAft>
                <a:spcPts val="200"/>
              </a:spcAft>
              <a:buClr>
                <a:srgbClr val="808080"/>
              </a:buClr>
              <a:buSzPct val="100000"/>
              <a:buFontTx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장애상황</a:t>
            </a:r>
            <a:br>
              <a:rPr lang="ko-KR" altLang="en-US" sz="800" dirty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보고서</a:t>
            </a:r>
          </a:p>
          <a:p>
            <a:pPr marL="88900" indent="-88900" latinLnBrk="0">
              <a:spcAft>
                <a:spcPts val="200"/>
              </a:spcAft>
              <a:buClr>
                <a:srgbClr val="808080"/>
              </a:buClr>
              <a:buSzPct val="100000"/>
              <a:buFontTx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endParaRPr lang="ko-KR" altLang="en-US" sz="800" dirty="0">
              <a:solidFill>
                <a:schemeClr val="tx1"/>
              </a:solidFill>
              <a:latin typeface="+mn-ea"/>
            </a:endParaRPr>
          </a:p>
          <a:p>
            <a:pPr marL="88900" indent="-88900" latinLnBrk="0">
              <a:spcAft>
                <a:spcPts val="200"/>
              </a:spcAft>
              <a:buClr>
                <a:srgbClr val="808080"/>
              </a:buClr>
              <a:buSzPct val="100000"/>
              <a:buFontTx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장애조치</a:t>
            </a:r>
            <a:br>
              <a:rPr lang="ko-KR" altLang="en-US" sz="800" dirty="0">
                <a:solidFill>
                  <a:schemeClr val="tx1"/>
                </a:solidFill>
                <a:latin typeface="+mn-ea"/>
              </a:rPr>
            </a:b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결과 보고서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8970558" y="5848326"/>
            <a:ext cx="508508" cy="924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marL="88900" indent="-88900" latinLnBrk="0">
              <a:spcAft>
                <a:spcPts val="200"/>
              </a:spcAft>
              <a:buClr>
                <a:srgbClr val="808080"/>
              </a:buClr>
              <a:buSzPct val="100000"/>
              <a:buFontTx/>
              <a:buChar char="•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회의록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37175" y="2905858"/>
            <a:ext cx="808479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defTabSz="1499799" latinLnBrk="0">
              <a:buClr>
                <a:prstClr val="white">
                  <a:lumMod val="65000"/>
                </a:prstClr>
              </a:buClr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B" pitchFamily="18" charset="-127"/>
                <a:ea typeface="Rix모던고딕 B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1067745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예방점검계획 수립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37175" y="3165206"/>
            <a:ext cx="808479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예방점검실시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781650" y="3424555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점검결과 보고 및 검토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437175" y="3683904"/>
            <a:ext cx="808479" cy="280478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모니터링 및 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ko-KR" altLang="en-US" sz="800" dirty="0">
                <a:latin typeface="+mn-ea"/>
                <a:ea typeface="+mn-ea"/>
              </a:rPr>
              <a:t>장애지원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050048" y="3808779"/>
            <a:ext cx="683003" cy="280478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장애인지 및 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ko-KR" altLang="en-US" sz="800" dirty="0">
                <a:latin typeface="+mn-ea"/>
                <a:ea typeface="+mn-ea"/>
              </a:rPr>
              <a:t>조치요청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98217" y="4040240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장애접수 및 식별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803502" y="4299589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장애등급 확인 및 보고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803502" y="4607431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장애복구 및 상황보고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803502" y="4963768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장애조치 결과보고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437175" y="5271611"/>
            <a:ext cx="808479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결과 및 이력관리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803502" y="5530959"/>
            <a:ext cx="1464004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장애분석을 통한 서비스 개선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050048" y="4299589"/>
            <a:ext cx="683003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장애확인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050048" y="4558937"/>
            <a:ext cx="683002" cy="280478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장애조치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ko-KR" altLang="en-US" sz="800" dirty="0">
                <a:latin typeface="+mn-ea"/>
                <a:ea typeface="+mn-ea"/>
              </a:rPr>
              <a:t>상황확인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050048" y="4915274"/>
            <a:ext cx="683003" cy="280478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장애조치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ko-KR" altLang="en-US" sz="800" dirty="0">
                <a:latin typeface="+mn-ea"/>
                <a:ea typeface="+mn-ea"/>
              </a:rPr>
              <a:t>결과확인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437175" y="5818908"/>
            <a:ext cx="808479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sz="800" dirty="0">
                <a:latin typeface="+mn-ea"/>
                <a:ea typeface="+mn-ea"/>
              </a:rPr>
              <a:t>장애예방 회의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437175" y="6078259"/>
            <a:ext cx="808479" cy="183491"/>
          </a:xfrm>
          <a:prstGeom prst="rect">
            <a:avLst/>
          </a:prstGeom>
          <a:solidFill>
            <a:schemeClr val="lt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latinLnBrk="0">
              <a:spcAft>
                <a:spcPts val="200"/>
              </a:spcAft>
              <a:buClr>
                <a:srgbClr val="808080"/>
              </a:buClr>
              <a:buSzPct val="100000"/>
              <a:tabLst>
                <a:tab pos="511175" algn="l"/>
                <a:tab pos="1022350" algn="l"/>
                <a:tab pos="1536700" algn="l"/>
                <a:tab pos="2047875" algn="l"/>
                <a:tab pos="2559050" algn="l"/>
                <a:tab pos="3071813" algn="l"/>
                <a:tab pos="3582988" algn="l"/>
                <a:tab pos="4095750" algn="l"/>
                <a:tab pos="4608513" algn="l"/>
                <a:tab pos="5119688" algn="l"/>
                <a:tab pos="5632450" algn="l"/>
                <a:tab pos="6656388" algn="l"/>
                <a:tab pos="7169150" algn="l"/>
                <a:tab pos="7680325" algn="l"/>
                <a:tab pos="8191500" algn="l"/>
                <a:tab pos="8704263" algn="l"/>
                <a:tab pos="9217025" algn="l"/>
                <a:tab pos="9728200" algn="l"/>
                <a:tab pos="10240963" algn="l"/>
                <a:tab pos="10752138" algn="l"/>
                <a:tab pos="11264900" algn="l"/>
                <a:tab pos="11777663" algn="l"/>
                <a:tab pos="12288838" algn="l"/>
                <a:tab pos="12801600" algn="l"/>
                <a:tab pos="13312775" algn="l"/>
                <a:tab pos="13823950" algn="l"/>
                <a:tab pos="14338300" algn="l"/>
                <a:tab pos="14849475" algn="l"/>
                <a:tab pos="15360650" algn="l"/>
                <a:tab pos="15873413" algn="l"/>
                <a:tab pos="16384588" algn="l"/>
              </a:tabLst>
              <a:defRPr sz="10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>
              <a:spcAft>
                <a:spcPts val="0"/>
              </a:spcAft>
            </a:pPr>
            <a:r>
              <a:rPr lang="ko-KR" altLang="en-US" sz="800" dirty="0">
                <a:latin typeface="+mn-ea"/>
                <a:ea typeface="+mn-ea"/>
              </a:rPr>
              <a:t>비상연락체계</a:t>
            </a:r>
            <a:endParaRPr lang="en-US" altLang="ko-KR" sz="800" dirty="0">
              <a:latin typeface="+mn-ea"/>
              <a:ea typeface="+mn-ea"/>
            </a:endParaRPr>
          </a:p>
          <a:p>
            <a:pPr>
              <a:spcAft>
                <a:spcPts val="0"/>
              </a:spcAft>
            </a:pPr>
            <a:r>
              <a:rPr lang="ko-KR" altLang="en-US" sz="800" dirty="0">
                <a:latin typeface="+mn-ea"/>
                <a:ea typeface="+mn-ea"/>
              </a:rPr>
              <a:t>유지</a:t>
            </a:r>
          </a:p>
        </p:txBody>
      </p:sp>
      <p:cxnSp>
        <p:nvCxnSpPr>
          <p:cNvPr id="156" name="직선 화살표 연결선 155"/>
          <p:cNvCxnSpPr>
            <a:stCxn id="147" idx="2"/>
            <a:endCxn id="148" idx="0"/>
          </p:cNvCxnSpPr>
          <p:nvPr/>
        </p:nvCxnSpPr>
        <p:spPr>
          <a:xfrm>
            <a:off x="7535504" y="4790921"/>
            <a:ext cx="0" cy="17284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구부러진 연결선 156"/>
          <p:cNvCxnSpPr>
            <a:stCxn id="148" idx="2"/>
            <a:endCxn id="149" idx="0"/>
          </p:cNvCxnSpPr>
          <p:nvPr/>
        </p:nvCxnSpPr>
        <p:spPr>
          <a:xfrm rot="16200000" flipH="1">
            <a:off x="7626283" y="5056479"/>
            <a:ext cx="124352" cy="30591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구부러진 연결선 157"/>
          <p:cNvCxnSpPr>
            <a:stCxn id="149" idx="2"/>
            <a:endCxn id="150" idx="0"/>
          </p:cNvCxnSpPr>
          <p:nvPr/>
        </p:nvCxnSpPr>
        <p:spPr>
          <a:xfrm rot="5400000">
            <a:off x="7650531" y="5340075"/>
            <a:ext cx="75858" cy="30591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구부러진 연결선 158"/>
          <p:cNvCxnSpPr>
            <a:stCxn id="150" idx="2"/>
            <a:endCxn id="154" idx="0"/>
          </p:cNvCxnSpPr>
          <p:nvPr/>
        </p:nvCxnSpPr>
        <p:spPr>
          <a:xfrm rot="16200000" flipH="1">
            <a:off x="7636230" y="5613723"/>
            <a:ext cx="104458" cy="30590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2"/>
            <a:endCxn id="155" idx="0"/>
          </p:cNvCxnSpPr>
          <p:nvPr/>
        </p:nvCxnSpPr>
        <p:spPr>
          <a:xfrm>
            <a:off x="7841414" y="6002398"/>
            <a:ext cx="0" cy="7586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5706431" y="2305598"/>
            <a:ext cx="1166896" cy="184666"/>
            <a:chOff x="313850" y="2280987"/>
            <a:chExt cx="1523118" cy="246006"/>
          </a:xfrm>
        </p:grpSpPr>
        <p:sp>
          <p:nvSpPr>
            <p:cNvPr id="162" name="제목 3"/>
            <p:cNvSpPr txBox="1">
              <a:spLocks/>
            </p:cNvSpPr>
            <p:nvPr/>
          </p:nvSpPr>
          <p:spPr>
            <a:xfrm>
              <a:off x="560630" y="2280987"/>
              <a:ext cx="1276338" cy="24600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h="1270"/>
              </a:sp3d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ko-KR" altLang="en-US" sz="1200" b="1" dirty="0">
                  <a:latin typeface="+mn-ea"/>
                  <a:ea typeface="+mn-ea"/>
                </a:rPr>
                <a:t>장애대응 대책</a:t>
              </a:r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50" y="2298834"/>
              <a:ext cx="207264" cy="210312"/>
            </a:xfrm>
            <a:prstGeom prst="rect">
              <a:avLst/>
            </a:prstGeom>
          </p:spPr>
        </p:pic>
      </p:grpSp>
      <p:sp>
        <p:nvSpPr>
          <p:cNvPr id="166" name="Freeform 9"/>
          <p:cNvSpPr>
            <a:spLocks noChangeAspect="1"/>
          </p:cNvSpPr>
          <p:nvPr/>
        </p:nvSpPr>
        <p:spPr bwMode="auto">
          <a:xfrm>
            <a:off x="509027" y="2243199"/>
            <a:ext cx="4364747" cy="281708"/>
          </a:xfrm>
          <a:custGeom>
            <a:avLst/>
            <a:gdLst>
              <a:gd name="T0" fmla="*/ 0 w 1701"/>
              <a:gd name="T1" fmla="*/ 0 h 106"/>
              <a:gd name="T2" fmla="*/ 28 w 1701"/>
              <a:gd name="T3" fmla="*/ 28 h 106"/>
              <a:gd name="T4" fmla="*/ 28 w 1701"/>
              <a:gd name="T5" fmla="*/ 78 h 106"/>
              <a:gd name="T6" fmla="*/ 56 w 1701"/>
              <a:gd name="T7" fmla="*/ 106 h 106"/>
              <a:gd name="T8" fmla="*/ 1645 w 1701"/>
              <a:gd name="T9" fmla="*/ 106 h 106"/>
              <a:gd name="T10" fmla="*/ 1673 w 1701"/>
              <a:gd name="T11" fmla="*/ 78 h 106"/>
              <a:gd name="T12" fmla="*/ 1673 w 1701"/>
              <a:gd name="T13" fmla="*/ 28 h 106"/>
              <a:gd name="T14" fmla="*/ 1701 w 1701"/>
              <a:gd name="T1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1" h="106">
                <a:moveTo>
                  <a:pt x="0" y="0"/>
                </a:moveTo>
                <a:cubicBezTo>
                  <a:pt x="15" y="0"/>
                  <a:pt x="28" y="13"/>
                  <a:pt x="28" y="28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93"/>
                  <a:pt x="40" y="106"/>
                  <a:pt x="56" y="106"/>
                </a:cubicBezTo>
                <a:cubicBezTo>
                  <a:pt x="1645" y="106"/>
                  <a:pt x="1645" y="106"/>
                  <a:pt x="1645" y="106"/>
                </a:cubicBezTo>
                <a:cubicBezTo>
                  <a:pt x="1660" y="106"/>
                  <a:pt x="1673" y="93"/>
                  <a:pt x="1673" y="78"/>
                </a:cubicBezTo>
                <a:cubicBezTo>
                  <a:pt x="1673" y="28"/>
                  <a:pt x="1673" y="28"/>
                  <a:pt x="1673" y="28"/>
                </a:cubicBezTo>
                <a:cubicBezTo>
                  <a:pt x="1673" y="13"/>
                  <a:pt x="1686" y="0"/>
                  <a:pt x="1701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1717264" y="2260034"/>
            <a:ext cx="180337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장애 시 조치방안 개요</a:t>
            </a: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279400" y="2703771"/>
            <a:ext cx="4858325" cy="371038"/>
          </a:xfrm>
          <a:prstGeom prst="roundRect">
            <a:avLst>
              <a:gd name="adj" fmla="val 13526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체계적이고 완벽한 비상대책을 통한</a:t>
            </a:r>
          </a:p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rgbClr val="EC1C24"/>
                </a:solidFill>
                <a:latin typeface="+mn-ea"/>
              </a:rPr>
              <a:t>3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C1C24"/>
                </a:solidFill>
                <a:effectLst/>
                <a:uLnTx/>
                <a:uFillTx/>
                <a:latin typeface="+mn-ea"/>
                <a:cs typeface="+mn-cs"/>
              </a:rPr>
              <a:t>시간 이내 신속한 장애처리</a:t>
            </a:r>
          </a:p>
        </p:txBody>
      </p:sp>
      <p:pic>
        <p:nvPicPr>
          <p:cNvPr id="169" name="Picture 6" descr="C:\Documents and Settings\WIN\바탕 화면\금_작업\02-3-가-0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42979"/>
            <a:ext cx="4832925" cy="8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이등변 삼각형 169"/>
          <p:cNvSpPr/>
          <p:nvPr/>
        </p:nvSpPr>
        <p:spPr>
          <a:xfrm rot="5400000">
            <a:off x="3172064" y="4177100"/>
            <a:ext cx="4235457" cy="370683"/>
          </a:xfrm>
          <a:prstGeom prst="triangle">
            <a:avLst/>
          </a:prstGeom>
          <a:gradFill>
            <a:gsLst>
              <a:gs pos="6000">
                <a:schemeClr val="bg1"/>
              </a:gs>
              <a:gs pos="87000">
                <a:schemeClr val="bg1">
                  <a:lumMod val="65000"/>
                  <a:alpha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71" name="양쪽 모서리가 둥근 사각형 170"/>
          <p:cNvSpPr/>
          <p:nvPr/>
        </p:nvSpPr>
        <p:spPr>
          <a:xfrm>
            <a:off x="370035" y="3359677"/>
            <a:ext cx="4677053" cy="2948598"/>
          </a:xfrm>
          <a:prstGeom prst="round2SameRect">
            <a:avLst>
              <a:gd name="adj1" fmla="val 0"/>
              <a:gd name="adj2" fmla="val 1945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anchor="t"/>
          <a:lstStyle/>
          <a:p>
            <a:pPr marL="100857" indent="-100857">
              <a:spcBef>
                <a:spcPts val="557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4" algn="l"/>
                <a:tab pos="1139509" algn="l"/>
                <a:tab pos="1712803" algn="l"/>
                <a:tab pos="2282557" algn="l"/>
                <a:tab pos="2852313" algn="l"/>
                <a:tab pos="3423837" algn="l"/>
                <a:tab pos="3993592" algn="l"/>
                <a:tab pos="4565115" algn="l"/>
                <a:tab pos="5136640" algn="l"/>
                <a:tab pos="5706394" algn="l"/>
                <a:tab pos="6277918" algn="l"/>
                <a:tab pos="7419197" algn="l"/>
                <a:tab pos="7990720" algn="l"/>
                <a:tab pos="8560475" algn="l"/>
                <a:tab pos="9130229" algn="l"/>
                <a:tab pos="9701754" algn="l"/>
                <a:tab pos="10273278" algn="l"/>
                <a:tab pos="10843033" algn="l"/>
                <a:tab pos="11414558" algn="l"/>
                <a:tab pos="11984312" algn="l"/>
                <a:tab pos="12555836" algn="l"/>
                <a:tab pos="13127360" algn="l"/>
                <a:tab pos="13697115" algn="l"/>
                <a:tab pos="14268638" algn="l"/>
                <a:tab pos="14838393" algn="l"/>
                <a:tab pos="15408147" algn="l"/>
                <a:tab pos="15981441" algn="l"/>
                <a:tab pos="16551195" algn="l"/>
                <a:tab pos="17120951" algn="l"/>
                <a:tab pos="17692475" algn="l"/>
                <a:tab pos="18262230" algn="l"/>
              </a:tabLst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2" name="양쪽 대괄호 171"/>
          <p:cNvSpPr/>
          <p:nvPr/>
        </p:nvSpPr>
        <p:spPr>
          <a:xfrm>
            <a:off x="410519" y="3697283"/>
            <a:ext cx="2263888" cy="1111253"/>
          </a:xfrm>
          <a:prstGeom prst="bracketPair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예방점검활동을 통해 식별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운영자가 직접 식별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사용자가 식별 후 운영자에게 통보</a:t>
            </a:r>
          </a:p>
        </p:txBody>
      </p:sp>
      <p:sp>
        <p:nvSpPr>
          <p:cNvPr id="173" name="양쪽 모서리가 둥근 사각형 172"/>
          <p:cNvSpPr/>
          <p:nvPr/>
        </p:nvSpPr>
        <p:spPr>
          <a:xfrm>
            <a:off x="410519" y="3403414"/>
            <a:ext cx="2260959" cy="320156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장애식별</a:t>
            </a:r>
          </a:p>
        </p:txBody>
      </p:sp>
      <p:sp>
        <p:nvSpPr>
          <p:cNvPr id="174" name="양쪽 대괄호 173"/>
          <p:cNvSpPr/>
          <p:nvPr/>
        </p:nvSpPr>
        <p:spPr>
          <a:xfrm>
            <a:off x="2745524" y="3697283"/>
            <a:ext cx="2301563" cy="1111253"/>
          </a:xfrm>
          <a:prstGeom prst="bracketPair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장애보고서에 기록하고 장애 이력을 통해 유형 및 원인을 분석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장애원인 분석을 위해 관련업체에 연락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장애등급에 따라 장애복구계획을 수립</a:t>
            </a:r>
          </a:p>
        </p:txBody>
      </p:sp>
      <p:sp>
        <p:nvSpPr>
          <p:cNvPr id="175" name="양쪽 모서리가 둥근 사각형 174"/>
          <p:cNvSpPr/>
          <p:nvPr/>
        </p:nvSpPr>
        <p:spPr>
          <a:xfrm>
            <a:off x="2745525" y="3403414"/>
            <a:ext cx="2260959" cy="320156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장애원인 분석</a:t>
            </a:r>
          </a:p>
        </p:txBody>
      </p:sp>
      <p:sp>
        <p:nvSpPr>
          <p:cNvPr id="176" name="양쪽 대괄호 175"/>
          <p:cNvSpPr/>
          <p:nvPr/>
        </p:nvSpPr>
        <p:spPr>
          <a:xfrm>
            <a:off x="405336" y="5236424"/>
            <a:ext cx="2284387" cy="1111253"/>
          </a:xfrm>
          <a:prstGeom prst="bracketPair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복구절차 재 확인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대체 가능한 경우 대체 처리 절차를 수행</a:t>
            </a:r>
          </a:p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장애복구계획에 따라 복구절차를 수행</a:t>
            </a:r>
          </a:p>
        </p:txBody>
      </p:sp>
      <p:sp>
        <p:nvSpPr>
          <p:cNvPr id="177" name="양쪽 모서리가 둥근 사각형 176"/>
          <p:cNvSpPr/>
          <p:nvPr/>
        </p:nvSpPr>
        <p:spPr>
          <a:xfrm>
            <a:off x="405337" y="4942555"/>
            <a:ext cx="2260959" cy="320156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장애처리 및 복구 수행</a:t>
            </a:r>
          </a:p>
        </p:txBody>
      </p:sp>
      <p:sp>
        <p:nvSpPr>
          <p:cNvPr id="178" name="양쪽 대괄호 177"/>
          <p:cNvSpPr/>
          <p:nvPr/>
        </p:nvSpPr>
        <p:spPr>
          <a:xfrm>
            <a:off x="2740344" y="5236424"/>
            <a:ext cx="2263888" cy="1111253"/>
          </a:xfrm>
          <a:prstGeom prst="bracketPair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72000" rIns="54000" bIns="0" rtlCol="0" anchor="t">
            <a:noAutofit/>
          </a:bodyPr>
          <a:lstStyle/>
          <a:p>
            <a:pPr marL="108000" indent="-108000" latinLnBrk="0">
              <a:spcAft>
                <a:spcPts val="200"/>
              </a:spcAft>
              <a:buClr>
                <a:srgbClr val="808080"/>
              </a:buClr>
              <a:buFontTx/>
              <a:buChar char="•"/>
            </a:pPr>
            <a:r>
              <a:rPr lang="ko-KR" altLang="en-US" sz="1000" spc="-30" dirty="0">
                <a:solidFill>
                  <a:schemeClr val="tx1"/>
                </a:solidFill>
                <a:latin typeface="+mn-ea"/>
              </a:rPr>
              <a:t>장애처리 결과를 수집하고 장애보고서에 기록</a:t>
            </a:r>
          </a:p>
        </p:txBody>
      </p:sp>
      <p:sp>
        <p:nvSpPr>
          <p:cNvPr id="179" name="양쪽 모서리가 둥근 사각형 178"/>
          <p:cNvSpPr/>
          <p:nvPr/>
        </p:nvSpPr>
        <p:spPr>
          <a:xfrm>
            <a:off x="2740344" y="4942555"/>
            <a:ext cx="2260959" cy="320156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spc="-50" dirty="0">
                <a:solidFill>
                  <a:schemeClr val="bg1"/>
                </a:solidFill>
                <a:latin typeface="+mn-ea"/>
              </a:rPr>
              <a:t>장애처리결과 수집 및 보고</a:t>
            </a:r>
          </a:p>
        </p:txBody>
      </p:sp>
      <p:cxnSp>
        <p:nvCxnSpPr>
          <p:cNvPr id="180" name="직선 연결선 179"/>
          <p:cNvCxnSpPr/>
          <p:nvPr/>
        </p:nvCxnSpPr>
        <p:spPr>
          <a:xfrm>
            <a:off x="2708561" y="3719038"/>
            <a:ext cx="0" cy="109845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2708561" y="5286822"/>
            <a:ext cx="0" cy="9764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/>
          <p:cNvGrpSpPr/>
          <p:nvPr/>
        </p:nvGrpSpPr>
        <p:grpSpPr>
          <a:xfrm>
            <a:off x="509027" y="3478671"/>
            <a:ext cx="178995" cy="188976"/>
            <a:chOff x="2794000" y="7397148"/>
            <a:chExt cx="209032" cy="222335"/>
          </a:xfrm>
        </p:grpSpPr>
        <p:sp>
          <p:nvSpPr>
            <p:cNvPr id="183" name="눈물 방울 182"/>
            <p:cNvSpPr/>
            <p:nvPr/>
          </p:nvSpPr>
          <p:spPr>
            <a:xfrm rot="10800000" flipV="1">
              <a:off x="2794000" y="7410451"/>
              <a:ext cx="209032" cy="209032"/>
            </a:xfrm>
            <a:prstGeom prst="teardrop">
              <a:avLst/>
            </a:prstGeom>
            <a:solidFill>
              <a:srgbClr val="3A77B4"/>
            </a:solidFill>
          </p:spPr>
          <p:txBody>
            <a:bodyPr wrap="square" bIns="36000">
              <a:noAutofit/>
            </a:bodyPr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2849821" y="7397148"/>
              <a:ext cx="104833" cy="2172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86838" indent="-99230" algn="ctr" defTabSz="989327" latinLnBrk="0">
                <a:buClr>
                  <a:srgbClr val="3271AA"/>
                </a:buClr>
                <a:buSzPct val="140000"/>
                <a:tabLst>
                  <a:tab pos="697714" algn="l"/>
                </a:tabLs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2813409" y="3478671"/>
            <a:ext cx="178995" cy="188976"/>
            <a:chOff x="2794000" y="7397148"/>
            <a:chExt cx="209032" cy="222335"/>
          </a:xfrm>
        </p:grpSpPr>
        <p:sp>
          <p:nvSpPr>
            <p:cNvPr id="186" name="눈물 방울 185"/>
            <p:cNvSpPr/>
            <p:nvPr/>
          </p:nvSpPr>
          <p:spPr>
            <a:xfrm rot="10800000" flipV="1">
              <a:off x="2794000" y="7410451"/>
              <a:ext cx="209032" cy="209032"/>
            </a:xfrm>
            <a:prstGeom prst="teardrop">
              <a:avLst/>
            </a:prstGeom>
            <a:solidFill>
              <a:srgbClr val="3A77B4"/>
            </a:solidFill>
          </p:spPr>
          <p:txBody>
            <a:bodyPr wrap="square" bIns="36000">
              <a:noAutofit/>
            </a:bodyPr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2849821" y="7397148"/>
              <a:ext cx="104833" cy="2172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86838" indent="-99230" algn="ctr" defTabSz="989327" latinLnBrk="0">
                <a:buClr>
                  <a:srgbClr val="3271AA"/>
                </a:buClr>
                <a:buSzPct val="140000"/>
                <a:tabLst>
                  <a:tab pos="697714" algn="l"/>
                </a:tabLs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509027" y="5021671"/>
            <a:ext cx="178995" cy="188976"/>
            <a:chOff x="2794000" y="7397148"/>
            <a:chExt cx="209032" cy="222335"/>
          </a:xfrm>
        </p:grpSpPr>
        <p:sp>
          <p:nvSpPr>
            <p:cNvPr id="189" name="눈물 방울 188"/>
            <p:cNvSpPr/>
            <p:nvPr/>
          </p:nvSpPr>
          <p:spPr>
            <a:xfrm rot="10800000" flipV="1">
              <a:off x="2794000" y="7410451"/>
              <a:ext cx="209032" cy="209032"/>
            </a:xfrm>
            <a:prstGeom prst="teardrop">
              <a:avLst/>
            </a:prstGeom>
            <a:solidFill>
              <a:srgbClr val="3A77B4"/>
            </a:solidFill>
          </p:spPr>
          <p:txBody>
            <a:bodyPr wrap="square" bIns="36000">
              <a:noAutofit/>
            </a:bodyPr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2849821" y="7397148"/>
              <a:ext cx="104833" cy="2172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86838" indent="-99230" algn="ctr" defTabSz="989327" latinLnBrk="0">
                <a:buClr>
                  <a:srgbClr val="3271AA"/>
                </a:buClr>
                <a:buSzPct val="140000"/>
                <a:tabLst>
                  <a:tab pos="697714" algn="l"/>
                </a:tabLs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2791033" y="5021671"/>
            <a:ext cx="178995" cy="188976"/>
            <a:chOff x="2794000" y="7397148"/>
            <a:chExt cx="209032" cy="222335"/>
          </a:xfrm>
        </p:grpSpPr>
        <p:sp>
          <p:nvSpPr>
            <p:cNvPr id="192" name="눈물 방울 191"/>
            <p:cNvSpPr/>
            <p:nvPr/>
          </p:nvSpPr>
          <p:spPr>
            <a:xfrm rot="10800000" flipV="1">
              <a:off x="2794000" y="7410451"/>
              <a:ext cx="209032" cy="209032"/>
            </a:xfrm>
            <a:prstGeom prst="teardrop">
              <a:avLst/>
            </a:prstGeom>
            <a:solidFill>
              <a:srgbClr val="3A77B4"/>
            </a:solidFill>
          </p:spPr>
          <p:txBody>
            <a:bodyPr wrap="square" bIns="36000">
              <a:noAutofit/>
            </a:bodyPr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849821" y="7397148"/>
              <a:ext cx="104833" cy="2172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86838" indent="-99230" algn="ctr" defTabSz="989327" latinLnBrk="0">
                <a:buClr>
                  <a:srgbClr val="3271AA"/>
                </a:buClr>
                <a:buSzPct val="140000"/>
                <a:tabLst>
                  <a:tab pos="697714" algn="l"/>
                </a:tabLs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142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08097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소스코드 제공방안</a:t>
            </a:r>
            <a:endParaRPr lang="ko-KR" altLang="en-US" sz="2000" spc="-100" dirty="0"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36740"/>
              </p:ext>
            </p:extLst>
          </p:nvPr>
        </p:nvGraphicFramePr>
        <p:xfrm>
          <a:off x="884548" y="1227666"/>
          <a:ext cx="81009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 여부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도입 상용 </a:t>
                      </a:r>
                      <a:r>
                        <a:rPr lang="en-US" altLang="ko-KR" dirty="0"/>
                        <a:t>SW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소스 제공 불가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IBM</a:t>
                      </a:r>
                      <a:r>
                        <a:rPr lang="en-US" altLang="ko-KR" baseline="0" dirty="0"/>
                        <a:t> API Connect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BX-Framework</a:t>
                      </a:r>
                    </a:p>
                    <a:p>
                      <a:pPr latinLnBrk="1"/>
                      <a:r>
                        <a:rPr lang="en-US" altLang="ko-KR" dirty="0"/>
                        <a:t>BX-Integrator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도입 오픈소스 </a:t>
                      </a:r>
                      <a:r>
                        <a:rPr lang="en-US" altLang="ko-KR" dirty="0"/>
                        <a:t>SW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소스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기간 중 생성한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어플리케이션 소스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소스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22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2.3 IBM</a:t>
            </a:r>
            <a:r>
              <a:rPr lang="ko-KR" altLang="en-US" sz="2000" dirty="0"/>
              <a:t> 주요 사업 내용</a:t>
            </a:r>
          </a:p>
        </p:txBody>
      </p:sp>
      <p:sp>
        <p:nvSpPr>
          <p:cNvPr id="65" name="내용 개체 틀 2"/>
          <p:cNvSpPr txBox="1">
            <a:spLocks/>
          </p:cNvSpPr>
          <p:nvPr/>
        </p:nvSpPr>
        <p:spPr bwMode="auto">
          <a:xfrm>
            <a:off x="415925" y="973365"/>
            <a:ext cx="9361488" cy="3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5" tIns="45667" rIns="91335" bIns="4566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IBM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비즈니스에 대한 새로운 시각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기술과의 융합에 이어 이제 ‘창조 경제’ 구현을 위한 새로운 솔루션을 제공합니다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Rounded Rectangle 13"/>
          <p:cNvSpPr/>
          <p:nvPr/>
        </p:nvSpPr>
        <p:spPr bwMode="auto">
          <a:xfrm>
            <a:off x="241300" y="1394664"/>
            <a:ext cx="1845051" cy="5019644"/>
          </a:xfrm>
          <a:prstGeom prst="roundRect">
            <a:avLst/>
          </a:prstGeom>
          <a:noFill/>
          <a:ln w="3175">
            <a:solidFill>
              <a:srgbClr val="00649D"/>
            </a:solidFill>
          </a:ln>
          <a:effectLst/>
          <a:extLst/>
        </p:spPr>
        <p:txBody>
          <a:bodyPr wrap="none" lIns="90000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43" name="Rounded Rectangle 14"/>
          <p:cNvSpPr/>
          <p:nvPr/>
        </p:nvSpPr>
        <p:spPr bwMode="auto">
          <a:xfrm>
            <a:off x="2127752" y="1394664"/>
            <a:ext cx="1845051" cy="5019644"/>
          </a:xfrm>
          <a:prstGeom prst="roundRect">
            <a:avLst/>
          </a:prstGeom>
          <a:noFill/>
          <a:ln w="3175">
            <a:solidFill>
              <a:srgbClr val="00649D"/>
            </a:solidFill>
          </a:ln>
          <a:effectLst/>
          <a:extLst/>
        </p:spPr>
        <p:txBody>
          <a:bodyPr wrap="none" lIns="90000" rtlCol="0" anchor="ctr"/>
          <a:lstStyle/>
          <a:p>
            <a:pPr algn="ctr" eaLnBrk="1" hangingPunct="1"/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44" name="Rounded Rectangle 15"/>
          <p:cNvSpPr/>
          <p:nvPr/>
        </p:nvSpPr>
        <p:spPr bwMode="auto">
          <a:xfrm>
            <a:off x="4014204" y="1394664"/>
            <a:ext cx="1845051" cy="5019644"/>
          </a:xfrm>
          <a:prstGeom prst="roundRect">
            <a:avLst/>
          </a:prstGeom>
          <a:noFill/>
          <a:ln w="3175">
            <a:solidFill>
              <a:srgbClr val="00649D"/>
            </a:solidFill>
          </a:ln>
          <a:effectLst/>
          <a:extLst/>
        </p:spPr>
        <p:txBody>
          <a:bodyPr wrap="none" lIns="90000" rtlCol="0" anchor="ctr"/>
          <a:lstStyle/>
          <a:p>
            <a:pPr algn="ctr" eaLnBrk="1" hangingPunct="1"/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45" name="Rounded Rectangle 16"/>
          <p:cNvSpPr/>
          <p:nvPr/>
        </p:nvSpPr>
        <p:spPr bwMode="auto">
          <a:xfrm>
            <a:off x="5900656" y="1394664"/>
            <a:ext cx="1845051" cy="5019644"/>
          </a:xfrm>
          <a:prstGeom prst="roundRect">
            <a:avLst/>
          </a:prstGeom>
          <a:noFill/>
          <a:ln w="3175">
            <a:solidFill>
              <a:srgbClr val="00649D"/>
            </a:solidFill>
          </a:ln>
          <a:effectLst/>
          <a:extLst/>
        </p:spPr>
        <p:txBody>
          <a:bodyPr wrap="none" lIns="90000" rtlCol="0" anchor="ctr"/>
          <a:lstStyle/>
          <a:p>
            <a:pPr algn="ctr" eaLnBrk="1" hangingPunct="1"/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46" name="Rounded Rectangle 17"/>
          <p:cNvSpPr/>
          <p:nvPr/>
        </p:nvSpPr>
        <p:spPr bwMode="auto">
          <a:xfrm>
            <a:off x="7785522" y="1394664"/>
            <a:ext cx="1845051" cy="5019644"/>
          </a:xfrm>
          <a:prstGeom prst="roundRect">
            <a:avLst/>
          </a:prstGeom>
          <a:noFill/>
          <a:ln w="3175">
            <a:solidFill>
              <a:srgbClr val="00649D"/>
            </a:solidFill>
          </a:ln>
          <a:effectLst/>
          <a:extLst/>
        </p:spPr>
        <p:txBody>
          <a:bodyPr wrap="none" lIns="90000" rtlCol="0" anchor="ctr"/>
          <a:lstStyle/>
          <a:p>
            <a:pPr algn="ctr" eaLnBrk="1" hangingPunct="1"/>
            <a:endParaRPr lang="ko-KR" altLang="en-US" sz="1200" b="1" dirty="0"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pic>
        <p:nvPicPr>
          <p:cNvPr id="47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0" y="1429184"/>
            <a:ext cx="1239070" cy="1440000"/>
          </a:xfrm>
          <a:prstGeom prst="rect">
            <a:avLst/>
          </a:prstGeom>
        </p:spPr>
      </p:pic>
      <p:sp>
        <p:nvSpPr>
          <p:cNvPr id="48" name="Rectangle 19"/>
          <p:cNvSpPr/>
          <p:nvPr/>
        </p:nvSpPr>
        <p:spPr>
          <a:xfrm>
            <a:off x="353736" y="3639278"/>
            <a:ext cx="1620179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1300"/>
              </a:lnSpc>
            </a:pP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 IBM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클라우드는 프라이빗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퍼블릭 및 하이브리드 클라우드를 안전하게 구축할 수 있도록 해주는 통합 엔터프라이드급 클라우드 컴퓨팅 기술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/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서비스를 제공합니다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.</a:t>
            </a:r>
          </a:p>
        </p:txBody>
      </p:sp>
      <p:sp>
        <p:nvSpPr>
          <p:cNvPr id="49" name="Rectangle 20"/>
          <p:cNvSpPr/>
          <p:nvPr/>
        </p:nvSpPr>
        <p:spPr>
          <a:xfrm>
            <a:off x="344487" y="5154258"/>
            <a:ext cx="1741864" cy="7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매니지드 클라우드 서비스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클라우드에 기업용 앱 배치 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ESaaS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(Enterprise Software as a Service)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제공 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통합클라우드 인프라 제공 </a:t>
            </a:r>
          </a:p>
        </p:txBody>
      </p:sp>
      <p:grpSp>
        <p:nvGrpSpPr>
          <p:cNvPr id="50" name="Group 21"/>
          <p:cNvGrpSpPr/>
          <p:nvPr/>
        </p:nvGrpSpPr>
        <p:grpSpPr>
          <a:xfrm>
            <a:off x="241300" y="3120622"/>
            <a:ext cx="1845051" cy="430887"/>
            <a:chOff x="241300" y="2926104"/>
            <a:chExt cx="1845051" cy="430887"/>
          </a:xfrm>
        </p:grpSpPr>
        <p:sp>
          <p:nvSpPr>
            <p:cNvPr id="51" name="Rectangle 22"/>
            <p:cNvSpPr/>
            <p:nvPr/>
          </p:nvSpPr>
          <p:spPr>
            <a:xfrm>
              <a:off x="598606" y="2926104"/>
              <a:ext cx="113043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신뢰할 수 있는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en-US" altLang="ko-KR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IBM </a:t>
              </a:r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클라우드</a:t>
              </a:r>
            </a:p>
          </p:txBody>
        </p:sp>
        <p:cxnSp>
          <p:nvCxnSpPr>
            <p:cNvPr id="52" name="Straight Connector 23"/>
            <p:cNvCxnSpPr/>
            <p:nvPr/>
          </p:nvCxnSpPr>
          <p:spPr bwMode="auto">
            <a:xfrm>
              <a:off x="241300" y="3330570"/>
              <a:ext cx="1845051" cy="0"/>
            </a:xfrm>
            <a:prstGeom prst="line">
              <a:avLst/>
            </a:prstGeom>
            <a:solidFill>
              <a:srgbClr val="D8D8DA"/>
            </a:solidFill>
            <a:ln w="3175" cap="flat" cmpd="sng" algn="ctr">
              <a:solidFill>
                <a:srgbClr val="0064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3" name="Group 24"/>
          <p:cNvGrpSpPr/>
          <p:nvPr/>
        </p:nvGrpSpPr>
        <p:grpSpPr>
          <a:xfrm>
            <a:off x="2125322" y="3120623"/>
            <a:ext cx="1847481" cy="430887"/>
            <a:chOff x="2147178" y="2926105"/>
            <a:chExt cx="1847481" cy="430887"/>
          </a:xfrm>
        </p:grpSpPr>
        <p:sp>
          <p:nvSpPr>
            <p:cNvPr id="54" name="Rectangle 25"/>
            <p:cNvSpPr/>
            <p:nvPr/>
          </p:nvSpPr>
          <p:spPr>
            <a:xfrm>
              <a:off x="2294103" y="2926105"/>
              <a:ext cx="155363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빅데이터 분석을 통한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비즈니스 혁신</a:t>
              </a:r>
            </a:p>
          </p:txBody>
        </p:sp>
        <p:cxnSp>
          <p:nvCxnSpPr>
            <p:cNvPr id="55" name="Straight Connector 26"/>
            <p:cNvCxnSpPr/>
            <p:nvPr/>
          </p:nvCxnSpPr>
          <p:spPr bwMode="auto">
            <a:xfrm>
              <a:off x="2147178" y="3330570"/>
              <a:ext cx="1847481" cy="0"/>
            </a:xfrm>
            <a:prstGeom prst="line">
              <a:avLst/>
            </a:prstGeom>
            <a:solidFill>
              <a:srgbClr val="D8D8DA"/>
            </a:solidFill>
            <a:ln w="3175" cap="flat" cmpd="sng" algn="ctr">
              <a:solidFill>
                <a:srgbClr val="0064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Group 27"/>
          <p:cNvGrpSpPr/>
          <p:nvPr/>
        </p:nvGrpSpPr>
        <p:grpSpPr>
          <a:xfrm>
            <a:off x="4015971" y="3120623"/>
            <a:ext cx="1843284" cy="430887"/>
            <a:chOff x="2147178" y="2926105"/>
            <a:chExt cx="1843284" cy="430887"/>
          </a:xfrm>
        </p:grpSpPr>
        <p:sp>
          <p:nvSpPr>
            <p:cNvPr id="57" name="Rectangle 28"/>
            <p:cNvSpPr/>
            <p:nvPr/>
          </p:nvSpPr>
          <p:spPr>
            <a:xfrm>
              <a:off x="2260118" y="2926105"/>
              <a:ext cx="164500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모바일 엔터프라이즈가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되기 위한 현명한 선택</a:t>
              </a:r>
            </a:p>
          </p:txBody>
        </p:sp>
        <p:cxnSp>
          <p:nvCxnSpPr>
            <p:cNvPr id="58" name="Straight Connector 29"/>
            <p:cNvCxnSpPr/>
            <p:nvPr/>
          </p:nvCxnSpPr>
          <p:spPr bwMode="auto">
            <a:xfrm>
              <a:off x="2147178" y="3330570"/>
              <a:ext cx="1843284" cy="0"/>
            </a:xfrm>
            <a:prstGeom prst="line">
              <a:avLst/>
            </a:prstGeom>
            <a:solidFill>
              <a:srgbClr val="D8D8DA"/>
            </a:solidFill>
            <a:ln w="3175" cap="flat" cmpd="sng" algn="ctr">
              <a:solidFill>
                <a:srgbClr val="0064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30"/>
          <p:cNvGrpSpPr/>
          <p:nvPr/>
        </p:nvGrpSpPr>
        <p:grpSpPr>
          <a:xfrm>
            <a:off x="5900656" y="3122533"/>
            <a:ext cx="1845051" cy="430887"/>
            <a:chOff x="2134436" y="2928015"/>
            <a:chExt cx="1845051" cy="430887"/>
          </a:xfrm>
        </p:grpSpPr>
        <p:sp>
          <p:nvSpPr>
            <p:cNvPr id="60" name="Rectangle 31"/>
            <p:cNvSpPr/>
            <p:nvPr/>
          </p:nvSpPr>
          <p:spPr>
            <a:xfrm>
              <a:off x="2276940" y="2928015"/>
              <a:ext cx="156004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기업내부</a:t>
              </a:r>
              <a:r>
                <a:rPr lang="en-US" altLang="ko-KR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/</a:t>
              </a:r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외부 소통을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만들어내는 </a:t>
              </a:r>
              <a:r>
                <a:rPr lang="en-US" altLang="ko-KR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IBM </a:t>
              </a:r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소셜</a:t>
              </a:r>
            </a:p>
          </p:txBody>
        </p:sp>
        <p:cxnSp>
          <p:nvCxnSpPr>
            <p:cNvPr id="61" name="Straight Connector 32"/>
            <p:cNvCxnSpPr/>
            <p:nvPr/>
          </p:nvCxnSpPr>
          <p:spPr bwMode="auto">
            <a:xfrm>
              <a:off x="2134436" y="3330570"/>
              <a:ext cx="1845051" cy="0"/>
            </a:xfrm>
            <a:prstGeom prst="line">
              <a:avLst/>
            </a:prstGeom>
            <a:solidFill>
              <a:srgbClr val="D8D8DA"/>
            </a:solidFill>
            <a:ln w="3175" cap="flat" cmpd="sng" algn="ctr">
              <a:solidFill>
                <a:srgbClr val="0064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2" name="Group 33"/>
          <p:cNvGrpSpPr/>
          <p:nvPr/>
        </p:nvGrpSpPr>
        <p:grpSpPr>
          <a:xfrm>
            <a:off x="7786469" y="2951345"/>
            <a:ext cx="1843156" cy="600164"/>
            <a:chOff x="2133797" y="2756827"/>
            <a:chExt cx="1843156" cy="600164"/>
          </a:xfrm>
        </p:grpSpPr>
        <p:sp>
          <p:nvSpPr>
            <p:cNvPr id="63" name="Rectangle 34"/>
            <p:cNvSpPr/>
            <p:nvPr/>
          </p:nvSpPr>
          <p:spPr>
            <a:xfrm>
              <a:off x="2133797" y="2756827"/>
              <a:ext cx="184315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경험과 대응에서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예측과 조정으로의</a:t>
              </a:r>
              <a:endParaRPr lang="en-US" altLang="ko-KR" sz="1100" b="1" dirty="0">
                <a:solidFill>
                  <a:srgbClr val="00649D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  <a:p>
              <a:pPr algn="ctr"/>
              <a:r>
                <a:rPr lang="en-US" altLang="ko-KR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IBM </a:t>
              </a:r>
              <a:r>
                <a:rPr lang="ko-KR" altLang="en-US" sz="1100" b="1" dirty="0">
                  <a:solidFill>
                    <a:srgbClr val="00649D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보안 및 재해복구</a:t>
              </a:r>
            </a:p>
          </p:txBody>
        </p:sp>
        <p:cxnSp>
          <p:nvCxnSpPr>
            <p:cNvPr id="64" name="Straight Connector 35"/>
            <p:cNvCxnSpPr/>
            <p:nvPr/>
          </p:nvCxnSpPr>
          <p:spPr bwMode="auto">
            <a:xfrm>
              <a:off x="2147178" y="3330570"/>
              <a:ext cx="1819566" cy="0"/>
            </a:xfrm>
            <a:prstGeom prst="line">
              <a:avLst/>
            </a:prstGeom>
            <a:solidFill>
              <a:srgbClr val="D8D8DA"/>
            </a:solidFill>
            <a:ln w="3175" cap="flat" cmpd="sng" algn="ctr">
              <a:solidFill>
                <a:srgbClr val="0064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4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42" y="1397663"/>
            <a:ext cx="1239070" cy="1440000"/>
          </a:xfrm>
          <a:prstGeom prst="rect">
            <a:avLst/>
          </a:prstGeom>
        </p:spPr>
      </p:pic>
      <p:pic>
        <p:nvPicPr>
          <p:cNvPr id="105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94" y="1397663"/>
            <a:ext cx="1239070" cy="1440000"/>
          </a:xfrm>
          <a:prstGeom prst="rect">
            <a:avLst/>
          </a:prstGeom>
        </p:spPr>
      </p:pic>
      <p:pic>
        <p:nvPicPr>
          <p:cNvPr id="106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46" y="1394663"/>
            <a:ext cx="1239070" cy="1440000"/>
          </a:xfrm>
          <a:prstGeom prst="rect">
            <a:avLst/>
          </a:prstGeom>
        </p:spPr>
      </p:pic>
      <p:pic>
        <p:nvPicPr>
          <p:cNvPr id="107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12" y="1389381"/>
            <a:ext cx="1239070" cy="1440000"/>
          </a:xfrm>
          <a:prstGeom prst="rect">
            <a:avLst/>
          </a:prstGeom>
        </p:spPr>
      </p:pic>
      <p:sp>
        <p:nvSpPr>
          <p:cNvPr id="108" name="Rectangle 40"/>
          <p:cNvSpPr/>
          <p:nvPr/>
        </p:nvSpPr>
        <p:spPr>
          <a:xfrm>
            <a:off x="2240188" y="3639278"/>
            <a:ext cx="1620179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1300"/>
              </a:lnSpc>
            </a:pP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IBM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은 빅데이터 분석을 통해 고객의 요구와 행동을 미리 분석 예측하여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고객 맞춤형 제품과 서비스를 제공할 수 있게 귀사에 스마트한 인사이트를 제공합니다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. </a:t>
            </a:r>
          </a:p>
        </p:txBody>
      </p:sp>
      <p:sp>
        <p:nvSpPr>
          <p:cNvPr id="109" name="Rectangle 41"/>
          <p:cNvSpPr/>
          <p:nvPr/>
        </p:nvSpPr>
        <p:spPr>
          <a:xfrm>
            <a:off x="2240188" y="5154258"/>
            <a:ext cx="167626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마케팅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&amp;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영업 분야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운영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&amp;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재무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리스크 관리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신규 비즈니즈 모델 생성</a:t>
            </a:r>
          </a:p>
        </p:txBody>
      </p:sp>
      <p:sp>
        <p:nvSpPr>
          <p:cNvPr id="110" name="Rectangle 42"/>
          <p:cNvSpPr/>
          <p:nvPr/>
        </p:nvSpPr>
        <p:spPr>
          <a:xfrm>
            <a:off x="4126640" y="3639278"/>
            <a:ext cx="162017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1300"/>
              </a:lnSpc>
            </a:pP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IBM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은 모바일을 통해 기업이 모바일 엔터프라이즈로 거듭나도록 앱구축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인프라보호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고객과의 연결 성장을 위한 비즈니스 혁신 등을 돕고 있습니다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. </a:t>
            </a:r>
          </a:p>
        </p:txBody>
      </p:sp>
      <p:sp>
        <p:nvSpPr>
          <p:cNvPr id="111" name="Rectangle 43"/>
          <p:cNvSpPr/>
          <p:nvPr/>
        </p:nvSpPr>
        <p:spPr>
          <a:xfrm>
            <a:off x="4141322" y="5149230"/>
            <a:ext cx="1757748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앱 개발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연결 및 통합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모바일 관리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, BYOD,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보안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분석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고객경험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전략</a:t>
            </a:r>
          </a:p>
        </p:txBody>
      </p:sp>
      <p:sp>
        <p:nvSpPr>
          <p:cNvPr id="112" name="Rectangle 44"/>
          <p:cNvSpPr/>
          <p:nvPr/>
        </p:nvSpPr>
        <p:spPr>
          <a:xfrm>
            <a:off x="7897958" y="3647429"/>
            <a:ext cx="162017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1300"/>
              </a:lnSpc>
            </a:pP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IBM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은 보안을 통해 기업에서 사람 자산 데이터 기술 보호 뿐 아니라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효과적으로 위험을 통제하고 견고한 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IT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기반에서 신속하게 대응할 수 있는 위험 인지 환경을 꾸릴 수 있도록 도와드립니다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. </a:t>
            </a:r>
          </a:p>
        </p:txBody>
      </p:sp>
      <p:sp>
        <p:nvSpPr>
          <p:cNvPr id="113" name="Rectangle 45"/>
          <p:cNvSpPr/>
          <p:nvPr/>
        </p:nvSpPr>
        <p:spPr>
          <a:xfrm>
            <a:off x="6013092" y="5153727"/>
            <a:ext cx="1732615" cy="7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영업마케팅 분야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고객서비스 분야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제품 및 서비스 개발</a:t>
            </a:r>
          </a:p>
          <a:p>
            <a:pPr marL="171450" indent="-171450">
              <a:lnSpc>
                <a:spcPts val="1100"/>
              </a:lnSpc>
              <a:buFont typeface="HelvNeue Light for IBM" panose="020B0403020202020204" pitchFamily="34" charset="0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나눔바른고딕" panose="020B0603020101020101"/>
              </a:rPr>
              <a:t>인적자원 및 비즈니스 단위 경영진 활용</a:t>
            </a:r>
          </a:p>
        </p:txBody>
      </p:sp>
      <p:sp>
        <p:nvSpPr>
          <p:cNvPr id="114" name="Rectangle 46"/>
          <p:cNvSpPr/>
          <p:nvPr/>
        </p:nvSpPr>
        <p:spPr>
          <a:xfrm>
            <a:off x="6013092" y="3639278"/>
            <a:ext cx="162017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>
              <a:lnSpc>
                <a:spcPts val="1300"/>
              </a:lnSpc>
            </a:pP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IBM</a:t>
            </a:r>
            <a:r>
              <a:rPr lang="ko-KR" altLang="en-US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은 소셜 비즈니스를 통해 내부와 외부를 막론하고 조직 전반에서 협업 및 커뮤니티의 정신을 실제적으로 정량화하여 가치를 창출 할 수 있도록 귀사에 서비스를 제공합니다</a:t>
            </a:r>
            <a:r>
              <a:rPr lang="en-US" altLang="ko-KR" sz="1000" dirty="0">
                <a:solidFill>
                  <a:srgbClr val="004266"/>
                </a:solidFill>
                <a:latin typeface="맑은 고딕" panose="020B0503020000020004" pitchFamily="50" charset="-127"/>
                <a:ea typeface="나눔바른고딕" panose="020B0603020101020101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4806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3028312"/>
            <a:ext cx="9388475" cy="738664"/>
          </a:xfrm>
        </p:spPr>
        <p:txBody>
          <a:bodyPr/>
          <a:lstStyle/>
          <a:p>
            <a:pPr algn="ctr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End of Document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0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2.4 IBM</a:t>
            </a:r>
            <a:r>
              <a:rPr lang="ko-KR" altLang="en-US" sz="2000" dirty="0"/>
              <a:t> 유사 사업 실적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21026"/>
              </p:ext>
            </p:extLst>
          </p:nvPr>
        </p:nvGraphicFramePr>
        <p:xfrm>
          <a:off x="221393" y="1124744"/>
          <a:ext cx="9417906" cy="5371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고객명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사업개요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9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국내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N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그룹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Open API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서비스 플랫폼 구축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“오픈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API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서비스 플랫폼” 구축으로 다양한 평가정보를 효율적으로 제공하는 관리 인프라를 확보하며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내부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·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외부의 정보 연계 체계 구축하여 새로운 창조 정보 생산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관리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유통하여 비즈니스 환경 변화에 대응하기 위한 경쟁력 확보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및 그룹 오픈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API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+mn-cs"/>
                        </a:rPr>
                        <a:t>통합 플랫폼 구축의 초석 마련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4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S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그룹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그룹웨어 차세대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indent="-3429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전사 그룹웨어인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XXX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차세대의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Gateway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목적으로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IBM API Management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도입하여 기존의 무거운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EJB/Web Service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구조에서 경량화된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REST/JSON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방식의 시스템간 연계 방안 구축 및 향후 파트너 에코 시스템 확장을 위한 기반 마련</a:t>
                      </a: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2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나눔바른고딕" panose="020B0603020101020101"/>
                          <a:cs typeface="Arial" charset="0"/>
                        </a:rPr>
                        <a:t>D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나눔바른고딕" panose="020B0603020101020101"/>
                          <a:cs typeface="Arial" charset="0"/>
                        </a:rPr>
                        <a:t>항공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나눔바른고딕" panose="020B0603020101020101"/>
                          <a:cs typeface="Arial" charset="0"/>
                        </a:rPr>
                        <a:t>여객영업서비스를 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나눔바른고딕" panose="020B0603020101020101"/>
                          <a:cs typeface="Arial" charset="0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나눔바른고딕" panose="020B0603020101020101"/>
                          <a:cs typeface="Arial" charset="0"/>
                        </a:rPr>
                        <a:t>위한 통합 플랫폼 구축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글로벌 스탠다드 비즈니스 지원을 위해 여객영업서비스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(PSS)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외부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Cloud-SaaS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로 전환하면서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신규 비즈니스 연계요건에 대한 신속한 대응 및 내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외부시스템과 서비스 기반 인터페이스 통합 플랫폼 구축으로 리스크 경감 및 비용 절감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620">
                <a:tc rowSpan="5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바른고딕" panose="020B0603020101020101"/>
                        </a:rPr>
                        <a:t>해외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Yes Bank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바른고딕" panose="020B0603020101020101"/>
                        <a:cs typeface="Arial" panose="020B0604020202020204" pitchFamily="34" charset="0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해외 송금 시스템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사회적으로 상호작용 가능한 개발자 포탈을 활용하여 수천 곳의 파트너를 대상으로 빠르게 셀프 서비스 온보드 환경을 제공하고 모든 채널들을 대상으로 단일 접점 포인트로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Management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플랫폼을 제공하여 디지털 파트너쉽 구축을 통한 비지니스 확장의 기반 마련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59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Westpac NZ Bank 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바른고딕" panose="020B0603020101020101"/>
                        <a:cs typeface="Arial" panose="020B0604020202020204" pitchFamily="34" charset="0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온라인 결제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보안화된 디지털 환경에서 인증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인가 수행을 통해 신용카드 없이 진행할 수 있는 온라인 결제 환경 구축 및 어떤 파트너가 어떤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얼마나 자주 사용하는지 등에 대한 비지니스 인사이트 기반 구축</a:t>
                      </a:r>
                      <a:endParaRPr kumimoji="1" lang="en-US" altLang="ko-KR" sz="10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나눔바른고딕" panose="020B0603020101020101"/>
                        <a:cs typeface="굴림" pitchFamily="50" charset="-127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59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City Bank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바른고딕" panose="020B0603020101020101"/>
                        <a:cs typeface="Arial" panose="020B0604020202020204" pitchFamily="34" charset="0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Open API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플랫폼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셀프 서비스 경험과 함께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3rd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파티 소상공인들에게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로서 주요 서비스에 보안화된 표준기반의 접근 방안 제공하며 중앙화된 저장소와 파트너들을 위한 사용량 분석이 가능한 내부 에코시스템 구축</a:t>
                      </a:r>
                      <a:endParaRPr kumimoji="1" lang="en-US" altLang="ko-KR" sz="10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나눔바른고딕" panose="020B0603020101020101"/>
                        <a:cs typeface="굴림" pitchFamily="50" charset="-127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9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Tangerine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Bank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바른고딕" panose="020B0603020101020101"/>
                        <a:cs typeface="Arial" panose="020B0604020202020204" pitchFamily="34" charset="0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Open API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플랫폼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커스텀 보안 솔루션을 대체하고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OAuth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사용하여 고객 정보로 빠른 접근을 통한 고객 경험 강화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, RESTful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서비스 형태로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DataPower/API Management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통해서 백엔드 서비스에 대한 손쉬운 접근 기반 마련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9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WestJet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바른고딕" panose="020B0603020101020101"/>
                        <a:cs typeface="Arial" panose="020B0604020202020204" pitchFamily="34" charset="0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Open API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나눔바른고딕" panose="020B0603020101020101"/>
                          <a:cs typeface="Arial" panose="020B0604020202020204" pitchFamily="34" charset="0"/>
                        </a:rPr>
                        <a:t>플랫폼</a:t>
                      </a: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OAuth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기반의 보안접근 비용을 줄이면서 새로운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를 통해서 회사 웹사이트에 손쉽지만 보안화된 연결을 수행할 수 있는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플랫폼을 구축하여 외부 비즈니스 파트너를 위하여 </a:t>
                      </a:r>
                      <a:r>
                        <a:rPr kumimoji="1" lang="en-US" altLang="ko-KR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10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나눔바른고딕" panose="020B0603020101020101"/>
                          <a:cs typeface="굴림" pitchFamily="50" charset="-127"/>
                        </a:rPr>
                        <a:t>에 대하여 보안화된 외부 노출 가능</a:t>
                      </a:r>
                      <a:endParaRPr kumimoji="1" lang="en-US" altLang="ko-KR" sz="10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나눔바른고딕" panose="020B0603020101020101"/>
                        <a:cs typeface="굴림" pitchFamily="50" charset="-127"/>
                      </a:endParaRPr>
                    </a:p>
                  </a:txBody>
                  <a:tcPr marL="33234" marR="33234" marT="33240" marB="3324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55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2.4 IBM</a:t>
            </a:r>
            <a:r>
              <a:rPr lang="ko-KR" altLang="en-US" sz="2000" dirty="0"/>
              <a:t> 유사 사업 실적</a:t>
            </a:r>
          </a:p>
        </p:txBody>
      </p:sp>
      <p:sp>
        <p:nvSpPr>
          <p:cNvPr id="5" name="Rectangle 26"/>
          <p:cNvSpPr/>
          <p:nvPr/>
        </p:nvSpPr>
        <p:spPr bwMode="auto">
          <a:xfrm>
            <a:off x="5285742" y="1700808"/>
            <a:ext cx="4095750" cy="1676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362" tIns="44685" rIns="89362" bIns="44685" anchor="ctr"/>
          <a:lstStyle/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Business Challenge</a:t>
            </a:r>
            <a:b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endParaRPr lang="en-US" sz="1300" b="1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오픈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를 개별 생성 및 오픈하여 통합 관리의 어려움 존재</a:t>
            </a:r>
            <a:endParaRPr lang="en-US" altLang="ko-KR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오픈된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서비스 에 대한 모니터링 방안 필요</a:t>
            </a:r>
            <a:endParaRPr lang="en-US" altLang="ko-KR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표준화된 방식의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오픈 방안 필요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향후 비지니스 확장을 위한 손쉬운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조합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/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연결 방안 및 서비스 확장 방안 필요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285742" y="3450524"/>
            <a:ext cx="4095750" cy="690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89362" tIns="44685" rIns="89362" bIns="44685" anchor="ctr">
            <a:spAutoFit/>
          </a:bodyPr>
          <a:lstStyle/>
          <a:p>
            <a:pPr defTabSz="8936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Solution</a:t>
            </a:r>
            <a:b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</a:br>
            <a:endParaRPr lang="en-US" sz="1300" b="1" u="sng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  <a:cs typeface="Arial" panose="020B0604020202020204" pitchFamily="34" charset="0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IBM API Connect &amp; </a:t>
            </a:r>
            <a:r>
              <a:rPr lang="en-US" sz="13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DataPower</a:t>
            </a:r>
            <a:r>
              <a:rPr 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 Gateway</a:t>
            </a:r>
          </a:p>
        </p:txBody>
      </p:sp>
      <p:sp>
        <p:nvSpPr>
          <p:cNvPr id="7" name="Rectangle 18"/>
          <p:cNvSpPr/>
          <p:nvPr/>
        </p:nvSpPr>
        <p:spPr bwMode="auto">
          <a:xfrm>
            <a:off x="5285742" y="4241540"/>
            <a:ext cx="4095750" cy="194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362" tIns="44685" rIns="89362" bIns="44685" anchor="ctr"/>
          <a:lstStyle/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Business Value</a:t>
            </a:r>
            <a:br>
              <a:rPr lang="en-US" sz="1300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서비스 플랫폼을 통한 통합 모니터링 및 통합 관리 방안 확보</a:t>
            </a:r>
            <a:endParaRPr lang="en-US" altLang="ko-KR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보안 및 이중화 구성을 통해서 안정적인 서비스 체계 구축</a:t>
            </a: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정보의 분석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생산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변경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,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폐기까지의 라이프사이클 체계 구축으로 최신의 정보 유통 체계 구축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11714" y="957486"/>
            <a:ext cx="9371365" cy="373860"/>
          </a:xfrm>
        </p:spPr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그룹사례 </a:t>
            </a:r>
            <a:r>
              <a:rPr lang="en-US" altLang="ko-KR" dirty="0"/>
              <a:t>: </a:t>
            </a:r>
            <a:r>
              <a:rPr lang="ko-KR" altLang="en-US" dirty="0"/>
              <a:t>“오픈 </a:t>
            </a:r>
            <a:r>
              <a:rPr lang="en-US" altLang="ko-KR" dirty="0"/>
              <a:t>API </a:t>
            </a:r>
            <a:r>
              <a:rPr lang="ko-KR" altLang="en-US" dirty="0"/>
              <a:t>서비스 플랫폼” 구축으로 다양한 평가정보를 효율적으로 제공하는 관리 인프라를 확보 및 그룹 오픈 </a:t>
            </a:r>
            <a:r>
              <a:rPr lang="en-US" altLang="ko-KR" dirty="0"/>
              <a:t>API </a:t>
            </a:r>
            <a:r>
              <a:rPr lang="ko-KR" altLang="en-US" dirty="0"/>
              <a:t>통합 플랫폼 구축의 초석 마련 </a:t>
            </a:r>
            <a:endParaRPr lang="en-US" altLang="ko-KR" dirty="0"/>
          </a:p>
        </p:txBody>
      </p:sp>
      <p:pic>
        <p:nvPicPr>
          <p:cNvPr id="9" name="그림 9" descr="BLUE_ball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065" y="1010478"/>
            <a:ext cx="209649" cy="186612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629376"/>
            <a:ext cx="4846191" cy="46799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 rot="19875612">
            <a:off x="1437849" y="3629833"/>
            <a:ext cx="2833687" cy="33178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>
            <a:lvl1pPr marL="180975" indent="-180975" eaLnBrk="0" hangingPunct="0"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eaLnBrk="0" hangingPunct="0"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eaLnBrk="0" hangingPunct="0"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eaLnBrk="0" hangingPunct="0"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eaLnBrk="0" hangingPunct="0"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lang="ko-KR" altLang="en-US" sz="1600" b="1" dirty="0">
                <a:solidFill>
                  <a:srgbClr val="FF5050"/>
                </a:solidFill>
                <a:latin typeface="+mn-ea"/>
                <a:ea typeface="+mn-ea"/>
              </a:rPr>
              <a:t>구축중</a:t>
            </a:r>
            <a:endParaRPr lang="en-US" altLang="ko-KR" sz="1600" b="1" dirty="0">
              <a:solidFill>
                <a:srgbClr val="FF5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76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2.4 IBM</a:t>
            </a:r>
            <a:r>
              <a:rPr lang="ko-KR" altLang="en-US" sz="2000" dirty="0"/>
              <a:t> 유사 사업 실적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714" y="1710510"/>
            <a:ext cx="4541286" cy="4526530"/>
          </a:xfrm>
          <a:prstGeom prst="rect">
            <a:avLst/>
          </a:prstGeom>
          <a:noFill/>
          <a:ln w="15875" cmpd="sng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6"/>
          <p:cNvSpPr/>
          <p:nvPr/>
        </p:nvSpPr>
        <p:spPr bwMode="auto">
          <a:xfrm>
            <a:off x="5285742" y="1700808"/>
            <a:ext cx="4095750" cy="1676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362" tIns="44685" rIns="89362" bIns="44685" anchor="ctr"/>
          <a:lstStyle/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Business Challenge</a:t>
            </a:r>
            <a:b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endParaRPr lang="en-US" sz="1300" b="1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기존 그룹웨어 연결이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EJB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나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Web Service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기반으로 무거운 형태임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기존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ESB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에 과다한 로직에 의한 성능 저하 발생</a:t>
            </a:r>
            <a:endParaRPr lang="en-US" altLang="ko-KR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모바일 연결을 위한 안정적인 방안 필요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향후 파트너 협업을 위하여 내부 파트너를 위한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오픈 방안 필요</a:t>
            </a: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285742" y="3450524"/>
            <a:ext cx="4095750" cy="690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89362" tIns="44685" rIns="89362" bIns="44685" anchor="ctr">
            <a:spAutoFit/>
          </a:bodyPr>
          <a:lstStyle/>
          <a:p>
            <a:pPr defTabSz="89366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Solution</a:t>
            </a:r>
            <a:b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</a:br>
            <a:endParaRPr lang="en-US" sz="1300" b="1" u="sng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  <a:cs typeface="Arial" panose="020B0604020202020204" pitchFamily="34" charset="0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IBM API Connect &amp; </a:t>
            </a:r>
            <a:r>
              <a:rPr lang="en-US" sz="13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DataPower</a:t>
            </a:r>
            <a:r>
              <a:rPr 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  <a:cs typeface="Arial" panose="020B0604020202020204" pitchFamily="34" charset="0"/>
              </a:rPr>
              <a:t> Gateway</a:t>
            </a:r>
          </a:p>
        </p:txBody>
      </p:sp>
      <p:sp>
        <p:nvSpPr>
          <p:cNvPr id="7" name="Rectangle 18"/>
          <p:cNvSpPr/>
          <p:nvPr/>
        </p:nvSpPr>
        <p:spPr bwMode="auto">
          <a:xfrm>
            <a:off x="5285742" y="4241540"/>
            <a:ext cx="4095750" cy="194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362" tIns="44685" rIns="89362" bIns="44685" anchor="ctr"/>
          <a:lstStyle/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defRPr/>
            </a:pPr>
            <a:r>
              <a:rPr lang="en-US" sz="1300" b="1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Business Value</a:t>
            </a:r>
            <a:br>
              <a:rPr lang="en-US" sz="1300" u="sng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endParaRPr lang="en-US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인터페이스를 </a:t>
            </a: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REST/JSON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형태로 경량화하여 표준화</a:t>
            </a:r>
            <a:endParaRPr lang="en-US" altLang="ko-KR" sz="1300" dirty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모바일 시스템에 대한 보안을 강화한 안정적인 연결 방안 구축</a:t>
            </a:r>
          </a:p>
          <a:p>
            <a:pPr marL="279267" indent="-279267" defTabSz="893667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q"/>
              <a:defRPr/>
            </a:pP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lang="ko-KR" altLang="en-US" sz="13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나눔바른고딕" panose="020B0603020101020101"/>
              </a:rPr>
              <a:t>사용에 대한 모니터링 및 분석 가능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11714" y="957486"/>
            <a:ext cx="9371365" cy="373860"/>
          </a:xfrm>
        </p:spPr>
        <p:txBody>
          <a:bodyPr/>
          <a:lstStyle/>
          <a:p>
            <a:r>
              <a:rPr lang="en-US" altLang="ko-KR" dirty="0"/>
              <a:t>S </a:t>
            </a:r>
            <a:r>
              <a:rPr lang="ko-KR" altLang="en-US" dirty="0"/>
              <a:t>그룹사례 </a:t>
            </a:r>
            <a:r>
              <a:rPr lang="en-US" altLang="ko-KR" dirty="0"/>
              <a:t>: </a:t>
            </a:r>
            <a:r>
              <a:rPr lang="ko-KR" altLang="en-US" dirty="0"/>
              <a:t>기본적으로 서비스 간의 연계를 위한 가벼운 </a:t>
            </a:r>
            <a:r>
              <a:rPr lang="en-US" altLang="ko-KR" dirty="0"/>
              <a:t>API Gateway </a:t>
            </a:r>
            <a:r>
              <a:rPr lang="ko-KR" altLang="en-US" dirty="0"/>
              <a:t>와  모바일 등 다양한 채널에 대한 제어를 위한 </a:t>
            </a:r>
            <a:r>
              <a:rPr lang="en-US" altLang="ko-KR" dirty="0"/>
              <a:t>Secure Gateway </a:t>
            </a:r>
            <a:r>
              <a:rPr lang="ko-KR" altLang="en-US" dirty="0"/>
              <a:t>서비스가 필요</a:t>
            </a:r>
            <a:endParaRPr lang="en-US" altLang="ko-KR" dirty="0"/>
          </a:p>
        </p:txBody>
      </p:sp>
      <p:pic>
        <p:nvPicPr>
          <p:cNvPr id="9" name="그림 9" descr="BLUE_bal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065" y="1010478"/>
            <a:ext cx="209649" cy="1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2.4 IBM</a:t>
            </a:r>
            <a:r>
              <a:rPr lang="ko-KR" altLang="en-US" sz="2000" dirty="0"/>
              <a:t> 유사 사업 실적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11714" y="957486"/>
            <a:ext cx="9371365" cy="373860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 err="1"/>
              <a:t>그룹사례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글로벌 대형 은행으로서 </a:t>
            </a:r>
            <a:r>
              <a:rPr lang="en-US" altLang="ko-KR" dirty="0"/>
              <a:t>City Bank </a:t>
            </a:r>
            <a:r>
              <a:rPr lang="ko-KR" altLang="en-US" dirty="0"/>
              <a:t>는 주요 금융 서비스에 대하여 </a:t>
            </a:r>
            <a:r>
              <a:rPr lang="en-US" altLang="ko-KR" dirty="0"/>
              <a:t>API</a:t>
            </a:r>
            <a:r>
              <a:rPr lang="ko-KR" altLang="en-US" dirty="0"/>
              <a:t>를 통해 간편하면서도 </a:t>
            </a:r>
            <a:r>
              <a:rPr lang="ko-KR" altLang="en-US" dirty="0" err="1"/>
              <a:t>보안화된</a:t>
            </a:r>
            <a:r>
              <a:rPr lang="ko-KR" altLang="en-US" dirty="0"/>
              <a:t> 접근을 제공 </a:t>
            </a:r>
            <a:r>
              <a:rPr lang="en-US" altLang="ko-KR" dirty="0"/>
              <a:t>&amp; </a:t>
            </a:r>
            <a:r>
              <a:rPr lang="ko-KR" altLang="en-US" dirty="0"/>
              <a:t>비지니스 혁신을 가속하기 위한 드라이버로 활용</a:t>
            </a:r>
          </a:p>
        </p:txBody>
      </p:sp>
      <p:pic>
        <p:nvPicPr>
          <p:cNvPr id="9" name="그림 9" descr="BLUE_ball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065" y="1010478"/>
            <a:ext cx="209649" cy="186612"/>
          </a:xfrm>
          <a:prstGeom prst="rect">
            <a:avLst/>
          </a:prstGeom>
        </p:spPr>
      </p:pic>
      <p:sp>
        <p:nvSpPr>
          <p:cNvPr id="86" name="Rounded Rectangle 8"/>
          <p:cNvSpPr/>
          <p:nvPr/>
        </p:nvSpPr>
        <p:spPr bwMode="auto">
          <a:xfrm>
            <a:off x="589347" y="3294697"/>
            <a:ext cx="8720137" cy="2967037"/>
          </a:xfrm>
          <a:prstGeom prst="roundRect">
            <a:avLst/>
          </a:prstGeom>
          <a:noFill/>
          <a:ln>
            <a:solidFill>
              <a:srgbClr val="FFFFFF">
                <a:lumMod val="75000"/>
              </a:srgbClr>
            </a:solidFill>
          </a:ln>
          <a:effectLst/>
          <a:extLst/>
        </p:spPr>
        <p:txBody>
          <a:bodyPr wrap="none" lIns="84406" tIns="42203" rIns="84406" bIns="42203" anchor="ctr"/>
          <a:lstStyle/>
          <a:p>
            <a:pPr marL="0" marR="0" lvl="0" indent="0" algn="ctr" defTabSz="84408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나눔바른고딕" panose="020B0603020101020101"/>
              <a:cs typeface="Arial" charset="0"/>
            </a:endParaRPr>
          </a:p>
        </p:txBody>
      </p:sp>
      <p:pic>
        <p:nvPicPr>
          <p:cNvPr id="8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4" y="3343909"/>
            <a:ext cx="19081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ectangle 12"/>
          <p:cNvSpPr/>
          <p:nvPr/>
        </p:nvSpPr>
        <p:spPr>
          <a:xfrm>
            <a:off x="2824547" y="1846897"/>
            <a:ext cx="6435725" cy="1303337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82488" tIns="41248" rIns="82488" bIns="41248" anchor="ctr"/>
          <a:lstStyle>
            <a:lvl1pPr marL="263525" indent="-263525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63525" marR="0" lvl="0" indent="-263525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셀프 서비스 경험과 함께 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3</a:t>
            </a:r>
            <a:r>
              <a:rPr kumimoji="0" lang="en-US" altLang="ko-KR" sz="1200" b="1" i="0" u="sng" strike="noStrike" kern="0" cap="none" spc="0" normalizeH="0" baseline="300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rd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파티 소상공인들에게 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로서 주요 서비스에 보안화된 표준기반의 접근 방안 제공</a:t>
            </a:r>
          </a:p>
          <a:p>
            <a:pPr marL="263525" marR="0" lvl="0" indent="-263525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중앙화된 저장소와 파트너들을 위한 사용량 분석이 가능한 내부 에코시스템 제공 </a:t>
            </a:r>
          </a:p>
          <a:p>
            <a:pPr marL="263525" marR="0" lvl="0" indent="-263525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모바일 애플리케이션 개발을 위한 혁신을 드라이브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맑은 고딕" panose="020B0503020000020004" pitchFamily="50" charset="-127"/>
              <a:ea typeface="나눔바른고딕" panose="020B0603020101020101"/>
            </a:endParaRPr>
          </a:p>
          <a:p>
            <a:pPr marL="263525" marR="0" lvl="0" indent="-263525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City Mobile Challenge 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를 통한 핀테크 협업 및 혁신</a:t>
            </a:r>
            <a:b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</a:b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(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비지니스 프로토타이핑에 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IBM </a:t>
            </a:r>
            <a:r>
              <a:rPr kumimoji="0" lang="en-US" altLang="ko-KR" sz="1200" b="1" i="0" u="sng" strike="noStrike" kern="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Bluemix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 (PaaS) </a:t>
            </a: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클라우드 서비스를 활용 </a:t>
            </a:r>
            <a:r>
              <a:rPr kumimoji="0" lang="en-US" altLang="ko-KR" sz="1200" b="1" i="0" u="sng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)</a:t>
            </a:r>
          </a:p>
        </p:txBody>
      </p:sp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159" y="1805622"/>
            <a:ext cx="2065338" cy="13446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9999">
                <a:gamma/>
                <a:shade val="60000"/>
                <a:invGamma/>
              </a:srgbClr>
            </a:prstShdw>
          </a:effectLst>
          <a:extLst/>
        </p:spPr>
      </p:pic>
      <p:grpSp>
        <p:nvGrpSpPr>
          <p:cNvPr id="90" name="Group 9"/>
          <p:cNvGrpSpPr>
            <a:grpSpLocks/>
          </p:cNvGrpSpPr>
          <p:nvPr/>
        </p:nvGrpSpPr>
        <p:grpSpPr bwMode="auto">
          <a:xfrm>
            <a:off x="7814059" y="3924934"/>
            <a:ext cx="858838" cy="957263"/>
            <a:chOff x="7596262" y="2078188"/>
            <a:chExt cx="1008228" cy="1032612"/>
          </a:xfrm>
        </p:grpSpPr>
        <p:pic>
          <p:nvPicPr>
            <p:cNvPr id="91" name="Picture 17" descr="circle-icon-vector-102164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685" y="2078188"/>
              <a:ext cx="812800" cy="848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8" descr="Transparent fron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262" y="2392074"/>
              <a:ext cx="421922" cy="718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8" descr="Transparent fron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445" y="2392074"/>
              <a:ext cx="412045" cy="69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4" name="TextBox 15"/>
          <p:cNvSpPr txBox="1">
            <a:spLocks noChangeArrowheads="1"/>
          </p:cNvSpPr>
          <p:nvPr/>
        </p:nvSpPr>
        <p:spPr bwMode="auto">
          <a:xfrm>
            <a:off x="8006147" y="4885372"/>
            <a:ext cx="535724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23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Site A</a:t>
            </a:r>
          </a:p>
        </p:txBody>
      </p:sp>
      <p:sp>
        <p:nvSpPr>
          <p:cNvPr id="95" name="Rectangle 19"/>
          <p:cNvSpPr>
            <a:spLocks noChangeArrowheads="1"/>
          </p:cNvSpPr>
          <p:nvPr/>
        </p:nvSpPr>
        <p:spPr bwMode="auto">
          <a:xfrm>
            <a:off x="7469572" y="4299584"/>
            <a:ext cx="117475" cy="1020763"/>
          </a:xfrm>
          <a:prstGeom prst="rect">
            <a:avLst/>
          </a:prstGeom>
          <a:solidFill>
            <a:srgbClr val="71BFA7">
              <a:lumMod val="7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7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20000"/>
                    <a:lumOff val="80000"/>
                  </a:srgbClr>
                </a:solidFill>
                <a:effectLst/>
                <a:uLnTx/>
                <a:uFillTx/>
                <a:ea typeface="나눔바른고딕" panose="020B0603020101020101"/>
                <a:cs typeface="Arial" charset="0"/>
              </a:rPr>
              <a:t>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7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20000"/>
                    <a:lumOff val="80000"/>
                  </a:srgbClr>
                </a:solidFill>
                <a:effectLst/>
                <a:uLnTx/>
                <a:uFillTx/>
                <a:ea typeface="나눔바른고딕" panose="020B0603020101020101"/>
                <a:cs typeface="Arial" charset="0"/>
              </a:rPr>
              <a:t>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7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20000"/>
                    <a:lumOff val="80000"/>
                  </a:srgbClr>
                </a:solidFill>
                <a:effectLst/>
                <a:uLnTx/>
                <a:uFillTx/>
                <a:ea typeface="나눔바른고딕" panose="020B0603020101020101"/>
                <a:cs typeface="Arial" charset="0"/>
              </a:rPr>
              <a:t>B</a:t>
            </a:r>
          </a:p>
        </p:txBody>
      </p:sp>
      <p:sp>
        <p:nvSpPr>
          <p:cNvPr id="96" name="TextBox 23"/>
          <p:cNvSpPr txBox="1">
            <a:spLocks noChangeArrowheads="1"/>
          </p:cNvSpPr>
          <p:nvPr/>
        </p:nvSpPr>
        <p:spPr bwMode="auto">
          <a:xfrm>
            <a:off x="7607684" y="3566159"/>
            <a:ext cx="1384300" cy="38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93" b="1" dirty="0">
                <a:solidFill>
                  <a:srgbClr val="CC6600"/>
                </a:solidFill>
                <a:ea typeface="나눔바른고딕" panose="020B0603020101020101"/>
                <a:cs typeface="Arial" panose="020B0604020202020204" pitchFamily="34" charset="0"/>
              </a:rPr>
              <a:t>Support </a:t>
            </a:r>
          </a:p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93" b="1" dirty="0">
                <a:solidFill>
                  <a:srgbClr val="CC6600"/>
                </a:solidFill>
                <a:ea typeface="나눔바른고딕" panose="020B0603020101020101"/>
                <a:cs typeface="Arial" panose="020B0604020202020204" pitchFamily="34" charset="0"/>
              </a:rPr>
              <a:t>Multi Countries</a:t>
            </a:r>
          </a:p>
        </p:txBody>
      </p:sp>
      <p:pic>
        <p:nvPicPr>
          <p:cNvPr id="97" name="Picture 8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59" y="3597909"/>
            <a:ext cx="2855913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57" descr="iStock_000016626405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t="8176" r="11572" b="25795"/>
          <a:stretch>
            <a:fillRect/>
          </a:stretch>
        </p:blipFill>
        <p:spPr bwMode="auto">
          <a:xfrm>
            <a:off x="1776797" y="4850447"/>
            <a:ext cx="2794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62"/>
          <p:cNvGrpSpPr>
            <a:grpSpLocks/>
          </p:cNvGrpSpPr>
          <p:nvPr/>
        </p:nvGrpSpPr>
        <p:grpSpPr bwMode="auto">
          <a:xfrm>
            <a:off x="1906972" y="4391659"/>
            <a:ext cx="388937" cy="377825"/>
            <a:chOff x="348" y="1986"/>
            <a:chExt cx="405" cy="372"/>
          </a:xfrm>
        </p:grpSpPr>
        <p:pic>
          <p:nvPicPr>
            <p:cNvPr id="100" name="Picture 60" descr="300x300_4c7936e082814ab465b301b21957e2e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0" r="24001"/>
            <a:stretch>
              <a:fillRect/>
            </a:stretch>
          </p:blipFill>
          <p:spPr bwMode="auto">
            <a:xfrm>
              <a:off x="348" y="1986"/>
              <a:ext cx="197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61" descr="iStock_000016073084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8" t="2948" r="14488" b="3183"/>
            <a:stretch>
              <a:fillRect/>
            </a:stretch>
          </p:blipFill>
          <p:spPr bwMode="auto">
            <a:xfrm>
              <a:off x="565" y="1992"/>
              <a:ext cx="18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2" name="Straight Arrow Connector 137"/>
          <p:cNvCxnSpPr>
            <a:cxnSpLocks noChangeShapeType="1"/>
          </p:cNvCxnSpPr>
          <p:nvPr/>
        </p:nvCxnSpPr>
        <p:spPr bwMode="auto">
          <a:xfrm>
            <a:off x="2297497" y="4590097"/>
            <a:ext cx="336550" cy="438150"/>
          </a:xfrm>
          <a:prstGeom prst="straightConnector1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TextBox 55"/>
          <p:cNvSpPr txBox="1">
            <a:spLocks noChangeArrowheads="1"/>
          </p:cNvSpPr>
          <p:nvPr/>
        </p:nvSpPr>
        <p:spPr bwMode="auto">
          <a:xfrm>
            <a:off x="5932872" y="3585209"/>
            <a:ext cx="1624012" cy="38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93" b="1">
                <a:solidFill>
                  <a:srgbClr val="CC6600"/>
                </a:solidFill>
                <a:ea typeface="나눔바른고딕" panose="020B0603020101020101"/>
                <a:cs typeface="Arial" panose="020B0604020202020204" pitchFamily="34" charset="0"/>
              </a:rPr>
              <a:t>On-Premise API Enablement</a:t>
            </a:r>
          </a:p>
        </p:txBody>
      </p:sp>
      <p:sp>
        <p:nvSpPr>
          <p:cNvPr id="104" name="TextBox 56"/>
          <p:cNvSpPr txBox="1">
            <a:spLocks noChangeArrowheads="1"/>
          </p:cNvSpPr>
          <p:nvPr/>
        </p:nvSpPr>
        <p:spPr bwMode="auto">
          <a:xfrm>
            <a:off x="2399097" y="5012372"/>
            <a:ext cx="832279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23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Cloud APIs</a:t>
            </a:r>
          </a:p>
        </p:txBody>
      </p:sp>
      <p:sp>
        <p:nvSpPr>
          <p:cNvPr id="105" name="TextBox 72"/>
          <p:cNvSpPr txBox="1">
            <a:spLocks noChangeArrowheads="1"/>
          </p:cNvSpPr>
          <p:nvPr/>
        </p:nvSpPr>
        <p:spPr bwMode="auto">
          <a:xfrm>
            <a:off x="944947" y="4869497"/>
            <a:ext cx="855662" cy="35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모바일</a:t>
            </a:r>
            <a:br>
              <a:rPr lang="en-US" altLang="ko-KR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</a:br>
            <a:r>
              <a:rPr lang="ko-KR" altLang="en-US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애플리케이션</a:t>
            </a:r>
            <a:endParaRPr lang="en-US" altLang="ko-KR" sz="852" b="1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</p:txBody>
      </p:sp>
      <p:sp>
        <p:nvSpPr>
          <p:cNvPr id="106" name="Text Box 19"/>
          <p:cNvSpPr txBox="1">
            <a:spLocks noChangeArrowheads="1"/>
          </p:cNvSpPr>
          <p:nvPr/>
        </p:nvSpPr>
        <p:spPr bwMode="auto">
          <a:xfrm>
            <a:off x="6164647" y="5196522"/>
            <a:ext cx="266420" cy="36933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9999">
                <a:gamma/>
                <a:shade val="60000"/>
                <a:invGamma/>
                <a:alpha val="74998"/>
              </a:srgbClr>
            </a:prstShdw>
          </a:effectLst>
          <a:extLst/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바른고딕" panose="020B0603020101020101"/>
                <a:cs typeface="Arial" charset="0"/>
              </a:rPr>
              <a:t> </a:t>
            </a:r>
          </a:p>
        </p:txBody>
      </p:sp>
      <p:sp>
        <p:nvSpPr>
          <p:cNvPr id="107" name="Rectangle 63"/>
          <p:cNvSpPr>
            <a:spLocks noChangeArrowheads="1"/>
          </p:cNvSpPr>
          <p:nvPr/>
        </p:nvSpPr>
        <p:spPr bwMode="auto">
          <a:xfrm>
            <a:off x="6113847" y="4561522"/>
            <a:ext cx="715962" cy="590550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4F7D93">
                <a:alpha val="74997"/>
              </a:srgbClr>
            </a:prst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2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나눔바른고딕" panose="020B0603020101020101"/>
              <a:cs typeface="Arial" panose="020B0604020202020204" pitchFamily="34" charset="0"/>
            </a:endParaRP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078922" y="4185284"/>
            <a:ext cx="849312" cy="32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831" b="1" u="sng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IBM API</a:t>
            </a:r>
            <a:br>
              <a:rPr lang="en-US" altLang="ko-KR" sz="831" b="1" u="sng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</a:br>
            <a:r>
              <a:rPr lang="en-US" altLang="ko-KR" sz="831" b="1" u="sng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109" name="Text Box 61"/>
          <p:cNvSpPr txBox="1">
            <a:spLocks noChangeArrowheads="1"/>
          </p:cNvSpPr>
          <p:nvPr/>
        </p:nvSpPr>
        <p:spPr bwMode="auto">
          <a:xfrm>
            <a:off x="6299584" y="5267959"/>
            <a:ext cx="4127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fontAlgn="base" latinLnBrk="0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tabLst>
                <a:tab pos="616845" algn="l"/>
              </a:tabLst>
              <a:defRPr/>
            </a:pPr>
            <a:r>
              <a:rPr lang="en-US" altLang="ko-KR" sz="1023" b="1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DMZ</a:t>
            </a: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09" y="3494722"/>
            <a:ext cx="10398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" name="Group 37"/>
          <p:cNvGrpSpPr>
            <a:grpSpLocks/>
          </p:cNvGrpSpPr>
          <p:nvPr/>
        </p:nvGrpSpPr>
        <p:grpSpPr bwMode="auto">
          <a:xfrm>
            <a:off x="4308859" y="3924934"/>
            <a:ext cx="390525" cy="423863"/>
            <a:chOff x="6773863" y="3754438"/>
            <a:chExt cx="795337" cy="755650"/>
          </a:xfrm>
        </p:grpSpPr>
        <p:sp>
          <p:nvSpPr>
            <p:cNvPr id="112" name="AutoShape 18"/>
            <p:cNvSpPr>
              <a:spLocks/>
            </p:cNvSpPr>
            <p:nvPr/>
          </p:nvSpPr>
          <p:spPr bwMode="auto">
            <a:xfrm>
              <a:off x="6773863" y="3754438"/>
              <a:ext cx="795337" cy="755650"/>
            </a:xfrm>
            <a:prstGeom prst="pentagon">
              <a:avLst/>
            </a:prstGeom>
            <a:noFill/>
            <a:ln w="50800">
              <a:solidFill>
                <a:srgbClr val="50AFCE"/>
              </a:solidFill>
              <a:miter lim="0"/>
              <a:headEnd/>
              <a:tailEnd/>
            </a:ln>
            <a:extLst/>
          </p:spPr>
          <p:txBody>
            <a:bodyPr lIns="46613" tIns="46613" rIns="46613" bIns="46613" anchor="ctr"/>
            <a:lstStyle/>
            <a:p>
              <a:pPr algn="ctr" defTabSz="537035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664">
                <a:solidFill>
                  <a:srgbClr val="F9DA2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나눔바른고딕" panose="020B0603020101020101"/>
                <a:cs typeface="MS PGothic" charset="0"/>
                <a:sym typeface="Gill Sans" charset="0"/>
              </a:endParaRPr>
            </a:p>
          </p:txBody>
        </p:sp>
        <p:pic>
          <p:nvPicPr>
            <p:cNvPr id="113" name="Picture 33" descr="records_ent_data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988" y="3911600"/>
              <a:ext cx="534987" cy="53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" name="Text Box 9"/>
          <p:cNvSpPr txBox="1">
            <a:spLocks noChangeArrowheads="1"/>
          </p:cNvSpPr>
          <p:nvPr/>
        </p:nvSpPr>
        <p:spPr bwMode="auto">
          <a:xfrm>
            <a:off x="4732722" y="4063047"/>
            <a:ext cx="890587" cy="55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902F21">
                <a:alpha val="74997"/>
              </a:srgbClr>
            </a:prstShdw>
          </a:effectLst>
        </p:spPr>
        <p:txBody>
          <a:bodyPr lIns="83902" tIns="41952" rIns="83902" bIns="41952">
            <a:spAutoFit/>
          </a:bodyPr>
          <a:lstStyle/>
          <a:p>
            <a:pPr defTabSz="838693" eaLnBrk="0" fontAlgn="base" latinLnBrk="0" hangingPunct="0">
              <a:spcBef>
                <a:spcPts val="277"/>
              </a:spcBef>
              <a:spcAft>
                <a:spcPct val="0"/>
              </a:spcAft>
              <a:defRPr/>
            </a:pPr>
            <a:r>
              <a:rPr lang="ko-KR" altLang="en-US" sz="767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시스템과 기업데이터를 </a:t>
            </a:r>
            <a:r>
              <a:rPr lang="en-US" altLang="ko-KR" sz="767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API </a:t>
            </a:r>
            <a:r>
              <a:rPr lang="ko-KR" altLang="en-US" sz="767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를 통해서 접근</a:t>
            </a:r>
            <a:endParaRPr lang="en-US" altLang="ko-KR" sz="767" b="1" u="sng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</p:txBody>
      </p:sp>
      <p:cxnSp>
        <p:nvCxnSpPr>
          <p:cNvPr id="115" name="Straight Arrow Connector 137"/>
          <p:cNvCxnSpPr>
            <a:cxnSpLocks noChangeShapeType="1"/>
          </p:cNvCxnSpPr>
          <p:nvPr/>
        </p:nvCxnSpPr>
        <p:spPr bwMode="auto">
          <a:xfrm>
            <a:off x="4634297" y="4729797"/>
            <a:ext cx="1455737" cy="255587"/>
          </a:xfrm>
          <a:prstGeom prst="straightConnector1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TextBox 56"/>
          <p:cNvSpPr txBox="1">
            <a:spLocks noChangeArrowheads="1"/>
          </p:cNvSpPr>
          <p:nvPr/>
        </p:nvSpPr>
        <p:spPr bwMode="auto">
          <a:xfrm>
            <a:off x="5283584" y="4942522"/>
            <a:ext cx="806450" cy="35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52" b="1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 </a:t>
            </a:r>
            <a:r>
              <a:rPr lang="en-US" altLang="ko-KR" sz="852" b="1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Enterprise APIs</a:t>
            </a:r>
          </a:p>
        </p:txBody>
      </p:sp>
      <p:sp>
        <p:nvSpPr>
          <p:cNvPr id="117" name="Line 38"/>
          <p:cNvSpPr>
            <a:spLocks noChangeShapeType="1"/>
          </p:cNvSpPr>
          <p:nvPr/>
        </p:nvSpPr>
        <p:spPr bwMode="auto">
          <a:xfrm flipH="1" flipV="1">
            <a:off x="4308859" y="4164647"/>
            <a:ext cx="130175" cy="919162"/>
          </a:xfrm>
          <a:prstGeom prst="line">
            <a:avLst/>
          </a:prstGeom>
          <a:noFill/>
          <a:ln w="3175">
            <a:solidFill>
              <a:srgbClr val="000000"/>
            </a:solidFill>
            <a:prstDash val="lgDashDotDot"/>
            <a:round/>
            <a:headEnd/>
            <a:tailEnd/>
          </a:ln>
          <a:effectLst>
            <a:prstShdw prst="shdw18" dist="17961" dir="13500000">
              <a:srgbClr val="000000">
                <a:gamma/>
                <a:shade val="60000"/>
                <a:invGamma/>
                <a:alpha val="74998"/>
              </a:srgbClr>
            </a:prst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나눔바른고딕" panose="020B0603020101020101"/>
              <a:cs typeface="Arial" charset="0"/>
            </a:endParaRPr>
          </a:p>
        </p:txBody>
      </p:sp>
      <p:sp>
        <p:nvSpPr>
          <p:cNvPr id="118" name="Line 39"/>
          <p:cNvSpPr>
            <a:spLocks noChangeShapeType="1"/>
          </p:cNvSpPr>
          <p:nvPr/>
        </p:nvSpPr>
        <p:spPr bwMode="auto">
          <a:xfrm flipV="1">
            <a:off x="4439034" y="4093209"/>
            <a:ext cx="260350" cy="1060450"/>
          </a:xfrm>
          <a:prstGeom prst="line">
            <a:avLst/>
          </a:prstGeom>
          <a:noFill/>
          <a:ln w="3175">
            <a:solidFill>
              <a:srgbClr val="000000"/>
            </a:solidFill>
            <a:prstDash val="lgDashDotDot"/>
            <a:round/>
            <a:headEnd/>
            <a:tailEnd/>
          </a:ln>
          <a:effectLst>
            <a:prstShdw prst="shdw18" dist="17961" dir="13500000">
              <a:srgbClr val="000000">
                <a:gamma/>
                <a:shade val="60000"/>
                <a:invGamma/>
                <a:alpha val="74998"/>
              </a:srgbClr>
            </a:prstShdw>
          </a:effectLst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나눔바른고딕" panose="020B0603020101020101"/>
              <a:cs typeface="Arial" charset="0"/>
            </a:endParaRPr>
          </a:p>
        </p:txBody>
      </p:sp>
      <p:cxnSp>
        <p:nvCxnSpPr>
          <p:cNvPr id="119" name="Straight Arrow Connector 137"/>
          <p:cNvCxnSpPr>
            <a:cxnSpLocks noChangeShapeType="1"/>
          </p:cNvCxnSpPr>
          <p:nvPr/>
        </p:nvCxnSpPr>
        <p:spPr bwMode="auto">
          <a:xfrm flipV="1">
            <a:off x="2056197" y="5012372"/>
            <a:ext cx="628650" cy="33337"/>
          </a:xfrm>
          <a:prstGeom prst="straightConnector1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Straight Arrow Connector 45"/>
          <p:cNvCxnSpPr>
            <a:cxnSpLocks noChangeShapeType="1"/>
          </p:cNvCxnSpPr>
          <p:nvPr/>
        </p:nvCxnSpPr>
        <p:spPr bwMode="auto">
          <a:xfrm flipV="1">
            <a:off x="6906009" y="4879022"/>
            <a:ext cx="563563" cy="14287"/>
          </a:xfrm>
          <a:prstGeom prst="straightConnector1">
            <a:avLst/>
          </a:prstGeom>
          <a:noFill/>
          <a:ln w="25400">
            <a:solidFill>
              <a:srgbClr val="009999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/>
        </p:spPr>
      </p:cxnSp>
      <p:sp>
        <p:nvSpPr>
          <p:cNvPr id="121" name="TextBox 64"/>
          <p:cNvSpPr txBox="1">
            <a:spLocks noChangeArrowheads="1"/>
          </p:cNvSpPr>
          <p:nvPr/>
        </p:nvSpPr>
        <p:spPr bwMode="auto">
          <a:xfrm>
            <a:off x="7715634" y="5253672"/>
            <a:ext cx="1197764" cy="56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23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글로벌 코어 뱅킹</a:t>
            </a:r>
            <a:endParaRPr lang="en-US" altLang="ko-KR" sz="1023" b="1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23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신용 카드</a:t>
            </a:r>
            <a:endParaRPr lang="en-US" altLang="ko-KR" sz="1023" b="1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23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자산 관리</a:t>
            </a:r>
            <a:endParaRPr lang="en-US" altLang="ko-KR" sz="1023" b="1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</p:txBody>
      </p:sp>
      <p:sp>
        <p:nvSpPr>
          <p:cNvPr id="122" name="Rounded Rectangle 47"/>
          <p:cNvSpPr/>
          <p:nvPr/>
        </p:nvSpPr>
        <p:spPr>
          <a:xfrm>
            <a:off x="5848734" y="3447097"/>
            <a:ext cx="1393825" cy="26543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나눔바른고딕" panose="020B0603020101020101"/>
            </a:endParaRPr>
          </a:p>
        </p:txBody>
      </p:sp>
      <p:grpSp>
        <p:nvGrpSpPr>
          <p:cNvPr id="123" name="Group 120"/>
          <p:cNvGrpSpPr>
            <a:grpSpLocks/>
          </p:cNvGrpSpPr>
          <p:nvPr/>
        </p:nvGrpSpPr>
        <p:grpSpPr bwMode="auto">
          <a:xfrm>
            <a:off x="3245234" y="5515609"/>
            <a:ext cx="2279650" cy="603250"/>
            <a:chOff x="327016" y="2138033"/>
            <a:chExt cx="8508999" cy="709613"/>
          </a:xfrm>
        </p:grpSpPr>
        <p:grpSp>
          <p:nvGrpSpPr>
            <p:cNvPr id="124" name="Group 361"/>
            <p:cNvGrpSpPr>
              <a:grpSpLocks/>
            </p:cNvGrpSpPr>
            <p:nvPr/>
          </p:nvGrpSpPr>
          <p:grpSpPr bwMode="auto">
            <a:xfrm>
              <a:off x="327016" y="2149145"/>
              <a:ext cx="779463" cy="692150"/>
              <a:chOff x="0" y="0"/>
              <a:chExt cx="1110294" cy="983404"/>
            </a:xfrm>
          </p:grpSpPr>
          <p:pic>
            <p:nvPicPr>
              <p:cNvPr id="155" name="image84.png" descr="cloudant64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294" y="187495"/>
                <a:ext cx="609707" cy="608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hexagon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25" name="Group 364"/>
            <p:cNvGrpSpPr>
              <a:grpSpLocks/>
            </p:cNvGrpSpPr>
            <p:nvPr/>
          </p:nvGrpSpPr>
          <p:grpSpPr bwMode="auto">
            <a:xfrm>
              <a:off x="1098540" y="2155495"/>
              <a:ext cx="781050" cy="692150"/>
              <a:chOff x="0" y="0"/>
              <a:chExt cx="1110294" cy="983404"/>
            </a:xfrm>
          </p:grpSpPr>
          <p:pic>
            <p:nvPicPr>
              <p:cNvPr id="153" name="image87.png" descr="api_management64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023" y="178724"/>
                <a:ext cx="608365" cy="608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hexagon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26" name="Group 367"/>
            <p:cNvGrpSpPr>
              <a:grpSpLocks/>
            </p:cNvGrpSpPr>
            <p:nvPr/>
          </p:nvGrpSpPr>
          <p:grpSpPr bwMode="auto">
            <a:xfrm>
              <a:off x="1873241" y="2157083"/>
              <a:ext cx="779463" cy="690563"/>
              <a:chOff x="0" y="0"/>
              <a:chExt cx="1110294" cy="983404"/>
            </a:xfrm>
          </p:grpSpPr>
          <p:pic>
            <p:nvPicPr>
              <p:cNvPr id="151" name="image74.png" descr="Push6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739" y="171602"/>
                <a:ext cx="609705" cy="608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" name="hexagon.png"/>
              <p:cNvPicPr/>
              <p:nvPr/>
            </p:nvPicPr>
            <p:blipFill>
              <a:blip r:embed="rId18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27" name="Group 370"/>
            <p:cNvGrpSpPr>
              <a:grpSpLocks/>
            </p:cNvGrpSpPr>
            <p:nvPr/>
          </p:nvGrpSpPr>
          <p:grpSpPr bwMode="auto">
            <a:xfrm>
              <a:off x="2644765" y="2149145"/>
              <a:ext cx="781050" cy="692150"/>
              <a:chOff x="0" y="0"/>
              <a:chExt cx="1110294" cy="983404"/>
            </a:xfrm>
          </p:grpSpPr>
          <p:pic>
            <p:nvPicPr>
              <p:cNvPr id="149" name="image75.png" descr="mqa_6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378" y="212983"/>
                <a:ext cx="609705" cy="609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hexagon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28" name="Group 373"/>
            <p:cNvGrpSpPr>
              <a:grpSpLocks/>
            </p:cNvGrpSpPr>
            <p:nvPr/>
          </p:nvGrpSpPr>
          <p:grpSpPr bwMode="auto">
            <a:xfrm>
              <a:off x="3417878" y="2149145"/>
              <a:ext cx="781050" cy="692150"/>
              <a:chOff x="0" y="0"/>
              <a:chExt cx="1110294" cy="983404"/>
            </a:xfrm>
          </p:grpSpPr>
          <p:pic>
            <p:nvPicPr>
              <p:cNvPr id="147" name="image76.png" descr="twilio64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243" y="182460"/>
                <a:ext cx="608908" cy="608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hexagongreen.png"/>
              <p:cNvPicPr/>
              <p:nvPr/>
            </p:nvPicPr>
            <p:blipFill>
              <a:blip r:embed="rId21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29" name="Group 376"/>
            <p:cNvGrpSpPr>
              <a:grpSpLocks/>
            </p:cNvGrpSpPr>
            <p:nvPr/>
          </p:nvGrpSpPr>
          <p:grpSpPr bwMode="auto">
            <a:xfrm>
              <a:off x="4190990" y="2149145"/>
              <a:ext cx="781050" cy="692150"/>
              <a:chOff x="0" y="0"/>
              <a:chExt cx="1110294" cy="983404"/>
            </a:xfrm>
          </p:grpSpPr>
          <p:pic>
            <p:nvPicPr>
              <p:cNvPr id="145" name="image73.png" descr="Data64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60" y="205508"/>
                <a:ext cx="543019" cy="543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" name="hexagon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30" name="Group 379"/>
            <p:cNvGrpSpPr>
              <a:grpSpLocks/>
            </p:cNvGrpSpPr>
            <p:nvPr/>
          </p:nvGrpSpPr>
          <p:grpSpPr bwMode="auto">
            <a:xfrm>
              <a:off x="4964103" y="2149145"/>
              <a:ext cx="781050" cy="692150"/>
              <a:chOff x="0" y="0"/>
              <a:chExt cx="1110294" cy="983404"/>
            </a:xfrm>
          </p:grpSpPr>
          <p:pic>
            <p:nvPicPr>
              <p:cNvPr id="143" name="image86.png" descr="watson64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580" y="173734"/>
                <a:ext cx="609705" cy="609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hexagon.png"/>
              <p:cNvPicPr/>
              <p:nvPr/>
            </p:nvPicPr>
            <p:blipFill>
              <a:blip r:embed="rId15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31" name="Group 382"/>
            <p:cNvGrpSpPr>
              <a:grpSpLocks/>
            </p:cNvGrpSpPr>
            <p:nvPr/>
          </p:nvGrpSpPr>
          <p:grpSpPr bwMode="auto">
            <a:xfrm>
              <a:off x="5737215" y="2138033"/>
              <a:ext cx="781050" cy="690563"/>
              <a:chOff x="0" y="0"/>
              <a:chExt cx="1110294" cy="983404"/>
            </a:xfrm>
          </p:grpSpPr>
          <p:pic>
            <p:nvPicPr>
              <p:cNvPr id="141" name="image93.png" descr="agile64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580" y="178696"/>
                <a:ext cx="609705" cy="609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" name="hexagon.png"/>
              <p:cNvPicPr/>
              <p:nvPr/>
            </p:nvPicPr>
            <p:blipFill>
              <a:blip r:embed="rId18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32" name="Group 385"/>
            <p:cNvGrpSpPr>
              <a:grpSpLocks/>
            </p:cNvGrpSpPr>
            <p:nvPr/>
          </p:nvGrpSpPr>
          <p:grpSpPr bwMode="auto">
            <a:xfrm>
              <a:off x="7283440" y="2138033"/>
              <a:ext cx="781050" cy="690563"/>
              <a:chOff x="0" y="0"/>
              <a:chExt cx="1110294" cy="983404"/>
            </a:xfrm>
          </p:grpSpPr>
          <p:pic>
            <p:nvPicPr>
              <p:cNvPr id="139" name="image65.png" descr="AppScan_64x64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019" y="170753"/>
                <a:ext cx="609705" cy="609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hexagon.png"/>
              <p:cNvPicPr/>
              <p:nvPr/>
            </p:nvPicPr>
            <p:blipFill>
              <a:blip r:embed="rId18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33" name="Group 388"/>
            <p:cNvGrpSpPr>
              <a:grpSpLocks/>
            </p:cNvGrpSpPr>
            <p:nvPr/>
          </p:nvGrpSpPr>
          <p:grpSpPr bwMode="auto">
            <a:xfrm>
              <a:off x="6510328" y="2138033"/>
              <a:ext cx="779462" cy="690563"/>
              <a:chOff x="0" y="0"/>
              <a:chExt cx="1110294" cy="983404"/>
            </a:xfrm>
          </p:grpSpPr>
          <p:pic>
            <p:nvPicPr>
              <p:cNvPr id="137" name="image78.png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607" y="247575"/>
                <a:ext cx="612519" cy="495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" name="hexagongreen.png"/>
              <p:cNvPicPr/>
              <p:nvPr/>
            </p:nvPicPr>
            <p:blipFill>
              <a:blip r:embed="rId27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  <p:grpSp>
          <p:nvGrpSpPr>
            <p:cNvPr id="134" name="Group 391"/>
            <p:cNvGrpSpPr>
              <a:grpSpLocks/>
            </p:cNvGrpSpPr>
            <p:nvPr/>
          </p:nvGrpSpPr>
          <p:grpSpPr bwMode="auto">
            <a:xfrm>
              <a:off x="8056553" y="2138033"/>
              <a:ext cx="779462" cy="690563"/>
              <a:chOff x="0" y="0"/>
              <a:chExt cx="1110294" cy="983404"/>
            </a:xfrm>
          </p:grpSpPr>
          <p:pic>
            <p:nvPicPr>
              <p:cNvPr id="135" name="image71.png" descr="datacache64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932" y="215619"/>
                <a:ext cx="531031" cy="531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" name="hexagon.png"/>
              <p:cNvPicPr/>
              <p:nvPr/>
            </p:nvPicPr>
            <p:blipFill>
              <a:blip r:embed="rId18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110295" cy="9834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reflection stA="20000" endPos="40000" dir="5400000" sy="-100000" algn="bl" rotWithShape="0"/>
              </a:effectLst>
            </p:spPr>
          </p:pic>
        </p:grpSp>
      </p:grpSp>
      <p:pic>
        <p:nvPicPr>
          <p:cNvPr id="157" name="Picture 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72" y="5480684"/>
            <a:ext cx="1030287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extBox 3"/>
          <p:cNvSpPr txBox="1">
            <a:spLocks noChangeArrowheads="1"/>
          </p:cNvSpPr>
          <p:nvPr/>
        </p:nvSpPr>
        <p:spPr bwMode="auto">
          <a:xfrm>
            <a:off x="2168478" y="5815647"/>
            <a:ext cx="877163" cy="35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클라우드 기반</a:t>
            </a:r>
            <a:br>
              <a:rPr lang="en-US" altLang="ko-KR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</a:br>
            <a:r>
              <a:rPr lang="ko-KR" altLang="en-US" sz="852" b="1" dirty="0">
                <a:solidFill>
                  <a:srgbClr val="000000"/>
                </a:solidFill>
                <a:ea typeface="나눔바른고딕" panose="020B0603020101020101"/>
                <a:cs typeface="Arial" panose="020B0604020202020204" pitchFamily="34" charset="0"/>
              </a:rPr>
              <a:t>서비스</a:t>
            </a:r>
            <a:endParaRPr lang="en-US" altLang="ko-KR" sz="852" b="1" dirty="0">
              <a:solidFill>
                <a:srgbClr val="000000"/>
              </a:solidFill>
              <a:ea typeface="나눔바른고딕" panose="020B0603020101020101"/>
              <a:cs typeface="Arial" panose="020B0604020202020204" pitchFamily="34" charset="0"/>
            </a:endParaRPr>
          </a:p>
        </p:txBody>
      </p:sp>
      <p:sp>
        <p:nvSpPr>
          <p:cNvPr id="159" name="Rectangle 11"/>
          <p:cNvSpPr>
            <a:spLocks noChangeArrowheads="1"/>
          </p:cNvSpPr>
          <p:nvPr/>
        </p:nvSpPr>
        <p:spPr bwMode="auto">
          <a:xfrm flipH="1">
            <a:off x="6840922" y="4164647"/>
            <a:ext cx="65087" cy="148590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63500" dist="17819" dir="2700000" algn="ctr" rotWithShape="0">
              <a:srgbClr val="991F00">
                <a:alpha val="75014"/>
              </a:srgbClr>
            </a:outerShdw>
          </a:effectLst>
          <a:extLst/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나눔바른고딕" panose="020B0603020101020101"/>
              <a:cs typeface="Arial Unicode MS" charset="0"/>
            </a:endParaRPr>
          </a:p>
        </p:txBody>
      </p:sp>
      <p:sp>
        <p:nvSpPr>
          <p:cNvPr id="160" name="Rectangle 11"/>
          <p:cNvSpPr>
            <a:spLocks noChangeArrowheads="1"/>
          </p:cNvSpPr>
          <p:nvPr/>
        </p:nvSpPr>
        <p:spPr bwMode="auto">
          <a:xfrm flipH="1">
            <a:off x="6061459" y="4164647"/>
            <a:ext cx="66675" cy="1485900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63500" dist="17819" dir="2700000" algn="ctr" rotWithShape="0">
              <a:srgbClr val="991F00">
                <a:alpha val="75014"/>
              </a:srgbClr>
            </a:outerShdw>
          </a:effectLst>
          <a:extLst/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나눔바른고딕" panose="020B0603020101020101"/>
              <a:cs typeface="Arial Unicode MS" charset="0"/>
            </a:endParaRPr>
          </a:p>
        </p:txBody>
      </p:sp>
      <p:pic>
        <p:nvPicPr>
          <p:cNvPr id="161" name="Picture 158"/>
          <p:cNvPicPr>
            <a:picLocks noChangeAspect="1"/>
          </p:cNvPicPr>
          <p:nvPr/>
        </p:nvPicPr>
        <p:blipFill>
          <a:blip r:embed="rId3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897" y="4648834"/>
            <a:ext cx="695325" cy="396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9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솔루션 공급사 소개 </a:t>
            </a:r>
            <a:r>
              <a:rPr lang="en-US" altLang="ko-KR" dirty="0"/>
              <a:t>&gt; </a:t>
            </a:r>
            <a:r>
              <a:rPr lang="en-US" altLang="ko-KR" sz="2000" dirty="0"/>
              <a:t>3.1 </a:t>
            </a:r>
            <a:r>
              <a:rPr lang="ko-KR" altLang="en-US" sz="2000" dirty="0"/>
              <a:t>이원정보기술 일반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D4D4D"/>
                </a:solidFill>
              </a:rPr>
              <a:t>E1</a:t>
            </a:r>
            <a:r>
              <a:rPr lang="ko-KR" altLang="en-US" dirty="0">
                <a:solidFill>
                  <a:srgbClr val="4D4D4D"/>
                </a:solidFill>
              </a:rPr>
              <a:t>은 신용을 바탕으로 고객 지향 서비스의 제공을 추구하고 있습니다</a:t>
            </a:r>
            <a:r>
              <a:rPr lang="en-US" altLang="ko-KR" dirty="0">
                <a:solidFill>
                  <a:srgbClr val="4D4D4D"/>
                </a:solidFill>
              </a:rPr>
              <a:t>. </a:t>
            </a:r>
            <a:r>
              <a:rPr lang="ko-KR" altLang="en-US" dirty="0">
                <a:solidFill>
                  <a:srgbClr val="4D4D4D"/>
                </a:solidFill>
              </a:rPr>
              <a:t> </a:t>
            </a:r>
            <a:endParaRPr lang="ko-KR" altLang="en-US" dirty="0">
              <a:solidFill>
                <a:srgbClr val="00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AutoShape 34"/>
          <p:cNvSpPr>
            <a:spLocks noChangeArrowheads="1"/>
          </p:cNvSpPr>
          <p:nvPr/>
        </p:nvSpPr>
        <p:spPr bwMode="auto">
          <a:xfrm>
            <a:off x="261938" y="1620838"/>
            <a:ext cx="9347200" cy="4781550"/>
          </a:xfrm>
          <a:prstGeom prst="roundRect">
            <a:avLst>
              <a:gd name="adj" fmla="val 909"/>
            </a:avLst>
          </a:prstGeom>
          <a:gradFill>
            <a:gsLst>
              <a:gs pos="0">
                <a:srgbClr val="FFFFFF">
                  <a:alpha val="70000"/>
                </a:srgbClr>
              </a:gs>
              <a:gs pos="100000">
                <a:srgbClr val="F4F4F4">
                  <a:alpha val="70000"/>
                </a:srgbClr>
              </a:gs>
            </a:gsLst>
            <a:lin ang="5400000" scaled="1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ctr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800" kern="0">
              <a:solidFill>
                <a:srgbClr val="FFFFFF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34" name="TextBox 87"/>
          <p:cNvSpPr txBox="1">
            <a:spLocks noChangeArrowheads="1"/>
          </p:cNvSpPr>
          <p:nvPr/>
        </p:nvSpPr>
        <p:spPr bwMode="auto">
          <a:xfrm>
            <a:off x="1835150" y="2565400"/>
            <a:ext cx="29384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이 태 국</a:t>
            </a:r>
          </a:p>
        </p:txBody>
      </p:sp>
      <p:sp>
        <p:nvSpPr>
          <p:cNvPr id="35" name="TextBox 88"/>
          <p:cNvSpPr txBox="1">
            <a:spLocks noChangeArrowheads="1"/>
          </p:cNvSpPr>
          <p:nvPr/>
        </p:nvSpPr>
        <p:spPr bwMode="auto">
          <a:xfrm>
            <a:off x="1822450" y="1917700"/>
            <a:ext cx="29511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㈜ 이원정보기술</a:t>
            </a:r>
          </a:p>
        </p:txBody>
      </p:sp>
      <p:sp>
        <p:nvSpPr>
          <p:cNvPr id="36" name="TextBox 89"/>
          <p:cNvSpPr txBox="1">
            <a:spLocks noChangeArrowheads="1"/>
          </p:cNvSpPr>
          <p:nvPr/>
        </p:nvSpPr>
        <p:spPr bwMode="auto">
          <a:xfrm>
            <a:off x="1835150" y="3213100"/>
            <a:ext cx="29384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1999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년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7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월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22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일</a:t>
            </a:r>
          </a:p>
        </p:txBody>
      </p:sp>
      <p:sp>
        <p:nvSpPr>
          <p:cNvPr id="37" name="TextBox 90"/>
          <p:cNvSpPr txBox="1">
            <a:spLocks noChangeArrowheads="1"/>
          </p:cNvSpPr>
          <p:nvPr/>
        </p:nvSpPr>
        <p:spPr bwMode="auto">
          <a:xfrm>
            <a:off x="1820863" y="3857625"/>
            <a:ext cx="29527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소프트웨어개발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/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서비스</a:t>
            </a:r>
          </a:p>
        </p:txBody>
      </p:sp>
      <p:sp>
        <p:nvSpPr>
          <p:cNvPr id="38" name="TextBox 91"/>
          <p:cNvSpPr txBox="1">
            <a:spLocks noChangeArrowheads="1"/>
          </p:cNvSpPr>
          <p:nvPr/>
        </p:nvSpPr>
        <p:spPr bwMode="auto">
          <a:xfrm>
            <a:off x="1820863" y="4491038"/>
            <a:ext cx="29527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69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명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(2016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년 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10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월 기준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)</a:t>
            </a:r>
            <a:endParaRPr lang="ko-KR" altLang="en-US" sz="1300" b="1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39" name="TextBox 92"/>
          <p:cNvSpPr txBox="1">
            <a:spLocks noChangeArrowheads="1"/>
          </p:cNvSpPr>
          <p:nvPr/>
        </p:nvSpPr>
        <p:spPr bwMode="auto">
          <a:xfrm>
            <a:off x="1806575" y="5137150"/>
            <a:ext cx="29670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서울시 강남구 강남대로 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62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길 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3</a:t>
            </a:r>
            <a:endParaRPr lang="ko-KR" altLang="en-US" sz="1300" b="1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40" name="TextBox 93"/>
          <p:cNvSpPr txBox="1">
            <a:spLocks noChangeArrowheads="1"/>
          </p:cNvSpPr>
          <p:nvPr/>
        </p:nvSpPr>
        <p:spPr bwMode="auto">
          <a:xfrm>
            <a:off x="1847850" y="5805488"/>
            <a:ext cx="29257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02-557-4200/02-557-4208</a:t>
            </a:r>
            <a:endParaRPr lang="ko-KR" altLang="en-US" sz="1300" b="1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6273800" y="2076450"/>
            <a:ext cx="30464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2001/10 ~ 2016/10(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약 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15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년</a:t>
            </a:r>
            <a:r>
              <a:rPr lang="en-US" altLang="ko-KR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)</a:t>
            </a:r>
            <a:r>
              <a:rPr lang="ko-KR" altLang="en-US" sz="1300" b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</a:t>
            </a:r>
          </a:p>
        </p:txBody>
      </p:sp>
      <p:sp>
        <p:nvSpPr>
          <p:cNvPr id="42" name="TextBox 95"/>
          <p:cNvSpPr txBox="1">
            <a:spLocks noChangeArrowheads="1"/>
          </p:cNvSpPr>
          <p:nvPr/>
        </p:nvSpPr>
        <p:spPr bwMode="auto">
          <a:xfrm>
            <a:off x="6273800" y="2989263"/>
            <a:ext cx="3109913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BPM, PLM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컨설팅 자문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금융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EAI, ESB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컨설팅 및 구축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소프트웨어 자문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개발 및 공급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컴퓨터시스템 설계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자문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관리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시스템 유지보수 및 운영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/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MRO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시스템 구축 및 운영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43" name="TextBox 96"/>
          <p:cNvSpPr txBox="1">
            <a:spLocks noChangeArrowheads="1"/>
          </p:cNvSpPr>
          <p:nvPr/>
        </p:nvSpPr>
        <p:spPr bwMode="auto">
          <a:xfrm>
            <a:off x="6273800" y="4460875"/>
            <a:ext cx="341153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- 00 </a:t>
            </a:r>
            <a:r>
              <a:rPr lang="ko-KR" altLang="en-US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한국아이비엠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(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주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) e-Business 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    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협력 </a:t>
            </a:r>
            <a:r>
              <a:rPr lang="ko-KR" altLang="en-US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파트너사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선정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- 03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기업 부설연구소 설립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- 04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벤처기업 인증획득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중소기업청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- 08 INNOBIZ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인증획득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- 10 IBM </a:t>
            </a:r>
            <a:r>
              <a:rPr lang="en-US" altLang="ko-KR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Premire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파트너 선정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1400" b="1" dirty="0">
                <a:solidFill>
                  <a:srgbClr val="0070C0"/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12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현대오토에버 우수 </a:t>
            </a:r>
            <a:r>
              <a:rPr lang="ko-KR" altLang="en-US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협력사</a:t>
            </a:r>
            <a:endParaRPr lang="ko-KR" altLang="en-US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- 13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현대오토에버 최우수 </a:t>
            </a:r>
            <a:r>
              <a:rPr lang="ko-KR" altLang="en-US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협력사</a:t>
            </a:r>
            <a:endParaRPr lang="en-US" altLang="ko-KR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- 14 ~ 15 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현대오토에버 </a:t>
            </a:r>
            <a:r>
              <a:rPr lang="en-US" altLang="ko-KR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FiveStar</a:t>
            </a:r>
            <a:r>
              <a:rPr lang="ko-KR" altLang="en-US" sz="1300" b="1" dirty="0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1300" b="1" dirty="0" err="1">
                <a:solidFill>
                  <a:srgbClr val="404040"/>
                </a:solidFill>
                <a:latin typeface="나눔바른고딕" charset="-127"/>
                <a:ea typeface="나눔바른고딕" charset="-127"/>
              </a:rPr>
              <a:t>협력사</a:t>
            </a:r>
            <a:endParaRPr lang="ko-KR" altLang="en-US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  <a:p>
            <a:pPr eaLnBrk="1" hangingPunct="1">
              <a:lnSpc>
                <a:spcPts val="1400"/>
              </a:lnSpc>
            </a:pPr>
            <a:endParaRPr lang="ko-KR" altLang="en-US" sz="1300" b="1" dirty="0">
              <a:solidFill>
                <a:srgbClr val="404040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44" name="그룹 97"/>
          <p:cNvGrpSpPr>
            <a:grpSpLocks/>
          </p:cNvGrpSpPr>
          <p:nvPr/>
        </p:nvGrpSpPr>
        <p:grpSpPr bwMode="auto">
          <a:xfrm>
            <a:off x="458788" y="1852613"/>
            <a:ext cx="1346200" cy="425450"/>
            <a:chOff x="5400987" y="-27383"/>
            <a:chExt cx="1367561" cy="426218"/>
          </a:xfrm>
        </p:grpSpPr>
        <p:sp>
          <p:nvSpPr>
            <p:cNvPr id="45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46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AutoShape 41"/>
            <p:cNvSpPr>
              <a:spLocks noChangeArrowheads="1"/>
            </p:cNvSpPr>
            <p:nvPr/>
          </p:nvSpPr>
          <p:spPr bwMode="auto">
            <a:xfrm>
              <a:off x="5447754" y="12376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5617087" y="-9889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상호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50" name="그룹 103"/>
          <p:cNvGrpSpPr>
            <a:grpSpLocks/>
          </p:cNvGrpSpPr>
          <p:nvPr/>
        </p:nvGrpSpPr>
        <p:grpSpPr bwMode="auto">
          <a:xfrm>
            <a:off x="458788" y="2498725"/>
            <a:ext cx="1346200" cy="425450"/>
            <a:chOff x="5400987" y="-27383"/>
            <a:chExt cx="1367561" cy="426218"/>
          </a:xfrm>
        </p:grpSpPr>
        <p:sp>
          <p:nvSpPr>
            <p:cNvPr id="51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52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AutoShape 41"/>
            <p:cNvSpPr>
              <a:spLocks noChangeArrowheads="1"/>
            </p:cNvSpPr>
            <p:nvPr/>
          </p:nvSpPr>
          <p:spPr bwMode="auto">
            <a:xfrm>
              <a:off x="5447754" y="12377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5617087" y="-9888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 dirty="0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대표자</a:t>
              </a:r>
              <a:endParaRPr kumimoji="0" lang="en-US" altLang="ko-KR" sz="1300" b="1" dirty="0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56" name="그룹 109"/>
          <p:cNvGrpSpPr>
            <a:grpSpLocks/>
          </p:cNvGrpSpPr>
          <p:nvPr/>
        </p:nvGrpSpPr>
        <p:grpSpPr bwMode="auto">
          <a:xfrm>
            <a:off x="458788" y="3144838"/>
            <a:ext cx="1346200" cy="425450"/>
            <a:chOff x="5400987" y="-27383"/>
            <a:chExt cx="1367561" cy="426218"/>
          </a:xfrm>
        </p:grpSpPr>
        <p:sp>
          <p:nvSpPr>
            <p:cNvPr id="57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58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AutoShape 41"/>
            <p:cNvSpPr>
              <a:spLocks noChangeArrowheads="1"/>
            </p:cNvSpPr>
            <p:nvPr/>
          </p:nvSpPr>
          <p:spPr bwMode="auto">
            <a:xfrm>
              <a:off x="5447754" y="12376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60" name="Oval 42"/>
            <p:cNvSpPr>
              <a:spLocks noChangeArrowheads="1"/>
            </p:cNvSpPr>
            <p:nvPr/>
          </p:nvSpPr>
          <p:spPr bwMode="auto">
            <a:xfrm>
              <a:off x="5617087" y="-9889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61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설립일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62" name="그룹 115"/>
          <p:cNvGrpSpPr>
            <a:grpSpLocks/>
          </p:cNvGrpSpPr>
          <p:nvPr/>
        </p:nvGrpSpPr>
        <p:grpSpPr bwMode="auto">
          <a:xfrm>
            <a:off x="458788" y="3790950"/>
            <a:ext cx="1346200" cy="425450"/>
            <a:chOff x="5400987" y="-27383"/>
            <a:chExt cx="1367561" cy="426218"/>
          </a:xfrm>
        </p:grpSpPr>
        <p:sp>
          <p:nvSpPr>
            <p:cNvPr id="63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64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41"/>
            <p:cNvSpPr>
              <a:spLocks noChangeArrowheads="1"/>
            </p:cNvSpPr>
            <p:nvPr/>
          </p:nvSpPr>
          <p:spPr bwMode="auto">
            <a:xfrm>
              <a:off x="5447754" y="12377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5617087" y="-9888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67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업종</a:t>
              </a:r>
              <a:r>
                <a:rPr kumimoji="0" lang="en-US" altLang="ko-KR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/</a:t>
              </a:r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업태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68" name="그룹 121"/>
          <p:cNvGrpSpPr>
            <a:grpSpLocks/>
          </p:cNvGrpSpPr>
          <p:nvPr/>
        </p:nvGrpSpPr>
        <p:grpSpPr bwMode="auto">
          <a:xfrm>
            <a:off x="458788" y="4437063"/>
            <a:ext cx="1346200" cy="425450"/>
            <a:chOff x="5400987" y="-27383"/>
            <a:chExt cx="1367561" cy="426218"/>
          </a:xfrm>
        </p:grpSpPr>
        <p:sp>
          <p:nvSpPr>
            <p:cNvPr id="69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70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AutoShape 41"/>
            <p:cNvSpPr>
              <a:spLocks noChangeArrowheads="1"/>
            </p:cNvSpPr>
            <p:nvPr/>
          </p:nvSpPr>
          <p:spPr bwMode="auto">
            <a:xfrm>
              <a:off x="5447754" y="12376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5617087" y="-9889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73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종업원수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74" name="그룹 127"/>
          <p:cNvGrpSpPr>
            <a:grpSpLocks/>
          </p:cNvGrpSpPr>
          <p:nvPr/>
        </p:nvGrpSpPr>
        <p:grpSpPr bwMode="auto">
          <a:xfrm>
            <a:off x="458788" y="5092700"/>
            <a:ext cx="1346200" cy="425450"/>
            <a:chOff x="5400987" y="-27383"/>
            <a:chExt cx="1367561" cy="426218"/>
          </a:xfrm>
        </p:grpSpPr>
        <p:sp>
          <p:nvSpPr>
            <p:cNvPr id="75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76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AutoShape 41"/>
            <p:cNvSpPr>
              <a:spLocks noChangeArrowheads="1"/>
            </p:cNvSpPr>
            <p:nvPr/>
          </p:nvSpPr>
          <p:spPr bwMode="auto">
            <a:xfrm>
              <a:off x="5447754" y="12377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78" name="Oval 42"/>
            <p:cNvSpPr>
              <a:spLocks noChangeArrowheads="1"/>
            </p:cNvSpPr>
            <p:nvPr/>
          </p:nvSpPr>
          <p:spPr bwMode="auto">
            <a:xfrm>
              <a:off x="5617087" y="-9888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79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주소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80" name="그룹 133"/>
          <p:cNvGrpSpPr>
            <a:grpSpLocks/>
          </p:cNvGrpSpPr>
          <p:nvPr/>
        </p:nvGrpSpPr>
        <p:grpSpPr bwMode="auto">
          <a:xfrm>
            <a:off x="458788" y="5738813"/>
            <a:ext cx="1346200" cy="425450"/>
            <a:chOff x="5400987" y="-27383"/>
            <a:chExt cx="1367561" cy="426218"/>
          </a:xfrm>
        </p:grpSpPr>
        <p:sp>
          <p:nvSpPr>
            <p:cNvPr id="81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85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82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AutoShape 41"/>
            <p:cNvSpPr>
              <a:spLocks noChangeArrowheads="1"/>
            </p:cNvSpPr>
            <p:nvPr/>
          </p:nvSpPr>
          <p:spPr bwMode="auto">
            <a:xfrm>
              <a:off x="5447754" y="12376"/>
              <a:ext cx="1259511" cy="327615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84" name="Oval 42"/>
            <p:cNvSpPr>
              <a:spLocks noChangeArrowheads="1"/>
            </p:cNvSpPr>
            <p:nvPr/>
          </p:nvSpPr>
          <p:spPr bwMode="auto">
            <a:xfrm>
              <a:off x="5617087" y="-9889"/>
              <a:ext cx="1009544" cy="7951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85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292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연락처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86" name="그룹 139"/>
          <p:cNvGrpSpPr>
            <a:grpSpLocks/>
          </p:cNvGrpSpPr>
          <p:nvPr/>
        </p:nvGrpSpPr>
        <p:grpSpPr bwMode="auto">
          <a:xfrm>
            <a:off x="4908550" y="1852613"/>
            <a:ext cx="1344613" cy="679450"/>
            <a:chOff x="5400987" y="-27383"/>
            <a:chExt cx="1367561" cy="426218"/>
          </a:xfrm>
        </p:grpSpPr>
        <p:sp>
          <p:nvSpPr>
            <p:cNvPr id="87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73" cy="42621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88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AutoShape 41"/>
            <p:cNvSpPr>
              <a:spLocks noChangeArrowheads="1"/>
            </p:cNvSpPr>
            <p:nvPr/>
          </p:nvSpPr>
          <p:spPr bwMode="auto">
            <a:xfrm>
              <a:off x="5447811" y="-3483"/>
              <a:ext cx="1259383" cy="337588"/>
            </a:xfrm>
            <a:prstGeom prst="roundRect">
              <a:avLst>
                <a:gd name="adj" fmla="val 6963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90" name="Oval 42"/>
            <p:cNvSpPr>
              <a:spLocks noChangeArrowheads="1"/>
            </p:cNvSpPr>
            <p:nvPr/>
          </p:nvSpPr>
          <p:spPr bwMode="auto">
            <a:xfrm>
              <a:off x="5617342" y="-10454"/>
              <a:ext cx="1009121" cy="8066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91" name="Rectangle 43"/>
            <p:cNvSpPr>
              <a:spLocks noChangeArrowheads="1"/>
            </p:cNvSpPr>
            <p:nvPr/>
          </p:nvSpPr>
          <p:spPr bwMode="auto">
            <a:xfrm>
              <a:off x="5427051" y="44624"/>
              <a:ext cx="1278472" cy="308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해당부문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사업기간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92" name="그룹 145"/>
          <p:cNvGrpSpPr>
            <a:grpSpLocks/>
          </p:cNvGrpSpPr>
          <p:nvPr/>
        </p:nvGrpSpPr>
        <p:grpSpPr bwMode="auto">
          <a:xfrm>
            <a:off x="4908550" y="2838450"/>
            <a:ext cx="1344613" cy="1490663"/>
            <a:chOff x="5400987" y="-27383"/>
            <a:chExt cx="1367561" cy="426218"/>
          </a:xfrm>
        </p:grpSpPr>
        <p:sp>
          <p:nvSpPr>
            <p:cNvPr id="93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73" cy="426218"/>
            </a:xfrm>
            <a:prstGeom prst="roundRect">
              <a:avLst>
                <a:gd name="adj" fmla="val 3708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94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AutoShape 41"/>
            <p:cNvSpPr>
              <a:spLocks noChangeArrowheads="1"/>
            </p:cNvSpPr>
            <p:nvPr/>
          </p:nvSpPr>
          <p:spPr bwMode="auto">
            <a:xfrm>
              <a:off x="5447811" y="-12858"/>
              <a:ext cx="1259383" cy="341791"/>
            </a:xfrm>
            <a:prstGeom prst="roundRect">
              <a:avLst>
                <a:gd name="adj" fmla="val 3454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96" name="Oval 42"/>
            <p:cNvSpPr>
              <a:spLocks noChangeArrowheads="1"/>
            </p:cNvSpPr>
            <p:nvPr/>
          </p:nvSpPr>
          <p:spPr bwMode="auto">
            <a:xfrm>
              <a:off x="5617342" y="-10135"/>
              <a:ext cx="1009121" cy="8034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97" name="Rectangle 43"/>
            <p:cNvSpPr>
              <a:spLocks noChangeArrowheads="1"/>
            </p:cNvSpPr>
            <p:nvPr/>
          </p:nvSpPr>
          <p:spPr bwMode="auto">
            <a:xfrm>
              <a:off x="5427051" y="143607"/>
              <a:ext cx="1278472" cy="83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사업분야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98" name="그룹 151"/>
          <p:cNvGrpSpPr>
            <a:grpSpLocks/>
          </p:cNvGrpSpPr>
          <p:nvPr/>
        </p:nvGrpSpPr>
        <p:grpSpPr bwMode="auto">
          <a:xfrm>
            <a:off x="4908550" y="4508500"/>
            <a:ext cx="1344613" cy="1611313"/>
            <a:chOff x="5400987" y="-27383"/>
            <a:chExt cx="1367561" cy="426218"/>
          </a:xfrm>
        </p:grpSpPr>
        <p:sp>
          <p:nvSpPr>
            <p:cNvPr id="99" name="AutoShape 39"/>
            <p:cNvSpPr>
              <a:spLocks noChangeArrowheads="1"/>
            </p:cNvSpPr>
            <p:nvPr/>
          </p:nvSpPr>
          <p:spPr bwMode="auto">
            <a:xfrm>
              <a:off x="5400987" y="-27383"/>
              <a:ext cx="1357873" cy="426218"/>
            </a:xfrm>
            <a:prstGeom prst="roundRect">
              <a:avLst>
                <a:gd name="adj" fmla="val 3708"/>
              </a:avLst>
            </a:prstGeom>
            <a:gradFill rotWithShape="1">
              <a:gsLst>
                <a:gs pos="0">
                  <a:srgbClr val="2C3691"/>
                </a:gs>
                <a:gs pos="100000">
                  <a:srgbClr val="139DD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pic>
          <p:nvPicPr>
            <p:cNvPr id="100" name="Picture 40" descr="투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t="12968" r="7899" b="6308"/>
            <a:stretch>
              <a:fillRect/>
            </a:stretch>
          </p:blipFill>
          <p:spPr bwMode="auto">
            <a:xfrm>
              <a:off x="5400987" y="3323"/>
              <a:ext cx="1367561" cy="337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AutoShape 41"/>
            <p:cNvSpPr>
              <a:spLocks noChangeArrowheads="1"/>
            </p:cNvSpPr>
            <p:nvPr/>
          </p:nvSpPr>
          <p:spPr bwMode="auto">
            <a:xfrm>
              <a:off x="5447811" y="-12686"/>
              <a:ext cx="1259383" cy="341814"/>
            </a:xfrm>
            <a:prstGeom prst="roundRect">
              <a:avLst>
                <a:gd name="adj" fmla="val 3454"/>
              </a:avLst>
            </a:prstGeom>
            <a:gradFill rotWithShape="1">
              <a:gsLst>
                <a:gs pos="0">
                  <a:srgbClr val="1798D3"/>
                </a:gs>
                <a:gs pos="100000">
                  <a:srgbClr val="B5C9E8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02" name="Oval 42"/>
            <p:cNvSpPr>
              <a:spLocks noChangeArrowheads="1"/>
            </p:cNvSpPr>
            <p:nvPr/>
          </p:nvSpPr>
          <p:spPr bwMode="auto">
            <a:xfrm>
              <a:off x="5617342" y="-10166"/>
              <a:ext cx="1009121" cy="8062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4D4D4D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300" b="1" kern="0">
                <a:solidFill>
                  <a:srgbClr val="000000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03" name="Rectangle 43"/>
            <p:cNvSpPr>
              <a:spLocks noChangeArrowheads="1"/>
            </p:cNvSpPr>
            <p:nvPr/>
          </p:nvSpPr>
          <p:spPr bwMode="auto">
            <a:xfrm>
              <a:off x="5427051" y="143607"/>
              <a:ext cx="1278472" cy="7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fontAlgn="ctr" hangingPunct="1"/>
              <a:r>
                <a:rPr kumimoji="0" lang="ko-KR" altLang="en-US" sz="1300" b="1">
                  <a:solidFill>
                    <a:srgbClr val="FFFFFF"/>
                  </a:solidFill>
                  <a:latin typeface="나눔바른고딕" charset="-127"/>
                  <a:ea typeface="나눔바른고딕" charset="-127"/>
                </a:rPr>
                <a:t>주요연혁</a:t>
              </a:r>
              <a:endParaRPr kumimoji="0" lang="en-US" altLang="ko-KR" sz="1300" b="1">
                <a:solidFill>
                  <a:srgbClr val="FFFFFF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sp>
        <p:nvSpPr>
          <p:cNvPr id="104" name="Line 34"/>
          <p:cNvSpPr>
            <a:spLocks noChangeShapeType="1"/>
          </p:cNvSpPr>
          <p:nvPr/>
        </p:nvSpPr>
        <p:spPr bwMode="auto">
          <a:xfrm>
            <a:off x="461963" y="2279650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05" name="Line 34"/>
          <p:cNvSpPr>
            <a:spLocks noChangeShapeType="1"/>
          </p:cNvSpPr>
          <p:nvPr/>
        </p:nvSpPr>
        <p:spPr bwMode="auto">
          <a:xfrm>
            <a:off x="461963" y="2922588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06" name="Line 34"/>
          <p:cNvSpPr>
            <a:spLocks noChangeShapeType="1"/>
          </p:cNvSpPr>
          <p:nvPr/>
        </p:nvSpPr>
        <p:spPr bwMode="auto">
          <a:xfrm>
            <a:off x="461963" y="3575050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07" name="Line 34"/>
          <p:cNvSpPr>
            <a:spLocks noChangeShapeType="1"/>
          </p:cNvSpPr>
          <p:nvPr/>
        </p:nvSpPr>
        <p:spPr bwMode="auto">
          <a:xfrm>
            <a:off x="461963" y="4217988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08" name="Line 34"/>
          <p:cNvSpPr>
            <a:spLocks noChangeShapeType="1"/>
          </p:cNvSpPr>
          <p:nvPr/>
        </p:nvSpPr>
        <p:spPr bwMode="auto">
          <a:xfrm>
            <a:off x="461963" y="4862513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09" name="Line 34"/>
          <p:cNvSpPr>
            <a:spLocks noChangeShapeType="1"/>
          </p:cNvSpPr>
          <p:nvPr/>
        </p:nvSpPr>
        <p:spPr bwMode="auto">
          <a:xfrm>
            <a:off x="461963" y="5514975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10" name="Line 34"/>
          <p:cNvSpPr>
            <a:spLocks noChangeShapeType="1"/>
          </p:cNvSpPr>
          <p:nvPr/>
        </p:nvSpPr>
        <p:spPr bwMode="auto">
          <a:xfrm>
            <a:off x="461963" y="6167438"/>
            <a:ext cx="4311650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11" name="Line 34"/>
          <p:cNvSpPr>
            <a:spLocks noChangeShapeType="1"/>
          </p:cNvSpPr>
          <p:nvPr/>
        </p:nvSpPr>
        <p:spPr bwMode="auto">
          <a:xfrm>
            <a:off x="4953000" y="2532063"/>
            <a:ext cx="4313238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12" name="Line 34"/>
          <p:cNvSpPr>
            <a:spLocks noChangeShapeType="1"/>
          </p:cNvSpPr>
          <p:nvPr/>
        </p:nvSpPr>
        <p:spPr bwMode="auto">
          <a:xfrm>
            <a:off x="4953000" y="4330700"/>
            <a:ext cx="4313238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13" name="Line 34"/>
          <p:cNvSpPr>
            <a:spLocks noChangeShapeType="1"/>
          </p:cNvSpPr>
          <p:nvPr/>
        </p:nvSpPr>
        <p:spPr bwMode="auto">
          <a:xfrm>
            <a:off x="4953000" y="6119813"/>
            <a:ext cx="4313238" cy="0"/>
          </a:xfrm>
          <a:prstGeom prst="line">
            <a:avLst/>
          </a:prstGeom>
          <a:noFill/>
          <a:ln w="15875">
            <a:solidFill>
              <a:srgbClr val="FFFFFF">
                <a:lumMod val="6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99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솔루션 공급사 소개 </a:t>
            </a:r>
            <a:r>
              <a:rPr lang="en-US" altLang="ko-KR" dirty="0"/>
              <a:t>&gt; </a:t>
            </a:r>
            <a:r>
              <a:rPr lang="en-US" altLang="ko-KR" sz="2000" dirty="0"/>
              <a:t>3.2 </a:t>
            </a:r>
            <a:r>
              <a:rPr lang="ko-KR" altLang="en-US" sz="2000" dirty="0"/>
              <a:t>이원정보기술 조직 및 인력 현</a:t>
            </a:r>
            <a:r>
              <a:rPr lang="ko-KR" altLang="en-US" dirty="0"/>
              <a:t>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이원정보기술 조직 현황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4800" y="1448780"/>
            <a:ext cx="9372600" cy="507656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5564188" y="4365625"/>
            <a:ext cx="1116012" cy="685800"/>
          </a:xfrm>
          <a:prstGeom prst="roundRect">
            <a:avLst>
              <a:gd name="adj" fmla="val 7258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cxnSp>
        <p:nvCxnSpPr>
          <p:cNvPr id="70" name="직선 연결선 116"/>
          <p:cNvCxnSpPr>
            <a:cxnSpLocks noChangeShapeType="1"/>
          </p:cNvCxnSpPr>
          <p:nvPr/>
        </p:nvCxnSpPr>
        <p:spPr bwMode="auto">
          <a:xfrm>
            <a:off x="7361238" y="3719513"/>
            <a:ext cx="0" cy="528637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직선 연결선 117"/>
          <p:cNvCxnSpPr>
            <a:cxnSpLocks noChangeShapeType="1"/>
          </p:cNvCxnSpPr>
          <p:nvPr/>
        </p:nvCxnSpPr>
        <p:spPr bwMode="auto">
          <a:xfrm>
            <a:off x="6113463" y="3081338"/>
            <a:ext cx="0" cy="1173162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직선 연결선 118"/>
          <p:cNvCxnSpPr>
            <a:cxnSpLocks noChangeShapeType="1"/>
          </p:cNvCxnSpPr>
          <p:nvPr/>
        </p:nvCxnSpPr>
        <p:spPr bwMode="auto">
          <a:xfrm>
            <a:off x="3625850" y="3351213"/>
            <a:ext cx="0" cy="1173162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직선 연결선 119"/>
          <p:cNvCxnSpPr>
            <a:cxnSpLocks noChangeShapeType="1"/>
          </p:cNvCxnSpPr>
          <p:nvPr/>
        </p:nvCxnSpPr>
        <p:spPr bwMode="auto">
          <a:xfrm>
            <a:off x="4891088" y="3351213"/>
            <a:ext cx="0" cy="1173162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직선 연결선 120"/>
          <p:cNvCxnSpPr>
            <a:cxnSpLocks noChangeShapeType="1"/>
          </p:cNvCxnSpPr>
          <p:nvPr/>
        </p:nvCxnSpPr>
        <p:spPr bwMode="auto">
          <a:xfrm>
            <a:off x="1231900" y="3008313"/>
            <a:ext cx="0" cy="1173162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연결선 121"/>
          <p:cNvCxnSpPr>
            <a:cxnSpLocks noChangeShapeType="1"/>
          </p:cNvCxnSpPr>
          <p:nvPr/>
        </p:nvCxnSpPr>
        <p:spPr bwMode="auto">
          <a:xfrm>
            <a:off x="8591550" y="2647950"/>
            <a:ext cx="0" cy="1173163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직선 연결선 122"/>
          <p:cNvCxnSpPr>
            <a:cxnSpLocks noChangeShapeType="1"/>
          </p:cNvCxnSpPr>
          <p:nvPr/>
        </p:nvCxnSpPr>
        <p:spPr bwMode="auto">
          <a:xfrm>
            <a:off x="2446338" y="3351213"/>
            <a:ext cx="0" cy="1173162"/>
          </a:xfrm>
          <a:prstGeom prst="line">
            <a:avLst/>
          </a:prstGeom>
          <a:noFill/>
          <a:ln w="12700" algn="ctr">
            <a:solidFill>
              <a:srgbClr val="BFBFB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직선 연결선 123"/>
          <p:cNvCxnSpPr>
            <a:cxnSpLocks noChangeShapeType="1"/>
          </p:cNvCxnSpPr>
          <p:nvPr/>
        </p:nvCxnSpPr>
        <p:spPr bwMode="auto">
          <a:xfrm>
            <a:off x="4884738" y="2365375"/>
            <a:ext cx="0" cy="1211263"/>
          </a:xfrm>
          <a:prstGeom prst="line">
            <a:avLst/>
          </a:prstGeom>
          <a:noFill/>
          <a:ln w="19050" algn="ctr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직선 연결선 136"/>
          <p:cNvCxnSpPr>
            <a:cxnSpLocks noChangeShapeType="1"/>
          </p:cNvCxnSpPr>
          <p:nvPr/>
        </p:nvCxnSpPr>
        <p:spPr bwMode="auto">
          <a:xfrm>
            <a:off x="3630613" y="3109913"/>
            <a:ext cx="0" cy="466725"/>
          </a:xfrm>
          <a:prstGeom prst="line">
            <a:avLst/>
          </a:prstGeom>
          <a:noFill/>
          <a:ln w="19050" algn="ctr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꺾인 연결선 137"/>
          <p:cNvCxnSpPr>
            <a:cxnSpLocks noChangeShapeType="1"/>
          </p:cNvCxnSpPr>
          <p:nvPr/>
        </p:nvCxnSpPr>
        <p:spPr bwMode="auto">
          <a:xfrm rot="5400000" flipH="1" flipV="1">
            <a:off x="4901407" y="973931"/>
            <a:ext cx="12700" cy="4906963"/>
          </a:xfrm>
          <a:prstGeom prst="bentConnector3">
            <a:avLst>
              <a:gd name="adj1" fmla="val 2735069"/>
            </a:avLst>
          </a:prstGeom>
          <a:noFill/>
          <a:ln w="19050" algn="ctr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꺾인 연결선 138"/>
          <p:cNvCxnSpPr>
            <a:cxnSpLocks noChangeShapeType="1"/>
          </p:cNvCxnSpPr>
          <p:nvPr/>
        </p:nvCxnSpPr>
        <p:spPr bwMode="auto">
          <a:xfrm rot="5400000" flipH="1" flipV="1">
            <a:off x="4896644" y="-981868"/>
            <a:ext cx="12700" cy="7377112"/>
          </a:xfrm>
          <a:prstGeom prst="bentConnector3">
            <a:avLst>
              <a:gd name="adj1" fmla="val 2828565"/>
            </a:avLst>
          </a:prstGeom>
          <a:noFill/>
          <a:ln w="19050" algn="ctr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직선 연결선 139"/>
          <p:cNvCxnSpPr>
            <a:cxnSpLocks noChangeShapeType="1"/>
            <a:stCxn id="83" idx="2"/>
          </p:cNvCxnSpPr>
          <p:nvPr/>
        </p:nvCxnSpPr>
        <p:spPr bwMode="auto">
          <a:xfrm flipH="1">
            <a:off x="4886325" y="1978025"/>
            <a:ext cx="0" cy="387350"/>
          </a:xfrm>
          <a:prstGeom prst="line">
            <a:avLst/>
          </a:prstGeom>
          <a:noFill/>
          <a:ln w="19050" algn="ctr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모서리가 둥근 직사각형 81"/>
          <p:cNvSpPr/>
          <p:nvPr/>
        </p:nvSpPr>
        <p:spPr bwMode="auto">
          <a:xfrm>
            <a:off x="655638" y="4772025"/>
            <a:ext cx="1117600" cy="873125"/>
          </a:xfrm>
          <a:prstGeom prst="roundRect">
            <a:avLst>
              <a:gd name="adj" fmla="val 7258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4097338" y="1582738"/>
            <a:ext cx="1576387" cy="395287"/>
          </a:xfrm>
          <a:prstGeom prst="roundRect">
            <a:avLst>
              <a:gd name="adj" fmla="val 13147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rPr>
              <a:t>대표이사</a:t>
            </a: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642938" y="2647950"/>
            <a:ext cx="1133475" cy="360363"/>
          </a:xfrm>
          <a:prstGeom prst="roundRect">
            <a:avLst>
              <a:gd name="adj" fmla="val 13147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  <a:cs typeface="Arial Unicode MS" pitchFamily="50" charset="-127"/>
              </a:rPr>
              <a:t>경영기획그룹</a:t>
            </a: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882775" y="3400425"/>
            <a:ext cx="1133475" cy="360363"/>
          </a:xfrm>
          <a:prstGeom prst="roundRect">
            <a:avLst>
              <a:gd name="adj" fmla="val 1314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  <a:cs typeface="Arial Unicode MS" pitchFamily="50" charset="-127"/>
              </a:rPr>
              <a:t>영업본부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3114675" y="3400425"/>
            <a:ext cx="1135063" cy="360363"/>
          </a:xfrm>
          <a:prstGeom prst="roundRect">
            <a:avLst>
              <a:gd name="adj" fmla="val 1314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  <a:cs typeface="Arial Unicode MS" pitchFamily="50" charset="-127"/>
              </a:rPr>
              <a:t>BS </a:t>
            </a:r>
            <a:r>
              <a:rPr kumimoji="0" lang="ko-KR" altLang="en-US" sz="1200" b="1" kern="0" dirty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  <a:cs typeface="Arial Unicode MS" pitchFamily="50" charset="-127"/>
              </a:rPr>
              <a:t>본부</a:t>
            </a: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4330700" y="3400425"/>
            <a:ext cx="1133475" cy="360363"/>
          </a:xfrm>
          <a:prstGeom prst="roundRect">
            <a:avLst>
              <a:gd name="adj" fmla="val 1314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  <a:cs typeface="Arial Unicode MS" pitchFamily="50" charset="-127"/>
              </a:rPr>
              <a:t>BI </a:t>
            </a:r>
            <a:r>
              <a:rPr kumimoji="0" lang="ko-KR" altLang="en-US" sz="1200" b="1" kern="0" dirty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  <a:cs typeface="Arial Unicode MS" pitchFamily="50" charset="-127"/>
              </a:rPr>
              <a:t>본부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6789738" y="3400425"/>
            <a:ext cx="1131887" cy="360363"/>
          </a:xfrm>
          <a:prstGeom prst="roundRect">
            <a:avLst>
              <a:gd name="adj" fmla="val 1314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  <a:cs typeface="Arial Unicode MS" pitchFamily="50" charset="-127"/>
              </a:rPr>
              <a:t>CTG</a:t>
            </a:r>
            <a:endParaRPr kumimoji="0" lang="ko-KR" altLang="en-US" sz="1200" b="1" kern="0" dirty="0">
              <a:solidFill>
                <a:srgbClr val="FFFFFF"/>
              </a:solidFill>
              <a:latin typeface="맑은 고딕" pitchFamily="50" charset="-127"/>
              <a:ea typeface="나눔바른고딕" panose="020B0603020101020101"/>
              <a:cs typeface="Arial Unicode MS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8016875" y="2647950"/>
            <a:ext cx="1135063" cy="360363"/>
          </a:xfrm>
          <a:prstGeom prst="roundRect">
            <a:avLst>
              <a:gd name="adj" fmla="val 13147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  <a:cs typeface="Arial Unicode MS" pitchFamily="50" charset="-127"/>
              </a:rPr>
              <a:t>기술연구소</a:t>
            </a:r>
          </a:p>
        </p:txBody>
      </p:sp>
      <p:sp>
        <p:nvSpPr>
          <p:cNvPr id="90" name="모서리가 둥근 직사각형 59"/>
          <p:cNvSpPr>
            <a:spLocks noChangeArrowheads="1"/>
          </p:cNvSpPr>
          <p:nvPr/>
        </p:nvSpPr>
        <p:spPr bwMode="auto">
          <a:xfrm>
            <a:off x="649288" y="4616450"/>
            <a:ext cx="1131887" cy="300038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1" name="TextBox 3"/>
          <p:cNvSpPr txBox="1">
            <a:spLocks noChangeArrowheads="1"/>
          </p:cNvSpPr>
          <p:nvPr/>
        </p:nvSpPr>
        <p:spPr bwMode="auto">
          <a:xfrm>
            <a:off x="701675" y="4643438"/>
            <a:ext cx="6190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MRO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92" name="모서리가 둥근 직사각형 65"/>
          <p:cNvSpPr>
            <a:spLocks noChangeArrowheads="1"/>
          </p:cNvSpPr>
          <p:nvPr/>
        </p:nvSpPr>
        <p:spPr bwMode="auto">
          <a:xfrm>
            <a:off x="642938" y="4141788"/>
            <a:ext cx="1133475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3" name="TextBox 2"/>
          <p:cNvSpPr txBox="1">
            <a:spLocks noChangeArrowheads="1"/>
          </p:cNvSpPr>
          <p:nvPr/>
        </p:nvSpPr>
        <p:spPr bwMode="auto">
          <a:xfrm>
            <a:off x="687388" y="4168775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b="1" kern="0" dirty="0" err="1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관리팀</a:t>
            </a:r>
            <a:endParaRPr lang="ko-KR" altLang="en-US" b="1" kern="0" dirty="0">
              <a:solidFill>
                <a:srgbClr val="FFFFFF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4" name="TextBox 74"/>
          <p:cNvSpPr txBox="1">
            <a:spLocks noChangeArrowheads="1"/>
          </p:cNvSpPr>
          <p:nvPr/>
        </p:nvSpPr>
        <p:spPr bwMode="auto">
          <a:xfrm>
            <a:off x="642938" y="4959350"/>
            <a:ext cx="965329" cy="6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lnSpc>
                <a:spcPts val="1075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</a:t>
            </a:r>
            <a:r>
              <a:rPr lang="ko-KR" altLang="en-US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원부자재</a:t>
            </a: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 </a:t>
            </a:r>
          </a:p>
          <a:p>
            <a:pPr eaLnBrk="1" fontAlgn="auto" latinLnBrk="0" hangingPunct="1">
              <a:lnSpc>
                <a:spcPts val="1075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</a:t>
            </a:r>
            <a:r>
              <a:rPr lang="ko-KR" altLang="en-US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소모성자재 </a:t>
            </a:r>
            <a:endParaRPr lang="en-US" altLang="ko-KR" sz="900" b="1" kern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  <a:p>
            <a:pPr eaLnBrk="1" fontAlgn="auto" latinLnBrk="0" hangingPunct="1">
              <a:lnSpc>
                <a:spcPts val="1075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</a:t>
            </a:r>
            <a:r>
              <a:rPr lang="ko-KR" altLang="en-US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통합구매대행</a:t>
            </a:r>
            <a:endParaRPr lang="en-US" altLang="ko-KR" sz="900" b="1" kern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1898650" y="4287838"/>
            <a:ext cx="1114425" cy="685800"/>
          </a:xfrm>
          <a:prstGeom prst="roundRect">
            <a:avLst>
              <a:gd name="adj" fmla="val 7258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96" name="모서리가 둥근 직사각형 68"/>
          <p:cNvSpPr>
            <a:spLocks noChangeArrowheads="1"/>
          </p:cNvSpPr>
          <p:nvPr/>
        </p:nvSpPr>
        <p:spPr bwMode="auto">
          <a:xfrm>
            <a:off x="1889125" y="4132263"/>
            <a:ext cx="1130300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7" name="TextBox 69"/>
          <p:cNvSpPr txBox="1">
            <a:spLocks noChangeArrowheads="1"/>
          </p:cNvSpPr>
          <p:nvPr/>
        </p:nvSpPr>
        <p:spPr bwMode="auto">
          <a:xfrm>
            <a:off x="1943100" y="4159250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ko-KR" altLang="en-US" b="1" kern="0" dirty="0" err="1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영업팀</a:t>
            </a:r>
            <a:endParaRPr lang="ko-KR" altLang="en-US" b="1" kern="0" dirty="0">
              <a:solidFill>
                <a:srgbClr val="FFFFFF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8" name="TextBox 78"/>
          <p:cNvSpPr txBox="1">
            <a:spLocks noChangeArrowheads="1"/>
          </p:cNvSpPr>
          <p:nvPr/>
        </p:nvSpPr>
        <p:spPr bwMode="auto">
          <a:xfrm>
            <a:off x="1866900" y="4446588"/>
            <a:ext cx="121379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H/W &amp; S/W </a:t>
            </a:r>
            <a:r>
              <a:rPr lang="ko-KR" altLang="en-US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영업</a:t>
            </a:r>
            <a:endParaRPr lang="en-US" altLang="ko-KR" sz="900" b="1" kern="0" dirty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Solution </a:t>
            </a:r>
            <a:r>
              <a:rPr lang="ko-KR" altLang="en-US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영업</a:t>
            </a:r>
            <a:endParaRPr lang="en-US" altLang="ko-KR" sz="900" b="1" kern="0" dirty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99" name="모서리가 둥근 직사각형 98"/>
          <p:cNvSpPr/>
          <p:nvPr/>
        </p:nvSpPr>
        <p:spPr bwMode="auto">
          <a:xfrm>
            <a:off x="1889125" y="5272088"/>
            <a:ext cx="1116013" cy="685800"/>
          </a:xfrm>
          <a:prstGeom prst="roundRect">
            <a:avLst>
              <a:gd name="adj" fmla="val 7258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00" name="모서리가 둥근 직사각형 74"/>
          <p:cNvSpPr>
            <a:spLocks noChangeArrowheads="1"/>
          </p:cNvSpPr>
          <p:nvPr/>
        </p:nvSpPr>
        <p:spPr bwMode="auto">
          <a:xfrm>
            <a:off x="1882775" y="5105400"/>
            <a:ext cx="1127125" cy="300038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01" name="TextBox 75"/>
          <p:cNvSpPr txBox="1">
            <a:spLocks noChangeArrowheads="1"/>
          </p:cNvSpPr>
          <p:nvPr/>
        </p:nvSpPr>
        <p:spPr bwMode="auto">
          <a:xfrm>
            <a:off x="1933575" y="5143500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Design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102" name="TextBox 82"/>
          <p:cNvSpPr txBox="1">
            <a:spLocks noChangeArrowheads="1"/>
          </p:cNvSpPr>
          <p:nvPr/>
        </p:nvSpPr>
        <p:spPr bwMode="auto">
          <a:xfrm>
            <a:off x="1866900" y="5430838"/>
            <a:ext cx="94448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</a:t>
            </a:r>
            <a:r>
              <a:rPr lang="ko-KR" altLang="en-US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마케팅</a:t>
            </a:r>
            <a:endParaRPr lang="en-US" altLang="ko-KR" sz="900" b="1" kern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Web Design</a:t>
            </a: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3119438" y="4295775"/>
            <a:ext cx="1106487" cy="1651000"/>
          </a:xfrm>
          <a:prstGeom prst="roundRect">
            <a:avLst>
              <a:gd name="adj" fmla="val 3924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04" name="모서리가 둥근 직사각형 78"/>
          <p:cNvSpPr>
            <a:spLocks noChangeArrowheads="1"/>
          </p:cNvSpPr>
          <p:nvPr/>
        </p:nvSpPr>
        <p:spPr bwMode="auto">
          <a:xfrm>
            <a:off x="3113088" y="4132263"/>
            <a:ext cx="1125537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05" name="TextBox 79"/>
          <p:cNvSpPr txBox="1">
            <a:spLocks noChangeArrowheads="1"/>
          </p:cNvSpPr>
          <p:nvPr/>
        </p:nvSpPr>
        <p:spPr bwMode="auto">
          <a:xfrm>
            <a:off x="3105150" y="4159250"/>
            <a:ext cx="4667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BS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060700" y="4456113"/>
            <a:ext cx="1276311" cy="854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Consulting</a:t>
            </a:r>
          </a:p>
          <a:p>
            <a:pPr marL="88900" indent="-88900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ERP System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구축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marL="88900" indent="-88900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SOA Tech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개발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marL="88900" indent="-88900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Jblock</a:t>
            </a: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F/W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서비스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4352925" y="4295775"/>
            <a:ext cx="1106488" cy="1228725"/>
          </a:xfrm>
          <a:prstGeom prst="roundRect">
            <a:avLst>
              <a:gd name="adj" fmla="val 4771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08" name="모서리가 둥근 직사각형 90"/>
          <p:cNvSpPr>
            <a:spLocks noChangeArrowheads="1"/>
          </p:cNvSpPr>
          <p:nvPr/>
        </p:nvSpPr>
        <p:spPr bwMode="auto">
          <a:xfrm>
            <a:off x="4346575" y="4132263"/>
            <a:ext cx="1120775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09" name="TextBox 91"/>
          <p:cNvSpPr txBox="1">
            <a:spLocks noChangeArrowheads="1"/>
          </p:cNvSpPr>
          <p:nvPr/>
        </p:nvSpPr>
        <p:spPr bwMode="auto">
          <a:xfrm>
            <a:off x="4338638" y="4159250"/>
            <a:ext cx="4347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BI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81488" y="4454525"/>
            <a:ext cx="1277914" cy="1000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EAI/B2Bi SI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서비스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EAI Adapter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개발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marL="85725" indent="-85725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EAI Monitoring </a:t>
            </a:r>
          </a:p>
          <a:p>
            <a:pPr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 개발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EAI System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구축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11" name="모서리가 둥근 직사각형 110"/>
          <p:cNvSpPr/>
          <p:nvPr/>
        </p:nvSpPr>
        <p:spPr bwMode="auto">
          <a:xfrm>
            <a:off x="5573713" y="5313363"/>
            <a:ext cx="1109662" cy="1112837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12" name="모서리가 둥근 직사각형 96"/>
          <p:cNvSpPr>
            <a:spLocks noChangeArrowheads="1"/>
          </p:cNvSpPr>
          <p:nvPr/>
        </p:nvSpPr>
        <p:spPr bwMode="auto">
          <a:xfrm>
            <a:off x="5565775" y="5157788"/>
            <a:ext cx="1128713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13" name="TextBox 97"/>
          <p:cNvSpPr txBox="1">
            <a:spLocks noChangeArrowheads="1"/>
          </p:cNvSpPr>
          <p:nvPr/>
        </p:nvSpPr>
        <p:spPr bwMode="auto">
          <a:xfrm>
            <a:off x="5613400" y="5184775"/>
            <a:ext cx="4603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TS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5538788" y="5472113"/>
            <a:ext cx="1141659" cy="792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85725" indent="-85725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Websphere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 기술지원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Tivoli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기술지원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- DB/OS </a:t>
            </a: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기술지원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032750" y="3379788"/>
            <a:ext cx="1116013" cy="1257300"/>
          </a:xfrm>
          <a:prstGeom prst="roundRect">
            <a:avLst>
              <a:gd name="adj" fmla="val 3121"/>
            </a:avLst>
          </a:prstGeom>
          <a:solidFill>
            <a:srgbClr val="FFFFFF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79400" sx="60000" sy="60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7993063" y="3440113"/>
            <a:ext cx="1199367" cy="1084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85725" indent="-85725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신규기술 발굴 및 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 사내교육 주관</a:t>
            </a:r>
            <a:endParaRPr kumimoji="0" lang="en-US" altLang="ko-KR" sz="9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itchFamily="50" charset="-127"/>
              <a:ea typeface="나눔바른고딕" panose="020B0603020101020101"/>
            </a:endParaRPr>
          </a:p>
          <a:p>
            <a:pPr marL="85725" indent="-85725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EAI Adapter </a:t>
            </a:r>
          </a:p>
          <a:p>
            <a:pPr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 Version Upgrade</a:t>
            </a:r>
          </a:p>
          <a:p>
            <a:pPr marL="85725" indent="-85725" fontAlgn="auto" latinLnBrk="0">
              <a:spcBef>
                <a:spcPct val="5000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EAI Monitoring </a:t>
            </a:r>
          </a:p>
          <a:p>
            <a:pPr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나눔바른고딕" panose="020B0603020101020101"/>
              </a:rPr>
              <a:t>  Version Upgrade</a:t>
            </a: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3105150" y="3711575"/>
            <a:ext cx="11207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algn="ctr" eaLnBrk="1" fontAlgn="auto" latinLnBrk="0" hangingPunct="1">
              <a:lnSpc>
                <a:spcPts val="17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800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Business Service</a:t>
            </a:r>
          </a:p>
        </p:txBody>
      </p:sp>
      <p:sp>
        <p:nvSpPr>
          <p:cNvPr id="118" name="TextBox 116"/>
          <p:cNvSpPr txBox="1">
            <a:spLocks noChangeArrowheads="1"/>
          </p:cNvSpPr>
          <p:nvPr/>
        </p:nvSpPr>
        <p:spPr bwMode="auto">
          <a:xfrm>
            <a:off x="4249738" y="3719513"/>
            <a:ext cx="13128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algn="ctr" eaLnBrk="1" fontAlgn="auto" latinLnBrk="0" hangingPunct="1">
              <a:lnSpc>
                <a:spcPts val="17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800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Business Integration</a:t>
            </a:r>
          </a:p>
        </p:txBody>
      </p:sp>
      <p:sp>
        <p:nvSpPr>
          <p:cNvPr id="119" name="TextBox 116"/>
          <p:cNvSpPr txBox="1">
            <a:spLocks noChangeArrowheads="1"/>
          </p:cNvSpPr>
          <p:nvPr/>
        </p:nvSpPr>
        <p:spPr bwMode="auto">
          <a:xfrm>
            <a:off x="6513513" y="3722688"/>
            <a:ext cx="15430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algn="ctr" eaLnBrk="1" fontAlgn="auto" latinLnBrk="0" hangingPunct="1">
              <a:lnSpc>
                <a:spcPts val="17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800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Cognitive Technology Group</a:t>
            </a:r>
          </a:p>
        </p:txBody>
      </p:sp>
      <p:sp>
        <p:nvSpPr>
          <p:cNvPr id="120" name="TextBox 116"/>
          <p:cNvSpPr txBox="1">
            <a:spLocks noChangeArrowheads="1"/>
          </p:cNvSpPr>
          <p:nvPr/>
        </p:nvSpPr>
        <p:spPr bwMode="auto">
          <a:xfrm>
            <a:off x="7881938" y="2959100"/>
            <a:ext cx="1392237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algn="ctr" eaLnBrk="1" fontAlgn="auto" latinLnBrk="0" hangingPunct="1">
              <a:lnSpc>
                <a:spcPts val="17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800" kern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Research &amp; Development</a:t>
            </a:r>
          </a:p>
        </p:txBody>
      </p:sp>
      <p:sp>
        <p:nvSpPr>
          <p:cNvPr id="121" name="모서리가 둥근 직사각형 65"/>
          <p:cNvSpPr>
            <a:spLocks noChangeArrowheads="1"/>
          </p:cNvSpPr>
          <p:nvPr/>
        </p:nvSpPr>
        <p:spPr bwMode="auto">
          <a:xfrm>
            <a:off x="6789738" y="4133850"/>
            <a:ext cx="1131887" cy="300038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22" name="TextBox 2"/>
          <p:cNvSpPr txBox="1">
            <a:spLocks noChangeArrowheads="1"/>
          </p:cNvSpPr>
          <p:nvPr/>
        </p:nvSpPr>
        <p:spPr bwMode="auto">
          <a:xfrm>
            <a:off x="6834188" y="4160838"/>
            <a:ext cx="636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CTG1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실</a:t>
            </a:r>
          </a:p>
        </p:txBody>
      </p:sp>
      <p:sp>
        <p:nvSpPr>
          <p:cNvPr id="123" name="모서리가 둥근 직사각형 65"/>
          <p:cNvSpPr>
            <a:spLocks noChangeArrowheads="1"/>
          </p:cNvSpPr>
          <p:nvPr/>
        </p:nvSpPr>
        <p:spPr bwMode="auto">
          <a:xfrm>
            <a:off x="6789738" y="4514850"/>
            <a:ext cx="1131887" cy="300038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24" name="TextBox 2"/>
          <p:cNvSpPr txBox="1">
            <a:spLocks noChangeArrowheads="1"/>
          </p:cNvSpPr>
          <p:nvPr/>
        </p:nvSpPr>
        <p:spPr bwMode="auto">
          <a:xfrm>
            <a:off x="6834188" y="4541838"/>
            <a:ext cx="636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CTG2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실</a:t>
            </a:r>
          </a:p>
        </p:txBody>
      </p:sp>
      <p:sp>
        <p:nvSpPr>
          <p:cNvPr id="125" name="모서리가 둥근 직사각형 90"/>
          <p:cNvSpPr>
            <a:spLocks noChangeArrowheads="1"/>
          </p:cNvSpPr>
          <p:nvPr/>
        </p:nvSpPr>
        <p:spPr bwMode="auto">
          <a:xfrm>
            <a:off x="5562600" y="4137025"/>
            <a:ext cx="1120775" cy="300038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26" name="TextBox 91"/>
          <p:cNvSpPr txBox="1">
            <a:spLocks noChangeArrowheads="1"/>
          </p:cNvSpPr>
          <p:nvPr/>
        </p:nvSpPr>
        <p:spPr bwMode="auto">
          <a:xfrm>
            <a:off x="5554663" y="4164013"/>
            <a:ext cx="516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BIC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팀</a:t>
            </a:r>
          </a:p>
        </p:txBody>
      </p:sp>
      <p:sp>
        <p:nvSpPr>
          <p:cNvPr id="127" name="모서리가 둥근 직사각형 65"/>
          <p:cNvSpPr>
            <a:spLocks noChangeArrowheads="1"/>
          </p:cNvSpPr>
          <p:nvPr/>
        </p:nvSpPr>
        <p:spPr bwMode="auto">
          <a:xfrm>
            <a:off x="6789738" y="4894263"/>
            <a:ext cx="1131887" cy="300037"/>
          </a:xfrm>
          <a:prstGeom prst="roundRect">
            <a:avLst>
              <a:gd name="adj" fmla="val 13148"/>
            </a:avLst>
          </a:prstGeom>
          <a:solidFill>
            <a:schemeClr val="bg2">
              <a:lumMod val="25000"/>
            </a:schemeClr>
          </a:solidFill>
          <a:ln>
            <a:noFill/>
          </a:ln>
          <a:ex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800" b="1" kern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128" name="TextBox 2"/>
          <p:cNvSpPr txBox="1">
            <a:spLocks noChangeArrowheads="1"/>
          </p:cNvSpPr>
          <p:nvPr/>
        </p:nvSpPr>
        <p:spPr bwMode="auto">
          <a:xfrm>
            <a:off x="6834188" y="4921250"/>
            <a:ext cx="636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CTG3</a:t>
            </a:r>
            <a:r>
              <a:rPr lang="ko-KR" altLang="en-US" b="1" kern="0">
                <a:solidFill>
                  <a:srgbClr val="FFFFFF"/>
                </a:solidFill>
                <a:latin typeface="맑은 고딕" pitchFamily="50" charset="-127"/>
                <a:ea typeface="나눔바른고딕" panose="020B0603020101020101"/>
              </a:rPr>
              <a:t>실</a:t>
            </a:r>
          </a:p>
        </p:txBody>
      </p:sp>
      <p:sp>
        <p:nvSpPr>
          <p:cNvPr id="129" name="TextBox 82"/>
          <p:cNvSpPr txBox="1">
            <a:spLocks noChangeArrowheads="1"/>
          </p:cNvSpPr>
          <p:nvPr/>
        </p:nvSpPr>
        <p:spPr bwMode="auto">
          <a:xfrm>
            <a:off x="5541963" y="4462463"/>
            <a:ext cx="95726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charset="-127"/>
              </a:defRPr>
            </a:lvl9pPr>
          </a:lstStyle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BI </a:t>
            </a:r>
            <a:r>
              <a:rPr lang="ko-KR" altLang="en-US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컨설팅</a:t>
            </a:r>
            <a:endParaRPr lang="en-US" altLang="ko-KR" sz="900" b="1" kern="0" dirty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  <a:p>
            <a:pPr eaLnBrk="1" fontAlgn="auto" latinLnBrk="0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900" b="1" kern="0" dirty="0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- SW </a:t>
            </a:r>
            <a:r>
              <a:rPr lang="ko-KR" altLang="en-US" sz="900" b="1" kern="0" dirty="0" err="1">
                <a:solidFill>
                  <a:srgbClr val="595959"/>
                </a:solidFill>
                <a:latin typeface="맑은 고딕" pitchFamily="50" charset="-127"/>
                <a:ea typeface="나눔바른고딕" panose="020B0603020101020101"/>
              </a:rPr>
              <a:t>아키텍트</a:t>
            </a:r>
            <a:endParaRPr lang="en-US" altLang="ko-KR" sz="900" b="1" kern="0" dirty="0">
              <a:solidFill>
                <a:srgbClr val="595959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76423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솔루션 공급사 소개 </a:t>
            </a:r>
            <a:r>
              <a:rPr lang="en-US" altLang="ko-KR" dirty="0"/>
              <a:t>&gt; </a:t>
            </a:r>
            <a:r>
              <a:rPr lang="en-US" altLang="ko-KR" sz="2000" dirty="0"/>
              <a:t>3.2 </a:t>
            </a:r>
            <a:r>
              <a:rPr lang="ko-KR" altLang="en-US" sz="2000" dirty="0"/>
              <a:t>이원정보기술 조직 및 인력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이원정보기술 인력 현황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305300" y="1716088"/>
            <a:ext cx="5186363" cy="419100"/>
          </a:xfrm>
          <a:prstGeom prst="rect">
            <a:avLst/>
          </a:prstGeom>
          <a:gradFill>
            <a:gsLst>
              <a:gs pos="0">
                <a:srgbClr val="FFFFFF">
                  <a:lumMod val="75000"/>
                </a:srgbClr>
              </a:gs>
              <a:gs pos="100000">
                <a:srgbClr val="FFFFFF">
                  <a:lumMod val="95000"/>
                  <a:alpha val="30000"/>
                </a:srgb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55" name="Text Box 215"/>
          <p:cNvSpPr txBox="1">
            <a:spLocks noChangeArrowheads="1"/>
          </p:cNvSpPr>
          <p:nvPr/>
        </p:nvSpPr>
        <p:spPr bwMode="auto">
          <a:xfrm>
            <a:off x="9009063" y="3910013"/>
            <a:ext cx="58420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(</a:t>
            </a:r>
            <a:r>
              <a:rPr lang="ko-KR" altLang="en-US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단위 </a:t>
            </a:r>
            <a:r>
              <a:rPr lang="en-US" altLang="ko-KR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: </a:t>
            </a:r>
            <a:r>
              <a:rPr lang="ko-KR" altLang="en-US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명</a:t>
            </a:r>
            <a:r>
              <a:rPr lang="en-US" altLang="ko-KR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)</a:t>
            </a:r>
          </a:p>
        </p:txBody>
      </p:sp>
      <p:sp>
        <p:nvSpPr>
          <p:cNvPr id="56" name="직사각형 42"/>
          <p:cNvSpPr>
            <a:spLocks noChangeArrowheads="1"/>
          </p:cNvSpPr>
          <p:nvPr/>
        </p:nvSpPr>
        <p:spPr bwMode="auto">
          <a:xfrm>
            <a:off x="193675" y="3784600"/>
            <a:ext cx="28860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300" b="1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[ </a:t>
            </a:r>
            <a:r>
              <a:rPr kumimoji="0" lang="ko-KR" altLang="en-US" sz="1300" b="1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기술 등급별 전문인력 현황 </a:t>
            </a:r>
            <a:r>
              <a:rPr kumimoji="0" lang="en-US" altLang="ko-KR" sz="1300" b="1">
                <a:solidFill>
                  <a:srgbClr val="1D3A5D"/>
                </a:solidFill>
                <a:latin typeface="맑은 고딕" panose="020B0503020000020004" pitchFamily="50" charset="-127"/>
                <a:ea typeface="나눔바른고딕" panose="020B0603020101020101"/>
              </a:rPr>
              <a:t>]</a:t>
            </a:r>
          </a:p>
        </p:txBody>
      </p:sp>
      <p:sp>
        <p:nvSpPr>
          <p:cNvPr id="57" name="Text Box 215"/>
          <p:cNvSpPr txBox="1">
            <a:spLocks noChangeArrowheads="1"/>
          </p:cNvSpPr>
          <p:nvPr/>
        </p:nvSpPr>
        <p:spPr bwMode="auto">
          <a:xfrm>
            <a:off x="415925" y="1316038"/>
            <a:ext cx="13398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11365E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000" b="1" kern="0" dirty="0">
                <a:solidFill>
                  <a:srgbClr val="285972"/>
                </a:solidFill>
                <a:latin typeface="맑은 고딕" pitchFamily="50" charset="-127"/>
                <a:ea typeface="나눔바른고딕" panose="020B0603020101020101"/>
              </a:rPr>
              <a:t>[2016</a:t>
            </a:r>
            <a:r>
              <a:rPr lang="ko-KR" altLang="en-US" sz="1000" b="1" kern="0" dirty="0">
                <a:solidFill>
                  <a:srgbClr val="285972"/>
                </a:solidFill>
                <a:latin typeface="맑은 고딕" pitchFamily="50" charset="-127"/>
                <a:ea typeface="나눔바른고딕" panose="020B0603020101020101"/>
              </a:rPr>
              <a:t>년 </a:t>
            </a:r>
            <a:r>
              <a:rPr lang="en-US" altLang="ko-KR" sz="1000" b="1" kern="0" dirty="0">
                <a:solidFill>
                  <a:srgbClr val="285972"/>
                </a:solidFill>
                <a:latin typeface="맑은 고딕" pitchFamily="50" charset="-127"/>
                <a:ea typeface="나눔바른고딕" panose="020B0603020101020101"/>
              </a:rPr>
              <a:t>04</a:t>
            </a:r>
            <a:r>
              <a:rPr lang="ko-KR" altLang="en-US" sz="1000" b="1" kern="0" dirty="0">
                <a:solidFill>
                  <a:srgbClr val="285972"/>
                </a:solidFill>
                <a:latin typeface="맑은 고딕" pitchFamily="50" charset="-127"/>
                <a:ea typeface="나눔바른고딕" panose="020B0603020101020101"/>
              </a:rPr>
              <a:t>월 기준</a:t>
            </a:r>
            <a:r>
              <a:rPr lang="en-US" altLang="ko-KR" sz="1000" b="1" kern="0" dirty="0">
                <a:solidFill>
                  <a:srgbClr val="285972"/>
                </a:solidFill>
                <a:latin typeface="맑은 고딕" pitchFamily="50" charset="-127"/>
                <a:ea typeface="나눔바른고딕" panose="020B0603020101020101"/>
              </a:rPr>
              <a:t>]</a:t>
            </a:r>
          </a:p>
        </p:txBody>
      </p:sp>
      <p:graphicFrame>
        <p:nvGraphicFramePr>
          <p:cNvPr id="58" name="개체 1"/>
          <p:cNvGraphicFramePr>
            <a:graphicFrameLocks/>
          </p:cNvGraphicFramePr>
          <p:nvPr/>
        </p:nvGraphicFramePr>
        <p:xfrm>
          <a:off x="341313" y="1127125"/>
          <a:ext cx="5310187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3" imgW="5310076" imgH="3316511" progId="Excel.Chart.8">
                  <p:embed/>
                </p:oleObj>
              </mc:Choice>
              <mc:Fallback>
                <p:oleObj r:id="rId3" imgW="5310076" imgH="331651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3" y="1127125"/>
                        <a:ext cx="5310187" cy="331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타원 58"/>
          <p:cNvSpPr/>
          <p:nvPr/>
        </p:nvSpPr>
        <p:spPr bwMode="auto">
          <a:xfrm>
            <a:off x="2466975" y="2017713"/>
            <a:ext cx="1179513" cy="628650"/>
          </a:xfrm>
          <a:prstGeom prst="ellipse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rgbClr val="FFFFFF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60" name="Text Box 324"/>
          <p:cNvSpPr txBox="1">
            <a:spLocks noChangeArrowheads="1"/>
          </p:cNvSpPr>
          <p:nvPr/>
        </p:nvSpPr>
        <p:spPr bwMode="auto">
          <a:xfrm>
            <a:off x="2522538" y="2314575"/>
            <a:ext cx="1081087" cy="2778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나눔바른고딕" panose="020B0603020101020101"/>
              </a:rPr>
              <a:t>65</a:t>
            </a:r>
          </a:p>
        </p:txBody>
      </p:sp>
      <p:sp>
        <p:nvSpPr>
          <p:cNvPr id="61" name="Text Box 326"/>
          <p:cNvSpPr txBox="1">
            <a:spLocks noChangeArrowheads="1"/>
          </p:cNvSpPr>
          <p:nvPr/>
        </p:nvSpPr>
        <p:spPr bwMode="auto">
          <a:xfrm>
            <a:off x="2600325" y="2087563"/>
            <a:ext cx="889000" cy="2778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맑은 고딕" pitchFamily="50" charset="-127"/>
                <a:ea typeface="나눔바른고딕" panose="020B0603020101020101"/>
              </a:rPr>
              <a:t>총계</a:t>
            </a:r>
            <a:endParaRPr kumimoji="0" lang="en-US" altLang="ko-KR" sz="1200" b="1" kern="0" dirty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62" name="Text Box 320"/>
          <p:cNvSpPr txBox="1">
            <a:spLocks noChangeArrowheads="1"/>
          </p:cNvSpPr>
          <p:nvPr/>
        </p:nvSpPr>
        <p:spPr bwMode="auto">
          <a:xfrm>
            <a:off x="2333625" y="1422400"/>
            <a:ext cx="950913" cy="2778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맑은 고딕" pitchFamily="50" charset="-127"/>
                <a:ea typeface="나눔바른고딕" panose="020B0603020101020101"/>
              </a:rPr>
              <a:t>임원</a:t>
            </a:r>
            <a:endParaRPr kumimoji="0" lang="en-US" altLang="ko-KR" sz="1200" b="1" kern="0" dirty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63" name="Text Box 323"/>
          <p:cNvSpPr txBox="1">
            <a:spLocks noChangeArrowheads="1"/>
          </p:cNvSpPr>
          <p:nvPr/>
        </p:nvSpPr>
        <p:spPr bwMode="auto">
          <a:xfrm>
            <a:off x="1563688" y="1579563"/>
            <a:ext cx="1079500" cy="2778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맑은 고딕" pitchFamily="50" charset="-127"/>
                <a:ea typeface="나눔바른고딕" panose="020B0603020101020101"/>
              </a:rPr>
              <a:t>영업</a:t>
            </a:r>
            <a:endParaRPr kumimoji="0" lang="en-US" altLang="ko-KR" sz="1200" b="1" kern="0" dirty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64" name="Text Box 327"/>
          <p:cNvSpPr txBox="1">
            <a:spLocks noChangeArrowheads="1"/>
          </p:cNvSpPr>
          <p:nvPr/>
        </p:nvSpPr>
        <p:spPr bwMode="auto">
          <a:xfrm>
            <a:off x="1254125" y="1863725"/>
            <a:ext cx="1003300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R&amp;D</a:t>
            </a:r>
          </a:p>
        </p:txBody>
      </p:sp>
      <p:sp>
        <p:nvSpPr>
          <p:cNvPr id="65" name="Text Box 326"/>
          <p:cNvSpPr txBox="1">
            <a:spLocks noChangeArrowheads="1"/>
          </p:cNvSpPr>
          <p:nvPr/>
        </p:nvSpPr>
        <p:spPr bwMode="auto">
          <a:xfrm>
            <a:off x="2041525" y="2698750"/>
            <a:ext cx="2117725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맑은 고딕" pitchFamily="50" charset="-127"/>
                <a:ea typeface="나눔바른고딕" panose="020B0603020101020101"/>
              </a:rPr>
              <a:t>개발 및 서비스</a:t>
            </a:r>
            <a:endParaRPr kumimoji="0" lang="en-US" altLang="ko-KR" sz="1200" b="1" kern="0" dirty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sp>
        <p:nvSpPr>
          <p:cNvPr id="66" name="Text Box 321"/>
          <p:cNvSpPr txBox="1">
            <a:spLocks noChangeArrowheads="1"/>
          </p:cNvSpPr>
          <p:nvPr/>
        </p:nvSpPr>
        <p:spPr bwMode="auto">
          <a:xfrm>
            <a:off x="2001838" y="1476375"/>
            <a:ext cx="949325" cy="2778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rgbClr val="000000"/>
                </a:solidFill>
                <a:latin typeface="맑은 고딕" pitchFamily="50" charset="-127"/>
                <a:ea typeface="나눔바른고딕" panose="020B0603020101020101"/>
              </a:rPr>
              <a:t>관리</a:t>
            </a:r>
            <a:endParaRPr kumimoji="0" lang="en-US" altLang="ko-KR" sz="1200" b="1" kern="0" dirty="0">
              <a:solidFill>
                <a:srgbClr val="000000"/>
              </a:solidFill>
              <a:latin typeface="맑은 고딕" pitchFamily="50" charset="-127"/>
              <a:ea typeface="나눔바른고딕" panose="020B0603020101020101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42739"/>
              </p:ext>
            </p:extLst>
          </p:nvPr>
        </p:nvGraphicFramePr>
        <p:xfrm>
          <a:off x="236538" y="4130676"/>
          <a:ext cx="9417050" cy="2184400"/>
        </p:xfrm>
        <a:graphic>
          <a:graphicData uri="http://schemas.openxmlformats.org/drawingml/2006/table">
            <a:tbl>
              <a:tblPr firstRow="1" bandRow="1"/>
              <a:tblGrid>
                <a:gridCol w="183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5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14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7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구분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컨설턴트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기술영역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PM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엔지니어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기술지원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Total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특급기술자</a:t>
                      </a:r>
                      <a:endParaRPr lang="ko-KR" altLang="ko-KR" sz="1000" b="1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6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1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-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-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7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고급기술자</a:t>
                      </a:r>
                      <a:endParaRPr lang="ko-KR" altLang="ko-KR" sz="1000" b="1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6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1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6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2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15</a:t>
                      </a: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중급기술자</a:t>
                      </a:r>
                      <a:endParaRPr lang="ko-KR" altLang="ko-KR" sz="1000" b="1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-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-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7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2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9</a:t>
                      </a: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초급기술자</a:t>
                      </a:r>
                      <a:endParaRPr lang="ko-KR" altLang="ko-KR" sz="1000" b="1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-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1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25</a:t>
                      </a: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2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28</a:t>
                      </a: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Total</a:t>
                      </a:r>
                      <a:endParaRPr lang="ko-KR" altLang="ko-KR" sz="1000" b="1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12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3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38</a:t>
                      </a:r>
                      <a:endParaRPr lang="ko-KR" altLang="ko-KR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6</a:t>
                      </a:r>
                      <a:endParaRPr lang="ko-KR" altLang="en-US" sz="1000" b="0" dirty="0">
                        <a:solidFill>
                          <a:srgbClr val="404040"/>
                        </a:solidFill>
                        <a:latin typeface="맑은 고딕" panose="020B0503020000020004" pitchFamily="50" charset="-127"/>
                        <a:ea typeface="나눔바른고딕" panose="020B0603020101020101"/>
                      </a:endParaRPr>
                    </a:p>
                  </a:txBody>
                  <a:tcPr marL="99034" marR="99034" marT="45719" marB="45719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  <a:cs typeface="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dirty="0">
                          <a:solidFill>
                            <a:srgbClr val="404040"/>
                          </a:solidFill>
                          <a:latin typeface="맑은 고딕" panose="020B0503020000020004" pitchFamily="50" charset="-127"/>
                          <a:ea typeface="나눔바른고딕" panose="020B0603020101020101"/>
                        </a:rPr>
                        <a:t>59</a:t>
                      </a:r>
                    </a:p>
                  </a:txBody>
                  <a:tcPr marL="99034" marR="99034" marT="45719" marB="45719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TextBox 147"/>
          <p:cNvSpPr txBox="1">
            <a:spLocks noChangeArrowheads="1"/>
          </p:cNvSpPr>
          <p:nvPr/>
        </p:nvSpPr>
        <p:spPr bwMode="auto">
          <a:xfrm>
            <a:off x="5822950" y="177165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solidFill>
                  <a:srgbClr val="595959"/>
                </a:solidFill>
                <a:latin typeface="맑은 고딕" panose="020B0503020000020004" pitchFamily="50" charset="-127"/>
                <a:ea typeface="나눔바른고딕" panose="020B0603020101020101"/>
              </a:rPr>
              <a:t>조직현황</a:t>
            </a:r>
          </a:p>
        </p:txBody>
      </p:sp>
      <p:grpSp>
        <p:nvGrpSpPr>
          <p:cNvPr id="75" name="그룹 148"/>
          <p:cNvGrpSpPr>
            <a:grpSpLocks/>
          </p:cNvGrpSpPr>
          <p:nvPr/>
        </p:nvGrpSpPr>
        <p:grpSpPr bwMode="auto">
          <a:xfrm>
            <a:off x="6005513" y="2224088"/>
            <a:ext cx="1649412" cy="1754187"/>
            <a:chOff x="5184667" y="2167622"/>
            <a:chExt cx="1525616" cy="1755561"/>
          </a:xfrm>
        </p:grpSpPr>
        <p:sp>
          <p:nvSpPr>
            <p:cNvPr id="76" name="타원 75"/>
            <p:cNvSpPr>
              <a:spLocks/>
            </p:cNvSpPr>
            <p:nvPr/>
          </p:nvSpPr>
          <p:spPr>
            <a:xfrm>
              <a:off x="5184667" y="2305842"/>
              <a:ext cx="107189" cy="108035"/>
            </a:xfrm>
            <a:prstGeom prst="ellipse">
              <a:avLst/>
            </a:prstGeom>
            <a:gradFill flip="none" rotWithShape="1">
              <a:gsLst>
                <a:gs pos="0">
                  <a:srgbClr val="FF379B"/>
                </a:gs>
                <a:gs pos="100000">
                  <a:srgbClr val="FF99CC"/>
                </a:gs>
              </a:gsLst>
              <a:lin ang="16200000" scaled="1"/>
              <a:tileRect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77" name="타원 76"/>
            <p:cNvSpPr>
              <a:spLocks/>
            </p:cNvSpPr>
            <p:nvPr/>
          </p:nvSpPr>
          <p:spPr>
            <a:xfrm>
              <a:off x="5184667" y="2591816"/>
              <a:ext cx="107189" cy="108035"/>
            </a:xfrm>
            <a:prstGeom prst="ellipse">
              <a:avLst/>
            </a:prstGeom>
            <a:gradFill flip="none" rotWithShape="1">
              <a:gsLst>
                <a:gs pos="0">
                  <a:srgbClr val="2DB8B5"/>
                </a:gs>
                <a:gs pos="100000">
                  <a:srgbClr val="80D2D2"/>
                </a:gs>
              </a:gsLst>
              <a:lin ang="16200000" scaled="1"/>
              <a:tileRect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>
              <a:off x="5184667" y="2880967"/>
              <a:ext cx="107189" cy="108035"/>
            </a:xfrm>
            <a:prstGeom prst="ellipse">
              <a:avLst/>
            </a:prstGeom>
            <a:gradFill flip="none" rotWithShape="1">
              <a:gsLst>
                <a:gs pos="0">
                  <a:srgbClr val="F2E704"/>
                </a:gs>
                <a:gs pos="100000">
                  <a:srgbClr val="FFF753"/>
                </a:gs>
              </a:gsLst>
              <a:lin ang="16200000" scaled="1"/>
              <a:tileRect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>
              <a:off x="5184667" y="3133578"/>
              <a:ext cx="107189" cy="108035"/>
            </a:xfrm>
            <a:prstGeom prst="ellipse">
              <a:avLst/>
            </a:prstGeom>
            <a:gradFill flip="none" rotWithShape="1">
              <a:gsLst>
                <a:gs pos="0">
                  <a:srgbClr val="1F5189"/>
                </a:gs>
                <a:gs pos="100000">
                  <a:srgbClr val="318BCF"/>
                </a:gs>
              </a:gsLst>
              <a:lin ang="16200000" scaled="1"/>
              <a:tileRect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>
              <a:off x="5184667" y="3410019"/>
              <a:ext cx="107189" cy="106445"/>
            </a:xfrm>
            <a:prstGeom prst="ellipse">
              <a:avLst/>
            </a:prstGeom>
            <a:gradFill flip="none" rotWithShape="1">
              <a:gsLst>
                <a:gs pos="0">
                  <a:srgbClr val="593B95"/>
                </a:gs>
                <a:gs pos="100000">
                  <a:srgbClr val="816CBC"/>
                </a:gs>
              </a:gsLst>
              <a:lin ang="16200000" scaled="1"/>
              <a:tileRect/>
            </a:gra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>
                <a:solidFill>
                  <a:srgbClr val="FFFFFF"/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91856" y="2167622"/>
              <a:ext cx="1212858" cy="14791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개발 및 서비스 </a:t>
              </a: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: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R&amp;D :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영업 </a:t>
              </a: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: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관리 </a:t>
              </a: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: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임원 </a:t>
              </a: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:</a:t>
              </a:r>
              <a:endParaRPr kumimoji="0"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74031" y="2167622"/>
              <a:ext cx="336252" cy="17555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53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5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3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2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2</a:t>
              </a:r>
            </a:p>
            <a:p>
              <a:pPr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나눔바른고딕" panose="020B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50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솔루션 공급사 소개 </a:t>
            </a:r>
            <a:r>
              <a:rPr lang="en-US" altLang="ko-KR" dirty="0"/>
              <a:t>&gt; </a:t>
            </a:r>
            <a:r>
              <a:rPr lang="en-US" altLang="ko-KR" sz="2000" dirty="0"/>
              <a:t>3.3 </a:t>
            </a:r>
            <a:r>
              <a:rPr lang="ko-KR" altLang="en-US" sz="2000" dirty="0"/>
              <a:t>이원정보기술 주요 사업 내용</a:t>
            </a:r>
          </a:p>
        </p:txBody>
      </p:sp>
      <p:sp>
        <p:nvSpPr>
          <p:cNvPr id="65" name="내용 개체 틀 2"/>
          <p:cNvSpPr txBox="1">
            <a:spLocks/>
          </p:cNvSpPr>
          <p:nvPr/>
        </p:nvSpPr>
        <p:spPr bwMode="auto">
          <a:xfrm>
            <a:off x="415925" y="908050"/>
            <a:ext cx="9361488" cy="3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5" tIns="45667" rIns="91335" bIns="45667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 </a:t>
            </a:r>
            <a:r>
              <a:rPr lang="en-US" altLang="ko-KR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 시스템인 </a:t>
            </a:r>
            <a:r>
              <a:rPr lang="en-US" altLang="ko-KR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ERP / PLM / EAI </a:t>
            </a:r>
            <a:r>
              <a:rPr lang="ko-KR" altLang="en-US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분야의 </a:t>
            </a:r>
            <a:r>
              <a:rPr lang="en-US" altLang="ko-KR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Solution</a:t>
            </a:r>
            <a:r>
              <a:rPr lang="ko-KR" altLang="en-US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지속적으로 개발하고</a:t>
            </a:r>
            <a:r>
              <a:rPr lang="en-US" altLang="ko-KR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구축합니다</a:t>
            </a:r>
            <a:r>
              <a:rPr lang="en-US" altLang="ko-KR" sz="14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6" name="Group 3"/>
          <p:cNvGrpSpPr>
            <a:grpSpLocks/>
          </p:cNvGrpSpPr>
          <p:nvPr/>
        </p:nvGrpSpPr>
        <p:grpSpPr bwMode="auto">
          <a:xfrm>
            <a:off x="2211388" y="2370138"/>
            <a:ext cx="5692775" cy="3390900"/>
            <a:chOff x="1170" y="1160"/>
            <a:chExt cx="4008" cy="2387"/>
          </a:xfrm>
        </p:grpSpPr>
        <p:sp>
          <p:nvSpPr>
            <p:cNvPr id="67" name="Oval 4"/>
            <p:cNvSpPr>
              <a:spLocks noChangeArrowheads="1"/>
            </p:cNvSpPr>
            <p:nvPr/>
          </p:nvSpPr>
          <p:spPr bwMode="ltGray">
            <a:xfrm>
              <a:off x="1674" y="2712"/>
              <a:ext cx="3504" cy="835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68" name="Oval 5"/>
            <p:cNvSpPr>
              <a:spLocks noChangeArrowheads="1"/>
            </p:cNvSpPr>
            <p:nvPr/>
          </p:nvSpPr>
          <p:spPr bwMode="ltGray">
            <a:xfrm rot="20601703">
              <a:off x="1242" y="1381"/>
              <a:ext cx="3629" cy="1900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69" name="Arc 6"/>
            <p:cNvSpPr>
              <a:spLocks/>
            </p:cNvSpPr>
            <p:nvPr/>
          </p:nvSpPr>
          <p:spPr bwMode="auto">
            <a:xfrm rot="-998297">
              <a:off x="3062" y="1955"/>
              <a:ext cx="1671" cy="83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9933 w 19933"/>
                <a:gd name="T1" fmla="*/ 8321 h 19523"/>
                <a:gd name="T2" fmla="*/ 9242 w 19933"/>
                <a:gd name="T3" fmla="*/ 19523 h 19523"/>
                <a:gd name="T4" fmla="*/ 0 w 19933"/>
                <a:gd name="T5" fmla="*/ 0 h 1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33" h="19523" fill="none" extrusionOk="0">
                  <a:moveTo>
                    <a:pt x="19932" y="8320"/>
                  </a:moveTo>
                  <a:cubicBezTo>
                    <a:pt x="17876" y="13247"/>
                    <a:pt x="14067" y="17238"/>
                    <a:pt x="9241" y="19522"/>
                  </a:cubicBezTo>
                </a:path>
                <a:path w="19933" h="19523" stroke="0" extrusionOk="0">
                  <a:moveTo>
                    <a:pt x="19932" y="8320"/>
                  </a:moveTo>
                  <a:cubicBezTo>
                    <a:pt x="17876" y="13247"/>
                    <a:pt x="14067" y="17238"/>
                    <a:pt x="9241" y="19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AF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0" name="Arc 7"/>
            <p:cNvSpPr>
              <a:spLocks/>
            </p:cNvSpPr>
            <p:nvPr/>
          </p:nvSpPr>
          <p:spPr bwMode="gray">
            <a:xfrm rot="20545007">
              <a:off x="2926" y="1331"/>
              <a:ext cx="1795" cy="982"/>
            </a:xfrm>
            <a:custGeom>
              <a:avLst/>
              <a:gdLst>
                <a:gd name="G0" fmla="+- 0 0 0"/>
                <a:gd name="G1" fmla="+- 14335 0 0"/>
                <a:gd name="G2" fmla="+- 21600 0 0"/>
                <a:gd name="T0" fmla="*/ 16157 w 21600"/>
                <a:gd name="T1" fmla="*/ 0 h 22718"/>
                <a:gd name="T2" fmla="*/ 19907 w 21600"/>
                <a:gd name="T3" fmla="*/ 22718 h 22718"/>
                <a:gd name="T4" fmla="*/ 0 w 21600"/>
                <a:gd name="T5" fmla="*/ 14335 h 22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18" fill="none" extrusionOk="0">
                  <a:moveTo>
                    <a:pt x="16157" y="-1"/>
                  </a:moveTo>
                  <a:cubicBezTo>
                    <a:pt x="19663" y="3951"/>
                    <a:pt x="21600" y="9051"/>
                    <a:pt x="21600" y="14335"/>
                  </a:cubicBezTo>
                  <a:cubicBezTo>
                    <a:pt x="21600" y="17214"/>
                    <a:pt x="21024" y="20064"/>
                    <a:pt x="19906" y="22717"/>
                  </a:cubicBezTo>
                </a:path>
                <a:path w="21600" h="22718" stroke="0" extrusionOk="0">
                  <a:moveTo>
                    <a:pt x="16157" y="-1"/>
                  </a:moveTo>
                  <a:cubicBezTo>
                    <a:pt x="19663" y="3951"/>
                    <a:pt x="21600" y="9051"/>
                    <a:pt x="21600" y="14335"/>
                  </a:cubicBezTo>
                  <a:cubicBezTo>
                    <a:pt x="21600" y="17214"/>
                    <a:pt x="21024" y="20064"/>
                    <a:pt x="19906" y="22717"/>
                  </a:cubicBezTo>
                  <a:lnTo>
                    <a:pt x="0" y="14335"/>
                  </a:lnTo>
                  <a:close/>
                </a:path>
              </a:pathLst>
            </a:custGeom>
            <a:gradFill>
              <a:gsLst>
                <a:gs pos="0">
                  <a:srgbClr val="FF5050"/>
                </a:gs>
                <a:gs pos="100000">
                  <a:srgbClr val="FF7D7D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1" name="Arc 8"/>
            <p:cNvSpPr>
              <a:spLocks/>
            </p:cNvSpPr>
            <p:nvPr/>
          </p:nvSpPr>
          <p:spPr bwMode="gray">
            <a:xfrm rot="20601703" flipH="1">
              <a:off x="1294" y="2165"/>
              <a:ext cx="1812" cy="1027"/>
            </a:xfrm>
            <a:custGeom>
              <a:avLst/>
              <a:gdLst>
                <a:gd name="G0" fmla="+- 0 0 0"/>
                <a:gd name="G1" fmla="+- 6947 0 0"/>
                <a:gd name="G2" fmla="+- 21600 0 0"/>
                <a:gd name="T0" fmla="*/ 20452 w 21600"/>
                <a:gd name="T1" fmla="*/ 0 h 24439"/>
                <a:gd name="T2" fmla="*/ 12673 w 21600"/>
                <a:gd name="T3" fmla="*/ 24439 h 24439"/>
                <a:gd name="T4" fmla="*/ 0 w 21600"/>
                <a:gd name="T5" fmla="*/ 6947 h 2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439" fill="none" extrusionOk="0">
                  <a:moveTo>
                    <a:pt x="20452" y="-1"/>
                  </a:moveTo>
                  <a:cubicBezTo>
                    <a:pt x="21212" y="2237"/>
                    <a:pt x="21600" y="4584"/>
                    <a:pt x="21600" y="6947"/>
                  </a:cubicBezTo>
                  <a:cubicBezTo>
                    <a:pt x="21600" y="13871"/>
                    <a:pt x="18280" y="20376"/>
                    <a:pt x="12672" y="24438"/>
                  </a:cubicBezTo>
                </a:path>
                <a:path w="21600" h="24439" stroke="0" extrusionOk="0">
                  <a:moveTo>
                    <a:pt x="20452" y="-1"/>
                  </a:moveTo>
                  <a:cubicBezTo>
                    <a:pt x="21212" y="2237"/>
                    <a:pt x="21600" y="4584"/>
                    <a:pt x="21600" y="6947"/>
                  </a:cubicBezTo>
                  <a:cubicBezTo>
                    <a:pt x="21600" y="13871"/>
                    <a:pt x="18280" y="20376"/>
                    <a:pt x="12672" y="24438"/>
                  </a:cubicBezTo>
                  <a:lnTo>
                    <a:pt x="0" y="6947"/>
                  </a:lnTo>
                  <a:close/>
                </a:path>
              </a:pathLst>
            </a:custGeom>
            <a:gradFill rotWithShape="1">
              <a:gsLst>
                <a:gs pos="0">
                  <a:srgbClr val="C2DCE0"/>
                </a:gs>
                <a:gs pos="100000">
                  <a:srgbClr val="77B3BB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2" name="Arc 9"/>
            <p:cNvSpPr>
              <a:spLocks/>
            </p:cNvSpPr>
            <p:nvPr/>
          </p:nvSpPr>
          <p:spPr bwMode="gray">
            <a:xfrm rot="20601703">
              <a:off x="2454" y="1160"/>
              <a:ext cx="1773" cy="895"/>
            </a:xfrm>
            <a:custGeom>
              <a:avLst/>
              <a:gdLst>
                <a:gd name="G0" fmla="+- 4839 0 0"/>
                <a:gd name="G1" fmla="+- 21600 0 0"/>
                <a:gd name="G2" fmla="+- 21600 0 0"/>
                <a:gd name="T0" fmla="*/ 0 w 21397"/>
                <a:gd name="T1" fmla="*/ 549 h 21600"/>
                <a:gd name="T2" fmla="*/ 21397 w 21397"/>
                <a:gd name="T3" fmla="*/ 7730 h 21600"/>
                <a:gd name="T4" fmla="*/ 4839 w 2139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97" h="21600" fill="none" extrusionOk="0">
                  <a:moveTo>
                    <a:pt x="0" y="549"/>
                  </a:moveTo>
                  <a:cubicBezTo>
                    <a:pt x="1587" y="184"/>
                    <a:pt x="3210" y="-1"/>
                    <a:pt x="4839" y="0"/>
                  </a:cubicBezTo>
                  <a:cubicBezTo>
                    <a:pt x="11230" y="0"/>
                    <a:pt x="17293" y="2830"/>
                    <a:pt x="21397" y="7729"/>
                  </a:cubicBezTo>
                </a:path>
                <a:path w="21397" h="21600" stroke="0" extrusionOk="0">
                  <a:moveTo>
                    <a:pt x="0" y="549"/>
                  </a:moveTo>
                  <a:cubicBezTo>
                    <a:pt x="1587" y="184"/>
                    <a:pt x="3210" y="-1"/>
                    <a:pt x="4839" y="0"/>
                  </a:cubicBezTo>
                  <a:cubicBezTo>
                    <a:pt x="11230" y="0"/>
                    <a:pt x="17293" y="2830"/>
                    <a:pt x="21397" y="7729"/>
                  </a:cubicBezTo>
                  <a:lnTo>
                    <a:pt x="4839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044072"/>
                </a:gs>
                <a:gs pos="100000">
                  <a:srgbClr val="75ABE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3" name="Arc 10"/>
            <p:cNvSpPr>
              <a:spLocks/>
            </p:cNvSpPr>
            <p:nvPr/>
          </p:nvSpPr>
          <p:spPr bwMode="gray">
            <a:xfrm rot="20601703" flipH="1">
              <a:off x="1170" y="1568"/>
              <a:ext cx="1740" cy="873"/>
            </a:xfrm>
            <a:custGeom>
              <a:avLst/>
              <a:gdLst>
                <a:gd name="G0" fmla="+- 0 0 0"/>
                <a:gd name="G1" fmla="+- 21142 0 0"/>
                <a:gd name="G2" fmla="+- 21600 0 0"/>
                <a:gd name="T0" fmla="*/ 4423 w 20934"/>
                <a:gd name="T1" fmla="*/ 0 h 21142"/>
                <a:gd name="T2" fmla="*/ 20934 w 20934"/>
                <a:gd name="T3" fmla="*/ 15820 h 21142"/>
                <a:gd name="T4" fmla="*/ 0 w 20934"/>
                <a:gd name="T5" fmla="*/ 21142 h 2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34" h="21142" fill="none" extrusionOk="0">
                  <a:moveTo>
                    <a:pt x="4423" y="-1"/>
                  </a:moveTo>
                  <a:cubicBezTo>
                    <a:pt x="12495" y="1688"/>
                    <a:pt x="18902" y="7826"/>
                    <a:pt x="20934" y="15819"/>
                  </a:cubicBezTo>
                </a:path>
                <a:path w="20934" h="21142" stroke="0" extrusionOk="0">
                  <a:moveTo>
                    <a:pt x="4423" y="-1"/>
                  </a:moveTo>
                  <a:cubicBezTo>
                    <a:pt x="12495" y="1688"/>
                    <a:pt x="18902" y="7826"/>
                    <a:pt x="20934" y="15819"/>
                  </a:cubicBezTo>
                  <a:lnTo>
                    <a:pt x="0" y="21142"/>
                  </a:lnTo>
                  <a:close/>
                </a:path>
              </a:pathLst>
            </a:custGeom>
            <a:gradFill rotWithShape="1">
              <a:gsLst>
                <a:gs pos="0">
                  <a:srgbClr val="85D4F7"/>
                </a:gs>
                <a:gs pos="100000">
                  <a:srgbClr val="0C7FB5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 rot="20601703">
              <a:off x="3454" y="2453"/>
              <a:ext cx="130" cy="260"/>
            </a:xfrm>
            <a:custGeom>
              <a:avLst/>
              <a:gdLst>
                <a:gd name="T0" fmla="*/ 480 w 480"/>
                <a:gd name="T1" fmla="*/ 716 h 716"/>
                <a:gd name="T2" fmla="*/ 480 w 480"/>
                <a:gd name="T3" fmla="*/ 604 h 716"/>
                <a:gd name="T4" fmla="*/ 0 w 480"/>
                <a:gd name="T5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716">
                  <a:moveTo>
                    <a:pt x="480" y="716"/>
                  </a:moveTo>
                  <a:lnTo>
                    <a:pt x="480" y="604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6A93DE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 rot="20601703">
              <a:off x="3810" y="2077"/>
              <a:ext cx="130" cy="260"/>
            </a:xfrm>
            <a:custGeom>
              <a:avLst/>
              <a:gdLst>
                <a:gd name="T0" fmla="*/ 1008 w 1008"/>
                <a:gd name="T1" fmla="*/ 388 h 388"/>
                <a:gd name="T2" fmla="*/ 1000 w 1008"/>
                <a:gd name="T3" fmla="*/ 284 h 388"/>
                <a:gd name="T4" fmla="*/ 0 w 1008"/>
                <a:gd name="T5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388">
                  <a:moveTo>
                    <a:pt x="1008" y="388"/>
                  </a:moveTo>
                  <a:lnTo>
                    <a:pt x="1000" y="284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grpSp>
          <p:nvGrpSpPr>
            <p:cNvPr id="76" name="Group 13"/>
            <p:cNvGrpSpPr>
              <a:grpSpLocks/>
            </p:cNvGrpSpPr>
            <p:nvPr/>
          </p:nvGrpSpPr>
          <p:grpSpPr bwMode="auto">
            <a:xfrm>
              <a:off x="2880" y="1972"/>
              <a:ext cx="1858" cy="798"/>
              <a:chOff x="2694" y="1900"/>
              <a:chExt cx="1858" cy="798"/>
            </a:xfrm>
          </p:grpSpPr>
          <p:sp>
            <p:nvSpPr>
              <p:cNvPr id="88" name="Arc 14"/>
              <p:cNvSpPr>
                <a:spLocks/>
              </p:cNvSpPr>
              <p:nvPr/>
            </p:nvSpPr>
            <p:spPr bwMode="gray">
              <a:xfrm rot="-886887">
                <a:off x="2694" y="1900"/>
                <a:ext cx="1858" cy="798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19866 w 19866"/>
                  <a:gd name="T1" fmla="*/ 8479 h 19523"/>
                  <a:gd name="T2" fmla="*/ 9242 w 19866"/>
                  <a:gd name="T3" fmla="*/ 19523 h 19523"/>
                  <a:gd name="T4" fmla="*/ 0 w 19866"/>
                  <a:gd name="T5" fmla="*/ 0 h 19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866" h="19523" fill="none" extrusionOk="0">
                    <a:moveTo>
                      <a:pt x="19866" y="8479"/>
                    </a:moveTo>
                    <a:cubicBezTo>
                      <a:pt x="17793" y="13335"/>
                      <a:pt x="14014" y="17263"/>
                      <a:pt x="9241" y="19522"/>
                    </a:cubicBezTo>
                  </a:path>
                  <a:path w="19866" h="19523" stroke="0" extrusionOk="0">
                    <a:moveTo>
                      <a:pt x="19866" y="8479"/>
                    </a:moveTo>
                    <a:cubicBezTo>
                      <a:pt x="17793" y="13335"/>
                      <a:pt x="14014" y="17263"/>
                      <a:pt x="9241" y="1952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29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>
                  <a:solidFill>
                    <a:srgbClr val="000000"/>
                  </a:solidFill>
                  <a:latin typeface="Arial" charset="0"/>
                  <a:ea typeface="나눔바른고딕" panose="020B0603020101020101"/>
                </a:endParaRPr>
              </a:p>
            </p:txBody>
          </p:sp>
          <p:sp>
            <p:nvSpPr>
              <p:cNvPr id="89" name="Freeform 15"/>
              <p:cNvSpPr>
                <a:spLocks/>
              </p:cNvSpPr>
              <p:nvPr/>
            </p:nvSpPr>
            <p:spPr bwMode="gray">
              <a:xfrm rot="20713113">
                <a:off x="3116" y="2373"/>
                <a:ext cx="130" cy="260"/>
              </a:xfrm>
              <a:custGeom>
                <a:avLst/>
                <a:gdLst>
                  <a:gd name="T0" fmla="*/ 480 w 486"/>
                  <a:gd name="T1" fmla="*/ 633 h 762"/>
                  <a:gd name="T2" fmla="*/ 486 w 486"/>
                  <a:gd name="T3" fmla="*/ 762 h 762"/>
                  <a:gd name="T4" fmla="*/ 9 w 486"/>
                  <a:gd name="T5" fmla="*/ 129 h 762"/>
                  <a:gd name="T6" fmla="*/ 0 w 486"/>
                  <a:gd name="T7" fmla="*/ 0 h 762"/>
                  <a:gd name="T8" fmla="*/ 480 w 486"/>
                  <a:gd name="T9" fmla="*/ 633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762">
                    <a:moveTo>
                      <a:pt x="480" y="633"/>
                    </a:moveTo>
                    <a:lnTo>
                      <a:pt x="486" y="762"/>
                    </a:lnTo>
                    <a:lnTo>
                      <a:pt x="9" y="129"/>
                    </a:lnTo>
                    <a:lnTo>
                      <a:pt x="0" y="0"/>
                    </a:lnTo>
                    <a:lnTo>
                      <a:pt x="480" y="6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52973">
                      <a:gamma/>
                      <a:tint val="73725"/>
                      <a:invGamma/>
                    </a:srgbClr>
                  </a:gs>
                  <a:gs pos="100000">
                    <a:srgbClr val="35297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>
                  <a:solidFill>
                    <a:srgbClr val="000000"/>
                  </a:solidFill>
                  <a:latin typeface="Arial" charset="0"/>
                  <a:ea typeface="나눔바른고딕" panose="020B0603020101020101"/>
                </a:endParaRPr>
              </a:p>
            </p:txBody>
          </p:sp>
        </p:grpSp>
        <p:sp>
          <p:nvSpPr>
            <p:cNvPr id="77" name="Freeform 17"/>
            <p:cNvSpPr>
              <a:spLocks/>
            </p:cNvSpPr>
            <p:nvPr/>
          </p:nvSpPr>
          <p:spPr bwMode="gray">
            <a:xfrm rot="20615582">
              <a:off x="3830" y="2398"/>
              <a:ext cx="980" cy="260"/>
            </a:xfrm>
            <a:custGeom>
              <a:avLst/>
              <a:gdLst>
                <a:gd name="T0" fmla="*/ 0 w 556"/>
                <a:gd name="T1" fmla="*/ 342 h 486"/>
                <a:gd name="T2" fmla="*/ 552 w 556"/>
                <a:gd name="T3" fmla="*/ 0 h 486"/>
                <a:gd name="T4" fmla="*/ 556 w 556"/>
                <a:gd name="T5" fmla="*/ 138 h 486"/>
                <a:gd name="T6" fmla="*/ 346 w 556"/>
                <a:gd name="T7" fmla="*/ 338 h 486"/>
                <a:gd name="T8" fmla="*/ 6 w 556"/>
                <a:gd name="T9" fmla="*/ 486 h 486"/>
                <a:gd name="T10" fmla="*/ 0 w 556"/>
                <a:gd name="T11" fmla="*/ 342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486">
                  <a:moveTo>
                    <a:pt x="0" y="342"/>
                  </a:moveTo>
                  <a:lnTo>
                    <a:pt x="552" y="0"/>
                  </a:lnTo>
                  <a:lnTo>
                    <a:pt x="556" y="138"/>
                  </a:lnTo>
                  <a:cubicBezTo>
                    <a:pt x="522" y="194"/>
                    <a:pt x="438" y="280"/>
                    <a:pt x="346" y="338"/>
                  </a:cubicBezTo>
                  <a:cubicBezTo>
                    <a:pt x="254" y="396"/>
                    <a:pt x="64" y="485"/>
                    <a:pt x="6" y="486"/>
                  </a:cubicBezTo>
                  <a:cubicBezTo>
                    <a:pt x="8" y="434"/>
                    <a:pt x="1" y="372"/>
                    <a:pt x="0" y="342"/>
                  </a:cubicBezTo>
                  <a:close/>
                </a:path>
              </a:pathLst>
            </a:custGeom>
            <a:gradFill rotWithShape="0">
              <a:gsLst>
                <a:gs pos="0">
                  <a:srgbClr val="FFC000"/>
                </a:gs>
                <a:gs pos="100000">
                  <a:srgbClr val="E6AF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8" name="Arc 18"/>
            <p:cNvSpPr>
              <a:spLocks/>
            </p:cNvSpPr>
            <p:nvPr/>
          </p:nvSpPr>
          <p:spPr bwMode="gray">
            <a:xfrm rot="20598129">
              <a:off x="2896" y="1937"/>
              <a:ext cx="1852" cy="893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9866 w 19866"/>
                <a:gd name="T1" fmla="*/ 8479 h 19523"/>
                <a:gd name="T2" fmla="*/ 9242 w 19866"/>
                <a:gd name="T3" fmla="*/ 19523 h 19523"/>
                <a:gd name="T4" fmla="*/ 0 w 19866"/>
                <a:gd name="T5" fmla="*/ 0 h 19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866" h="19523" fill="none" extrusionOk="0">
                  <a:moveTo>
                    <a:pt x="19866" y="8479"/>
                  </a:moveTo>
                  <a:cubicBezTo>
                    <a:pt x="17793" y="13335"/>
                    <a:pt x="14014" y="17263"/>
                    <a:pt x="9241" y="19522"/>
                  </a:cubicBezTo>
                </a:path>
                <a:path w="19866" h="19523" stroke="0" extrusionOk="0">
                  <a:moveTo>
                    <a:pt x="19866" y="8479"/>
                  </a:moveTo>
                  <a:cubicBezTo>
                    <a:pt x="17793" y="13335"/>
                    <a:pt x="14014" y="17263"/>
                    <a:pt x="9241" y="19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D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79" name="Freeform 19"/>
            <p:cNvSpPr>
              <a:spLocks/>
            </p:cNvSpPr>
            <p:nvPr/>
          </p:nvSpPr>
          <p:spPr bwMode="gray">
            <a:xfrm rot="20643856">
              <a:off x="2930" y="2480"/>
              <a:ext cx="904" cy="260"/>
            </a:xfrm>
            <a:custGeom>
              <a:avLst/>
              <a:gdLst>
                <a:gd name="T0" fmla="*/ 480 w 486"/>
                <a:gd name="T1" fmla="*/ 633 h 762"/>
                <a:gd name="T2" fmla="*/ 486 w 486"/>
                <a:gd name="T3" fmla="*/ 762 h 762"/>
                <a:gd name="T4" fmla="*/ 9 w 486"/>
                <a:gd name="T5" fmla="*/ 129 h 762"/>
                <a:gd name="T6" fmla="*/ 0 w 486"/>
                <a:gd name="T7" fmla="*/ 0 h 762"/>
                <a:gd name="T8" fmla="*/ 480 w 486"/>
                <a:gd name="T9" fmla="*/ 63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762">
                  <a:moveTo>
                    <a:pt x="480" y="633"/>
                  </a:moveTo>
                  <a:lnTo>
                    <a:pt x="486" y="762"/>
                  </a:lnTo>
                  <a:lnTo>
                    <a:pt x="9" y="129"/>
                  </a:lnTo>
                  <a:lnTo>
                    <a:pt x="0" y="0"/>
                  </a:lnTo>
                  <a:lnTo>
                    <a:pt x="480" y="633"/>
                  </a:lnTo>
                  <a:close/>
                </a:path>
              </a:pathLst>
            </a:custGeom>
            <a:gradFill rotWithShape="1">
              <a:gsLst>
                <a:gs pos="0">
                  <a:srgbClr val="F5A401"/>
                </a:gs>
                <a:gs pos="100000">
                  <a:srgbClr val="F6BB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80" name="Oval 20"/>
            <p:cNvSpPr>
              <a:spLocks noChangeArrowheads="1"/>
            </p:cNvSpPr>
            <p:nvPr/>
          </p:nvSpPr>
          <p:spPr bwMode="gray">
            <a:xfrm rot="20601703">
              <a:off x="2173" y="1729"/>
              <a:ext cx="1700" cy="845"/>
            </a:xfrm>
            <a:prstGeom prst="ellipse">
              <a:avLst/>
            </a:prstGeom>
            <a:gradFill rotWithShape="0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81" name="Oval 21"/>
            <p:cNvSpPr>
              <a:spLocks noChangeArrowheads="1"/>
            </p:cNvSpPr>
            <p:nvPr/>
          </p:nvSpPr>
          <p:spPr bwMode="white">
            <a:xfrm rot="20601703">
              <a:off x="2236" y="1887"/>
              <a:ext cx="1630" cy="6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rgbClr val="000000"/>
                </a:solidFill>
                <a:latin typeface="Arial" charset="0"/>
                <a:ea typeface="나눔바른고딕" panose="020B0603020101020101"/>
              </a:endParaRPr>
            </a:p>
          </p:txBody>
        </p:sp>
        <p:sp>
          <p:nvSpPr>
            <p:cNvPr id="82" name="AutoShape 22"/>
            <p:cNvSpPr>
              <a:spLocks noChangeArrowheads="1"/>
            </p:cNvSpPr>
            <p:nvPr/>
          </p:nvSpPr>
          <p:spPr bwMode="white">
            <a:xfrm>
              <a:off x="1509" y="1846"/>
              <a:ext cx="897" cy="3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00564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EAI / ESB</a:t>
              </a:r>
            </a:p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Consulting</a:t>
              </a:r>
            </a:p>
          </p:txBody>
        </p:sp>
        <p:sp>
          <p:nvSpPr>
            <p:cNvPr id="83" name="AutoShape 23"/>
            <p:cNvSpPr>
              <a:spLocks noChangeArrowheads="1"/>
            </p:cNvSpPr>
            <p:nvPr/>
          </p:nvSpPr>
          <p:spPr bwMode="white">
            <a:xfrm>
              <a:off x="2698" y="1276"/>
              <a:ext cx="1102" cy="378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/>
                      </a:gs>
                      <a:gs pos="100000">
                        <a:srgbClr val="56566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EAI / SOA / eBiz </a:t>
              </a:r>
            </a:p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Methodology</a:t>
              </a:r>
            </a:p>
          </p:txBody>
        </p:sp>
        <p:sp>
          <p:nvSpPr>
            <p:cNvPr id="84" name="AutoShape 24"/>
            <p:cNvSpPr>
              <a:spLocks noChangeArrowheads="1"/>
            </p:cNvSpPr>
            <p:nvPr/>
          </p:nvSpPr>
          <p:spPr bwMode="white">
            <a:xfrm>
              <a:off x="3599" y="1524"/>
              <a:ext cx="1210" cy="56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shade val="42353"/>
                          <a:invGamma/>
                        </a:schemeClr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ts val="800"/>
                </a:lnSpc>
                <a:spcBef>
                  <a:spcPct val="50000"/>
                </a:spcBef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나눔바른고딕" panose="020B0603020101020101"/>
                </a:rPr>
                <a:t>ERP Development </a:t>
              </a:r>
            </a:p>
            <a:p>
              <a:pPr algn="ctr">
                <a:lnSpc>
                  <a:spcPts val="800"/>
                </a:lnSpc>
                <a:spcBef>
                  <a:spcPct val="50000"/>
                </a:spcBef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나눔바른고딕" panose="020B0603020101020101"/>
                </a:rPr>
                <a:t>&amp; Integration </a:t>
              </a:r>
            </a:p>
            <a:p>
              <a:pPr algn="ctr">
                <a:lnSpc>
                  <a:spcPts val="800"/>
                </a:lnSpc>
                <a:spcBef>
                  <a:spcPct val="50000"/>
                </a:spcBef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나눔바른고딕" panose="020B0603020101020101"/>
                </a:rPr>
                <a:t>(E1)</a:t>
              </a:r>
              <a:endParaRPr kumimoji="0" lang="en-US" altLang="ko-KR" sz="1100" b="1" kern="0" dirty="0">
                <a:solidFill>
                  <a:schemeClr val="bg1"/>
                </a:solidFill>
                <a:latin typeface="맑은 고딕" pitchFamily="50" charset="-127"/>
                <a:ea typeface="나눔바른고딕" panose="020B0603020101020101"/>
              </a:endParaRPr>
            </a:p>
          </p:txBody>
        </p:sp>
        <p:sp>
          <p:nvSpPr>
            <p:cNvPr id="85" name="AutoShape 25"/>
            <p:cNvSpPr>
              <a:spLocks noChangeArrowheads="1"/>
            </p:cNvSpPr>
            <p:nvPr/>
          </p:nvSpPr>
          <p:spPr bwMode="white">
            <a:xfrm>
              <a:off x="3633" y="2232"/>
              <a:ext cx="957" cy="378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4B4B4B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B2B Internet </a:t>
              </a:r>
            </a:p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Business </a:t>
              </a:r>
            </a:p>
          </p:txBody>
        </p:sp>
        <p:sp>
          <p:nvSpPr>
            <p:cNvPr id="86" name="AutoShape 26"/>
            <p:cNvSpPr>
              <a:spLocks noChangeArrowheads="1"/>
            </p:cNvSpPr>
            <p:nvPr/>
          </p:nvSpPr>
          <p:spPr bwMode="white">
            <a:xfrm>
              <a:off x="1435" y="2422"/>
              <a:ext cx="897" cy="598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00564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PLM Consulting</a:t>
              </a:r>
            </a:p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 &amp; Integration</a:t>
              </a:r>
            </a:p>
          </p:txBody>
        </p:sp>
        <p:sp>
          <p:nvSpPr>
            <p:cNvPr id="87" name="AutoShape 27"/>
            <p:cNvSpPr>
              <a:spLocks noChangeArrowheads="1"/>
            </p:cNvSpPr>
            <p:nvPr/>
          </p:nvSpPr>
          <p:spPr bwMode="white">
            <a:xfrm>
              <a:off x="2505" y="2771"/>
              <a:ext cx="959" cy="378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4B4B4B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Minion Pro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System </a:t>
              </a:r>
            </a:p>
            <a:p>
              <a:pPr algn="ctr" eaLnBrk="1" hangingPunct="1">
                <a:lnSpc>
                  <a:spcPts val="8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chemeClr val="bg1"/>
                  </a:solidFill>
                  <a:latin typeface="맑은 고딕" panose="020B0503020000020004" pitchFamily="50" charset="-127"/>
                  <a:ea typeface="나눔바른고딕" panose="020B0603020101020101"/>
                </a:rPr>
                <a:t>Managements</a:t>
              </a:r>
            </a:p>
          </p:txBody>
        </p:sp>
      </p:grpSp>
      <p:pic>
        <p:nvPicPr>
          <p:cNvPr id="90" name="Picture 58" descr="원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2949575"/>
            <a:ext cx="1416050" cy="1362075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Oval 59"/>
          <p:cNvSpPr>
            <a:spLocks noChangeArrowheads="1"/>
          </p:cNvSpPr>
          <p:nvPr/>
        </p:nvSpPr>
        <p:spPr bwMode="auto">
          <a:xfrm>
            <a:off x="4229100" y="3302000"/>
            <a:ext cx="1158875" cy="614363"/>
          </a:xfrm>
          <a:prstGeom prst="ellipse">
            <a:avLst/>
          </a:prstGeom>
          <a:noFill/>
          <a:ln>
            <a:noFill/>
          </a:ln>
          <a:effectLst>
            <a:outerShdw dist="28398" dir="3806097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나눔바른고딕" panose="020B0603020101020101"/>
              </a:rPr>
              <a:t>Enterprise1</a:t>
            </a:r>
          </a:p>
        </p:txBody>
      </p:sp>
      <p:cxnSp>
        <p:nvCxnSpPr>
          <p:cNvPr id="92" name="직선 화살표 연결선 26"/>
          <p:cNvCxnSpPr>
            <a:cxnSpLocks noChangeShapeType="1"/>
          </p:cNvCxnSpPr>
          <p:nvPr/>
        </p:nvCxnSpPr>
        <p:spPr bwMode="auto">
          <a:xfrm>
            <a:off x="5164138" y="2230438"/>
            <a:ext cx="0" cy="314325"/>
          </a:xfrm>
          <a:prstGeom prst="straightConnector1">
            <a:avLst/>
          </a:prstGeom>
          <a:noFill/>
          <a:ln w="127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꺾인 연결선 28"/>
          <p:cNvCxnSpPr>
            <a:cxnSpLocks noChangeShapeType="1"/>
          </p:cNvCxnSpPr>
          <p:nvPr/>
        </p:nvCxnSpPr>
        <p:spPr bwMode="auto">
          <a:xfrm rot="16200000" flipH="1">
            <a:off x="2191544" y="2874169"/>
            <a:ext cx="217488" cy="1168400"/>
          </a:xfrm>
          <a:prstGeom prst="bentConnector2">
            <a:avLst/>
          </a:prstGeom>
          <a:noFill/>
          <a:ln w="127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꺾인 연결선 33"/>
          <p:cNvCxnSpPr>
            <a:cxnSpLocks noChangeShapeType="1"/>
          </p:cNvCxnSpPr>
          <p:nvPr/>
        </p:nvCxnSpPr>
        <p:spPr bwMode="auto">
          <a:xfrm rot="5400000" flipH="1" flipV="1">
            <a:off x="2277269" y="4401344"/>
            <a:ext cx="244475" cy="592137"/>
          </a:xfrm>
          <a:prstGeom prst="bentConnector2">
            <a:avLst/>
          </a:prstGeom>
          <a:noFill/>
          <a:ln w="127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꺾인 연결선 35"/>
          <p:cNvCxnSpPr>
            <a:cxnSpLocks noChangeShapeType="1"/>
          </p:cNvCxnSpPr>
          <p:nvPr/>
        </p:nvCxnSpPr>
        <p:spPr bwMode="auto">
          <a:xfrm rot="16200000" flipV="1">
            <a:off x="4957763" y="5141913"/>
            <a:ext cx="477837" cy="427037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꺾인 연결선 45"/>
          <p:cNvCxnSpPr>
            <a:cxnSpLocks noChangeShapeType="1"/>
          </p:cNvCxnSpPr>
          <p:nvPr/>
        </p:nvCxnSpPr>
        <p:spPr bwMode="auto">
          <a:xfrm>
            <a:off x="6788150" y="4178300"/>
            <a:ext cx="631825" cy="133350"/>
          </a:xfrm>
          <a:prstGeom prst="bentConnector3">
            <a:avLst>
              <a:gd name="adj1" fmla="val 100838"/>
            </a:avLst>
          </a:prstGeom>
          <a:noFill/>
          <a:ln w="12700" algn="ctr">
            <a:solidFill>
              <a:srgbClr val="FF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꺾인 연결선 319"/>
          <p:cNvCxnSpPr>
            <a:cxnSpLocks noChangeShapeType="1"/>
          </p:cNvCxnSpPr>
          <p:nvPr/>
        </p:nvCxnSpPr>
        <p:spPr bwMode="auto">
          <a:xfrm flipV="1">
            <a:off x="6788150" y="2782888"/>
            <a:ext cx="460375" cy="136525"/>
          </a:xfrm>
          <a:prstGeom prst="bentConnector3">
            <a:avLst>
              <a:gd name="adj1" fmla="val 597"/>
            </a:avLst>
          </a:prstGeom>
          <a:noFill/>
          <a:ln w="12700" algn="ctr">
            <a:solidFill>
              <a:srgbClr val="FF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755775" y="1573213"/>
            <a:ext cx="60309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SOA </a:t>
            </a:r>
            <a:r>
              <a:rPr lang="ko-KR" altLang="en-US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기반의 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EAI, ESB, </a:t>
            </a:r>
            <a:r>
              <a:rPr lang="en-US" altLang="ko-KR" dirty="0" err="1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DataPower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, BPM   - EAI / ESB Solution Adapter (Rainbow/Adapter)</a:t>
            </a:r>
          </a:p>
          <a:p>
            <a:pPr algn="r"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EAI / ESB Solution Monitor (Rainbow/Monitoring)   - J2EE</a:t>
            </a:r>
            <a:r>
              <a:rPr lang="ko-KR" altLang="en-US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 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CBD Component (</a:t>
            </a:r>
            <a:r>
              <a:rPr lang="en-US" altLang="ko-KR" dirty="0" err="1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JBlock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)</a:t>
            </a:r>
          </a:p>
          <a:p>
            <a:pPr algn="r"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X-Internet </a:t>
            </a:r>
            <a:r>
              <a:rPr lang="ko-KR" altLang="en-US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기반의 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Web </a:t>
            </a:r>
            <a:r>
              <a:rPr lang="ko-KR" altLang="en-US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개발 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Framework (</a:t>
            </a:r>
            <a:r>
              <a:rPr lang="en-US" altLang="ko-KR" dirty="0" err="1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XBlock</a:t>
            </a:r>
            <a:r>
              <a:rPr lang="en-US" altLang="ko-KR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)   - B2Bi </a:t>
            </a:r>
            <a:r>
              <a:rPr lang="ko-KR" altLang="en-US" dirty="0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기술 서비스</a:t>
            </a:r>
          </a:p>
        </p:txBody>
      </p:sp>
      <p:sp>
        <p:nvSpPr>
          <p:cNvPr id="99" name="Text Box 7"/>
          <p:cNvSpPr txBox="1">
            <a:spLocks noChangeArrowheads="1"/>
          </p:cNvSpPr>
          <p:nvPr/>
        </p:nvSpPr>
        <p:spPr bwMode="auto">
          <a:xfrm>
            <a:off x="7256463" y="2638425"/>
            <a:ext cx="2324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생산 </a:t>
            </a: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&amp; 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원가 지향형 </a:t>
            </a: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ERP 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구축</a:t>
            </a:r>
          </a:p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시점 생산시스템 </a:t>
            </a: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(POP)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연동</a:t>
            </a:r>
          </a:p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PLM vs ERP</a:t>
            </a:r>
            <a:r>
              <a:rPr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연동</a:t>
            </a: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4784725" y="5594350"/>
            <a:ext cx="269875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시스템 유지보수 지원용역</a:t>
            </a:r>
          </a:p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데이터베이스유지보수 지원</a:t>
            </a:r>
          </a:p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시스템 운영요원 파견 용역 지원</a:t>
            </a:r>
          </a:p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DataBase Admin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서비스 지원</a:t>
            </a:r>
          </a:p>
        </p:txBody>
      </p:sp>
      <p:sp>
        <p:nvSpPr>
          <p:cNvPr id="101" name="Text Box 24"/>
          <p:cNvSpPr txBox="1">
            <a:spLocks noChangeArrowheads="1"/>
          </p:cNvSpPr>
          <p:nvPr/>
        </p:nvSpPr>
        <p:spPr bwMode="auto">
          <a:xfrm>
            <a:off x="7077075" y="4365625"/>
            <a:ext cx="2052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MRO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시스템 구축</a:t>
            </a:r>
          </a:p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e-MP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운영</a:t>
            </a:r>
          </a:p>
          <a:p>
            <a:pPr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e- MP </a:t>
            </a: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vs</a:t>
            </a: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 ERP Integration</a:t>
            </a:r>
          </a:p>
        </p:txBody>
      </p:sp>
      <p:sp>
        <p:nvSpPr>
          <p:cNvPr id="102" name="Text Box 28"/>
          <p:cNvSpPr txBox="1">
            <a:spLocks noChangeArrowheads="1"/>
          </p:cNvSpPr>
          <p:nvPr/>
        </p:nvSpPr>
        <p:spPr bwMode="auto">
          <a:xfrm>
            <a:off x="1095375" y="4857750"/>
            <a:ext cx="24796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PLM Consulting</a:t>
            </a:r>
          </a:p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PLM Customizing</a:t>
            </a:r>
          </a:p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PLM VS Legacy Integration</a:t>
            </a:r>
          </a:p>
          <a:p>
            <a:pPr eaLnBrk="1" hangingPunct="1">
              <a:lnSpc>
                <a:spcPts val="1000"/>
              </a:lnSpc>
              <a:spcBef>
                <a:spcPct val="50000"/>
              </a:spcBef>
            </a:pPr>
            <a:r>
              <a:rPr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PLM VS ERP(SAP) Integration</a:t>
            </a: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55563" y="2497138"/>
            <a:ext cx="3186112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705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Minion Pro" pitchFamily="18" charset="0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금융 </a:t>
            </a: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EAI / ESB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컨설팅 및 구축</a:t>
            </a:r>
            <a:endParaRPr kumimoji="0" lang="en-US" altLang="ko-KR">
              <a:solidFill>
                <a:srgbClr val="285972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r"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제조 </a:t>
            </a: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EAI / B2B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컨설팅 및 구축</a:t>
            </a:r>
            <a:endParaRPr kumimoji="0" lang="en-US" altLang="ko-KR">
              <a:solidFill>
                <a:srgbClr val="285972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r"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통신</a:t>
            </a: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,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유통 </a:t>
            </a: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EAI/ESB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컨설팅 및 구축</a:t>
            </a:r>
            <a:endParaRPr kumimoji="0" lang="en-US" altLang="ko-KR">
              <a:solidFill>
                <a:srgbClr val="285972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r" eaLnBrk="1" latinLnBrk="0" hangingPunct="1">
              <a:lnSpc>
                <a:spcPts val="1000"/>
              </a:lnSpc>
              <a:spcBef>
                <a:spcPct val="50000"/>
              </a:spcBef>
            </a:pPr>
            <a:r>
              <a:rPr kumimoji="0" lang="en-US" altLang="ko-KR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- Java FrameWork </a:t>
            </a:r>
            <a:r>
              <a:rPr kumimoji="0" lang="ko-KR" altLang="en-US">
                <a:solidFill>
                  <a:srgbClr val="285972"/>
                </a:solidFill>
                <a:latin typeface="맑은 고딕" panose="020B0503020000020004" pitchFamily="50" charset="-127"/>
                <a:ea typeface="나눔바른고딕" panose="020B0603020101020101"/>
              </a:rPr>
              <a:t>기반의 시스템 구축 컨설팅</a:t>
            </a:r>
          </a:p>
        </p:txBody>
      </p:sp>
    </p:spTree>
    <p:extLst>
      <p:ext uri="{BB962C8B-B14F-4D97-AF65-F5344CB8AC3E}">
        <p14:creationId xmlns:p14="http://schemas.microsoft.com/office/powerpoint/2010/main" val="329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967935" y="1396786"/>
            <a:ext cx="703825" cy="7038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967935" y="2246264"/>
            <a:ext cx="703825" cy="7038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967935" y="3095742"/>
            <a:ext cx="703825" cy="7038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lum bright="100000" contrast="20000"/>
          </a:blip>
          <a:stretch>
            <a:fillRect/>
          </a:stretch>
        </p:blipFill>
        <p:spPr>
          <a:xfrm>
            <a:off x="3153434" y="1578837"/>
            <a:ext cx="332826" cy="332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lum bright="100000" contrast="20000"/>
          </a:blip>
          <a:stretch>
            <a:fillRect/>
          </a:stretch>
        </p:blipFill>
        <p:spPr>
          <a:xfrm>
            <a:off x="3180524" y="2414616"/>
            <a:ext cx="278645" cy="312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100000" contrast="20000"/>
          </a:blip>
          <a:stretch>
            <a:fillRect/>
          </a:stretch>
        </p:blipFill>
        <p:spPr>
          <a:xfrm>
            <a:off x="3170577" y="3281801"/>
            <a:ext cx="315683" cy="3156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967935" y="3945220"/>
            <a:ext cx="703825" cy="7038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lum bright="100000" contrast="20000"/>
          </a:blip>
          <a:stretch>
            <a:fillRect/>
          </a:stretch>
        </p:blipFill>
        <p:spPr>
          <a:xfrm>
            <a:off x="3144914" y="4127271"/>
            <a:ext cx="349866" cy="33972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15300" y="1391591"/>
            <a:ext cx="2338915" cy="3257454"/>
            <a:chOff x="515300" y="1391591"/>
            <a:chExt cx="2338915" cy="3257454"/>
          </a:xfrm>
        </p:grpSpPr>
        <p:sp>
          <p:nvSpPr>
            <p:cNvPr id="12" name="타원 11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1535114" y="2445953"/>
              <a:ext cx="299285" cy="30444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1537840" y="4144371"/>
              <a:ext cx="304153" cy="29208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2343628" y="4130941"/>
              <a:ext cx="309908" cy="321920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37" name="타원 36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50" name="타원 49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63" name="타원 62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67" name="타원 66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7051785" y="1391591"/>
            <a:ext cx="2338915" cy="3257454"/>
            <a:chOff x="7051785" y="1391591"/>
            <a:chExt cx="2338915" cy="3257454"/>
          </a:xfrm>
        </p:grpSpPr>
        <p:sp>
          <p:nvSpPr>
            <p:cNvPr id="70" name="타원 69"/>
            <p:cNvSpPr/>
            <p:nvPr/>
          </p:nvSpPr>
          <p:spPr>
            <a:xfrm>
              <a:off x="7869330" y="1396786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8686875" y="1396786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7869330" y="2246264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8686875" y="2246264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7051785" y="3095742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7869330" y="3095742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8686875" y="3095742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7869330" y="3945220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8686875" y="3945220"/>
              <a:ext cx="703825" cy="7038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7051785" y="3945220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8046309" y="1578837"/>
              <a:ext cx="349866" cy="33972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7265664" y="3309621"/>
              <a:ext cx="312186" cy="294126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7229544" y="4157809"/>
              <a:ext cx="348306" cy="27864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8050449" y="3291560"/>
              <a:ext cx="345726" cy="31218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8868315" y="2440054"/>
              <a:ext cx="348306" cy="327666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8071599" y="2445953"/>
              <a:ext cx="299285" cy="304445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8951065" y="3309621"/>
              <a:ext cx="175443" cy="27606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8880113" y="1616247"/>
              <a:ext cx="317346" cy="258005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8074325" y="4144371"/>
              <a:ext cx="304153" cy="29208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8880113" y="4130941"/>
              <a:ext cx="309908" cy="321920"/>
            </a:xfrm>
            <a:prstGeom prst="rect">
              <a:avLst/>
            </a:prstGeom>
          </p:spPr>
        </p:pic>
        <p:sp>
          <p:nvSpPr>
            <p:cNvPr id="90" name="타원 89"/>
            <p:cNvSpPr/>
            <p:nvPr/>
          </p:nvSpPr>
          <p:spPr>
            <a:xfrm>
              <a:off x="7051785" y="2246264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7254427" y="2432323"/>
              <a:ext cx="315683" cy="315683"/>
            </a:xfrm>
            <a:prstGeom prst="rect">
              <a:avLst/>
            </a:prstGeom>
          </p:spPr>
        </p:pic>
        <p:sp>
          <p:nvSpPr>
            <p:cNvPr id="92" name="타원 91"/>
            <p:cNvSpPr/>
            <p:nvPr/>
          </p:nvSpPr>
          <p:spPr>
            <a:xfrm>
              <a:off x="7051785" y="1391591"/>
              <a:ext cx="703825" cy="7038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7245023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4" name="타원 93"/>
          <p:cNvSpPr/>
          <p:nvPr/>
        </p:nvSpPr>
        <p:spPr>
          <a:xfrm>
            <a:off x="2581460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331157" y="1570144"/>
            <a:ext cx="36740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제안사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 기본 요건 지원 방안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 서비스 개요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부문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부문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Ⅵ.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지원 방안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18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솔루션 공급사 소개 </a:t>
            </a:r>
            <a:r>
              <a:rPr lang="en-US" altLang="ko-KR" dirty="0"/>
              <a:t>&gt; </a:t>
            </a:r>
            <a:r>
              <a:rPr lang="en-US" altLang="ko-KR" sz="2000" dirty="0"/>
              <a:t>3.4 </a:t>
            </a:r>
            <a:r>
              <a:rPr lang="ko-KR" altLang="en-US" sz="2000" dirty="0"/>
              <a:t>이원정보기술 유사 사업 실적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9" y="1232756"/>
            <a:ext cx="9436763" cy="50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09891" y="1391591"/>
            <a:ext cx="2338915" cy="3257454"/>
            <a:chOff x="6909891" y="1391591"/>
            <a:chExt cx="2338915" cy="3257454"/>
          </a:xfrm>
        </p:grpSpPr>
        <p:sp>
          <p:nvSpPr>
            <p:cNvPr id="3" name="타원 2"/>
            <p:cNvSpPr/>
            <p:nvPr/>
          </p:nvSpPr>
          <p:spPr>
            <a:xfrm>
              <a:off x="7727436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544981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7727436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54498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909891" y="3095742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727436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544981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727436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54498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0989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904415" y="1578837"/>
              <a:ext cx="349866" cy="3397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23770" y="3309621"/>
              <a:ext cx="312186" cy="2941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7650" y="4157809"/>
              <a:ext cx="348306" cy="2786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908555" y="3291560"/>
              <a:ext cx="345726" cy="31218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726421" y="2440054"/>
              <a:ext cx="348306" cy="32766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809171" y="3309621"/>
              <a:ext cx="175443" cy="27606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8738219" y="1616247"/>
              <a:ext cx="317346" cy="25800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690989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12533" y="2432323"/>
              <a:ext cx="315683" cy="315683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6909891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03129" y="1577312"/>
              <a:ext cx="309908" cy="3219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7927272" y="4151091"/>
              <a:ext cx="304153" cy="2920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8741939" y="4136172"/>
              <a:ext cx="309908" cy="32192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7929706" y="2440204"/>
              <a:ext cx="299285" cy="30444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15300" y="1391591"/>
            <a:ext cx="3156460" cy="3257454"/>
            <a:chOff x="515300" y="1391591"/>
            <a:chExt cx="3156460" cy="3257454"/>
          </a:xfrm>
        </p:grpSpPr>
        <p:sp>
          <p:nvSpPr>
            <p:cNvPr id="28" name="타원 27"/>
            <p:cNvSpPr/>
            <p:nvPr/>
          </p:nvSpPr>
          <p:spPr>
            <a:xfrm>
              <a:off x="2967935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67935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967935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434" y="1578837"/>
              <a:ext cx="332826" cy="33282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524" y="2414616"/>
              <a:ext cx="278645" cy="31218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77" y="3281801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967935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914" y="4127271"/>
              <a:ext cx="349866" cy="339722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1535115" y="2429694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1532681" y="4151091"/>
              <a:ext cx="304153" cy="29208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2347348" y="4136172"/>
              <a:ext cx="309908" cy="321920"/>
            </a:xfrm>
            <a:prstGeom prst="rect">
              <a:avLst/>
            </a:prstGeom>
          </p:spPr>
        </p:pic>
      </p:grpSp>
      <p:grpSp>
        <p:nvGrpSpPr>
          <p:cNvPr id="60" name="그룹 112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61" name="타원 60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89" name="타원 88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91" name="타원 90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2565694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2620741" y="2666377"/>
            <a:ext cx="463300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 서비스 개요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4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931893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1. </a:t>
            </a:r>
            <a:r>
              <a:rPr lang="ko-KR" altLang="en-US" sz="2800" spc="-100" dirty="0">
                <a:cs typeface="Arial" pitchFamily="34" charset="0"/>
              </a:rPr>
              <a:t>제안 배경 및 목적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계열사간 협업과 외부 신기술의 신속한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Biz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접목을 구현하고 상시화하기 위하여 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플랫폼을 그룹 공동운영시스템으로 구축함으로써 수익성 창출 및 그룹 시너지를 극대화하겠습니다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배경 및 목적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직사각형 39"/>
          <p:cNvSpPr>
            <a:spLocks noChangeArrowheads="1"/>
          </p:cNvSpPr>
          <p:nvPr/>
        </p:nvSpPr>
        <p:spPr bwMode="auto">
          <a:xfrm>
            <a:off x="275717" y="3288817"/>
            <a:ext cx="9360409" cy="27902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spcBef>
                <a:spcPct val="20000"/>
              </a:spcBef>
              <a:tabLst>
                <a:tab pos="914400" algn="l"/>
                <a:tab pos="7315200" algn="r"/>
              </a:tabLst>
              <a:defRPr sz="1300">
                <a:solidFill>
                  <a:schemeClr val="tx1"/>
                </a:solidFill>
                <a:latin typeface="Arial Narrow" pitchFamily="34" charset="0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tabLst>
                <a:tab pos="914400" algn="l"/>
                <a:tab pos="7315200" algn="r"/>
              </a:tabLst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tabLst>
                <a:tab pos="914400" algn="l"/>
                <a:tab pos="7315200" algn="r"/>
              </a:tabLst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914400" algn="l"/>
                <a:tab pos="7315200" algn="r"/>
              </a:tabLs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>
              <a:spcBef>
                <a:spcPct val="0"/>
              </a:spcBef>
              <a:buFont typeface="Wingdings" pitchFamily="2" charset="2"/>
              <a:buNone/>
              <a:defRPr/>
            </a:pPr>
            <a:endParaRPr kumimoji="0" lang="ko-KR" altLang="en-US" b="1" kern="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4" name="그림 165" descr="cloud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28" y="2255096"/>
            <a:ext cx="7541204" cy="146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1"/>
          <p:cNvGrpSpPr>
            <a:grpSpLocks/>
          </p:cNvGrpSpPr>
          <p:nvPr/>
        </p:nvGrpSpPr>
        <p:grpSpPr bwMode="auto">
          <a:xfrm>
            <a:off x="2544487" y="2204864"/>
            <a:ext cx="4614951" cy="562194"/>
            <a:chOff x="2866913" y="2969673"/>
            <a:chExt cx="4173538" cy="508522"/>
          </a:xfrm>
        </p:grpSpPr>
        <p:sp>
          <p:nvSpPr>
            <p:cNvPr id="16" name="Rectangle 149"/>
            <p:cNvSpPr>
              <a:spLocks noChangeArrowheads="1"/>
            </p:cNvSpPr>
            <p:nvPr/>
          </p:nvSpPr>
          <p:spPr bwMode="auto">
            <a:xfrm>
              <a:off x="3538796" y="3227641"/>
              <a:ext cx="2829772" cy="250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9pPr>
            </a:lstStyle>
            <a:p>
              <a:pPr algn="ctr" defTabSz="995363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수익성 창출 및 그룹 시너지 극대화</a:t>
              </a:r>
            </a:p>
          </p:txBody>
        </p:sp>
        <p:sp>
          <p:nvSpPr>
            <p:cNvPr id="17" name="Freeform 406"/>
            <p:cNvSpPr>
              <a:spLocks noEditPoints="1"/>
            </p:cNvSpPr>
            <p:nvPr/>
          </p:nvSpPr>
          <p:spPr bwMode="auto">
            <a:xfrm>
              <a:off x="2866913" y="2997248"/>
              <a:ext cx="173038" cy="138140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>
                <a:defRPr/>
              </a:pP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8" name="Freeform 406"/>
            <p:cNvSpPr>
              <a:spLocks noEditPoints="1"/>
            </p:cNvSpPr>
            <p:nvPr/>
          </p:nvSpPr>
          <p:spPr bwMode="auto">
            <a:xfrm flipH="1" flipV="1">
              <a:off x="6867413" y="2997248"/>
              <a:ext cx="173038" cy="138140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>
                <a:defRPr/>
              </a:pP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9" name="Rectangle 149"/>
            <p:cNvSpPr>
              <a:spLocks noChangeArrowheads="1"/>
            </p:cNvSpPr>
            <p:nvPr/>
          </p:nvSpPr>
          <p:spPr bwMode="auto">
            <a:xfrm>
              <a:off x="3818581" y="2969673"/>
              <a:ext cx="2270196" cy="194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9pPr>
            </a:lstStyle>
            <a:p>
              <a:pPr algn="ctr" defTabSz="995363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400" b="1" kern="0" dirty="0">
                  <a:solidFill>
                    <a:srgbClr val="D6A3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그룹 오픈 </a:t>
              </a:r>
              <a:r>
                <a:rPr kumimoji="0" lang="en-US" altLang="ko-KR" sz="1400" b="1" kern="0" dirty="0">
                  <a:solidFill>
                    <a:srgbClr val="D6A3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kumimoji="0" lang="ko-KR" altLang="en-US" sz="1400" b="1" kern="0" dirty="0">
                  <a:solidFill>
                    <a:srgbClr val="D6A3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플랫폼 구축” 을 통한</a:t>
              </a:r>
            </a:p>
          </p:txBody>
        </p:sp>
      </p:grp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2422360" y="4624809"/>
            <a:ext cx="5194936" cy="460375"/>
            <a:chOff x="2001" y="981"/>
            <a:chExt cx="2222" cy="276"/>
          </a:xfrm>
        </p:grpSpPr>
        <p:sp>
          <p:nvSpPr>
            <p:cNvPr id="21" name="AutoShape 82"/>
            <p:cNvSpPr>
              <a:spLocks noChangeArrowheads="1"/>
            </p:cNvSpPr>
            <p:nvPr/>
          </p:nvSpPr>
          <p:spPr bwMode="auto">
            <a:xfrm>
              <a:off x="2080" y="981"/>
              <a:ext cx="2069" cy="27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808080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</a:pPr>
              <a:endParaRPr kumimoji="0" lang="ko-KR" altLang="en-US" sz="150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2" name="AutoShape 84"/>
            <p:cNvSpPr>
              <a:spLocks noChangeArrowheads="1"/>
            </p:cNvSpPr>
            <p:nvPr/>
          </p:nvSpPr>
          <p:spPr bwMode="auto">
            <a:xfrm rot="-5400000">
              <a:off x="2985" y="20"/>
              <a:ext cx="253" cy="2222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</a:pPr>
              <a:endParaRPr kumimoji="0" lang="ko-KR" altLang="en-US" sz="150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 bwMode="auto">
          <a:xfrm>
            <a:off x="434045" y="4914656"/>
            <a:ext cx="2779712" cy="67770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162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" name="순서도: 문서 21"/>
          <p:cNvSpPr/>
          <p:nvPr/>
        </p:nvSpPr>
        <p:spPr bwMode="auto">
          <a:xfrm flipV="1">
            <a:off x="299107" y="5121340"/>
            <a:ext cx="3033713" cy="1368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799"/>
              <a:gd name="connsiteX1" fmla="*/ 21600 w 21600"/>
              <a:gd name="connsiteY1" fmla="*/ 0 h 20799"/>
              <a:gd name="connsiteX2" fmla="*/ 21600 w 21600"/>
              <a:gd name="connsiteY2" fmla="*/ 17322 h 20799"/>
              <a:gd name="connsiteX3" fmla="*/ 0 w 21600"/>
              <a:gd name="connsiteY3" fmla="*/ 20172 h 20799"/>
              <a:gd name="connsiteX4" fmla="*/ 0 w 21600"/>
              <a:gd name="connsiteY4" fmla="*/ 0 h 20799"/>
              <a:gd name="connsiteX0" fmla="*/ 0 w 21600"/>
              <a:gd name="connsiteY0" fmla="*/ 0 h 21337"/>
              <a:gd name="connsiteX1" fmla="*/ 21600 w 21600"/>
              <a:gd name="connsiteY1" fmla="*/ 0 h 21337"/>
              <a:gd name="connsiteX2" fmla="*/ 21600 w 21600"/>
              <a:gd name="connsiteY2" fmla="*/ 17322 h 21337"/>
              <a:gd name="connsiteX3" fmla="*/ 11651 w 21600"/>
              <a:gd name="connsiteY3" fmla="*/ 18734 h 21337"/>
              <a:gd name="connsiteX4" fmla="*/ 0 w 21600"/>
              <a:gd name="connsiteY4" fmla="*/ 20172 h 21337"/>
              <a:gd name="connsiteX5" fmla="*/ 0 w 21600"/>
              <a:gd name="connsiteY5" fmla="*/ 0 h 21337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173"/>
              <a:gd name="connsiteX1" fmla="*/ 21600 w 21600"/>
              <a:gd name="connsiteY1" fmla="*/ 0 h 21173"/>
              <a:gd name="connsiteX2" fmla="*/ 21600 w 21600"/>
              <a:gd name="connsiteY2" fmla="*/ 17322 h 21173"/>
              <a:gd name="connsiteX3" fmla="*/ 9138 w 21600"/>
              <a:gd name="connsiteY3" fmla="*/ 17689 h 21173"/>
              <a:gd name="connsiteX4" fmla="*/ 0 w 21600"/>
              <a:gd name="connsiteY4" fmla="*/ 20172 h 21173"/>
              <a:gd name="connsiteX5" fmla="*/ 0 w 21600"/>
              <a:gd name="connsiteY5" fmla="*/ 0 h 21173"/>
              <a:gd name="connsiteX0" fmla="*/ 0 w 21600"/>
              <a:gd name="connsiteY0" fmla="*/ 0 h 21173"/>
              <a:gd name="connsiteX1" fmla="*/ 21600 w 21600"/>
              <a:gd name="connsiteY1" fmla="*/ 0 h 21173"/>
              <a:gd name="connsiteX2" fmla="*/ 21600 w 21600"/>
              <a:gd name="connsiteY2" fmla="*/ 17322 h 21173"/>
              <a:gd name="connsiteX3" fmla="*/ 9138 w 21600"/>
              <a:gd name="connsiteY3" fmla="*/ 17689 h 21173"/>
              <a:gd name="connsiteX4" fmla="*/ 0 w 21600"/>
              <a:gd name="connsiteY4" fmla="*/ 20172 h 21173"/>
              <a:gd name="connsiteX5" fmla="*/ 0 w 21600"/>
              <a:gd name="connsiteY5" fmla="*/ 0 h 21173"/>
              <a:gd name="connsiteX0" fmla="*/ 0 w 21600"/>
              <a:gd name="connsiteY0" fmla="*/ 0 h 21128"/>
              <a:gd name="connsiteX1" fmla="*/ 21600 w 21600"/>
              <a:gd name="connsiteY1" fmla="*/ 0 h 21128"/>
              <a:gd name="connsiteX2" fmla="*/ 21600 w 21600"/>
              <a:gd name="connsiteY2" fmla="*/ 17322 h 21128"/>
              <a:gd name="connsiteX3" fmla="*/ 9108 w 21600"/>
              <a:gd name="connsiteY3" fmla="*/ 17343 h 21128"/>
              <a:gd name="connsiteX4" fmla="*/ 0 w 21600"/>
              <a:gd name="connsiteY4" fmla="*/ 20172 h 21128"/>
              <a:gd name="connsiteX5" fmla="*/ 0 w 21600"/>
              <a:gd name="connsiteY5" fmla="*/ 0 h 21128"/>
              <a:gd name="connsiteX0" fmla="*/ 0 w 21600"/>
              <a:gd name="connsiteY0" fmla="*/ 0 h 20535"/>
              <a:gd name="connsiteX1" fmla="*/ 21600 w 21600"/>
              <a:gd name="connsiteY1" fmla="*/ 0 h 20535"/>
              <a:gd name="connsiteX2" fmla="*/ 21600 w 21600"/>
              <a:gd name="connsiteY2" fmla="*/ 17322 h 20535"/>
              <a:gd name="connsiteX3" fmla="*/ 9108 w 21600"/>
              <a:gd name="connsiteY3" fmla="*/ 17343 h 20535"/>
              <a:gd name="connsiteX4" fmla="*/ 0 w 21600"/>
              <a:gd name="connsiteY4" fmla="*/ 20172 h 20535"/>
              <a:gd name="connsiteX5" fmla="*/ 0 w 21600"/>
              <a:gd name="connsiteY5" fmla="*/ 0 h 20535"/>
              <a:gd name="connsiteX0" fmla="*/ 0 w 21600"/>
              <a:gd name="connsiteY0" fmla="*/ 0 h 20281"/>
              <a:gd name="connsiteX1" fmla="*/ 21600 w 21600"/>
              <a:gd name="connsiteY1" fmla="*/ 0 h 20281"/>
              <a:gd name="connsiteX2" fmla="*/ 21600 w 21600"/>
              <a:gd name="connsiteY2" fmla="*/ 17322 h 20281"/>
              <a:gd name="connsiteX3" fmla="*/ 9108 w 21600"/>
              <a:gd name="connsiteY3" fmla="*/ 17343 h 20281"/>
              <a:gd name="connsiteX4" fmla="*/ 0 w 21600"/>
              <a:gd name="connsiteY4" fmla="*/ 20172 h 20281"/>
              <a:gd name="connsiteX5" fmla="*/ 0 w 21600"/>
              <a:gd name="connsiteY5" fmla="*/ 0 h 20281"/>
              <a:gd name="connsiteX0" fmla="*/ 0 w 21600"/>
              <a:gd name="connsiteY0" fmla="*/ 0 h 20234"/>
              <a:gd name="connsiteX1" fmla="*/ 21600 w 21600"/>
              <a:gd name="connsiteY1" fmla="*/ 0 h 20234"/>
              <a:gd name="connsiteX2" fmla="*/ 21600 w 21600"/>
              <a:gd name="connsiteY2" fmla="*/ 17322 h 20234"/>
              <a:gd name="connsiteX3" fmla="*/ 9108 w 21600"/>
              <a:gd name="connsiteY3" fmla="*/ 17343 h 20234"/>
              <a:gd name="connsiteX4" fmla="*/ 0 w 21600"/>
              <a:gd name="connsiteY4" fmla="*/ 20172 h 20234"/>
              <a:gd name="connsiteX5" fmla="*/ 0 w 21600"/>
              <a:gd name="connsiteY5" fmla="*/ 0 h 20234"/>
              <a:gd name="connsiteX0" fmla="*/ 0 w 21600"/>
              <a:gd name="connsiteY0" fmla="*/ 0 h 20232"/>
              <a:gd name="connsiteX1" fmla="*/ 21600 w 21600"/>
              <a:gd name="connsiteY1" fmla="*/ 0 h 20232"/>
              <a:gd name="connsiteX2" fmla="*/ 21600 w 21600"/>
              <a:gd name="connsiteY2" fmla="*/ 17322 h 20232"/>
              <a:gd name="connsiteX3" fmla="*/ 8251 w 21600"/>
              <a:gd name="connsiteY3" fmla="*/ 17274 h 20232"/>
              <a:gd name="connsiteX4" fmla="*/ 0 w 21600"/>
              <a:gd name="connsiteY4" fmla="*/ 20172 h 20232"/>
              <a:gd name="connsiteX5" fmla="*/ 0 w 21600"/>
              <a:gd name="connsiteY5" fmla="*/ 0 h 20232"/>
              <a:gd name="connsiteX0" fmla="*/ 0 w 21600"/>
              <a:gd name="connsiteY0" fmla="*/ 0 h 20234"/>
              <a:gd name="connsiteX1" fmla="*/ 21600 w 21600"/>
              <a:gd name="connsiteY1" fmla="*/ 0 h 20234"/>
              <a:gd name="connsiteX2" fmla="*/ 21600 w 21600"/>
              <a:gd name="connsiteY2" fmla="*/ 17322 h 20234"/>
              <a:gd name="connsiteX3" fmla="*/ 8165 w 21600"/>
              <a:gd name="connsiteY3" fmla="*/ 17343 h 20234"/>
              <a:gd name="connsiteX4" fmla="*/ 0 w 21600"/>
              <a:gd name="connsiteY4" fmla="*/ 20172 h 20234"/>
              <a:gd name="connsiteX5" fmla="*/ 0 w 21600"/>
              <a:gd name="connsiteY5" fmla="*/ 0 h 20234"/>
              <a:gd name="connsiteX0" fmla="*/ 0 w 21600"/>
              <a:gd name="connsiteY0" fmla="*/ 0 h 20230"/>
              <a:gd name="connsiteX1" fmla="*/ 21600 w 21600"/>
              <a:gd name="connsiteY1" fmla="*/ 0 h 20230"/>
              <a:gd name="connsiteX2" fmla="*/ 21600 w 21600"/>
              <a:gd name="connsiteY2" fmla="*/ 17322 h 20230"/>
              <a:gd name="connsiteX3" fmla="*/ 8165 w 21600"/>
              <a:gd name="connsiteY3" fmla="*/ 17343 h 20230"/>
              <a:gd name="connsiteX4" fmla="*/ 0 w 21600"/>
              <a:gd name="connsiteY4" fmla="*/ 20172 h 20230"/>
              <a:gd name="connsiteX5" fmla="*/ 0 w 21600"/>
              <a:gd name="connsiteY5" fmla="*/ 0 h 20230"/>
              <a:gd name="connsiteX0" fmla="*/ 0 w 21600"/>
              <a:gd name="connsiteY0" fmla="*/ 0 h 20179"/>
              <a:gd name="connsiteX1" fmla="*/ 21600 w 21600"/>
              <a:gd name="connsiteY1" fmla="*/ 0 h 20179"/>
              <a:gd name="connsiteX2" fmla="*/ 21600 w 21600"/>
              <a:gd name="connsiteY2" fmla="*/ 17322 h 20179"/>
              <a:gd name="connsiteX3" fmla="*/ 8165 w 21600"/>
              <a:gd name="connsiteY3" fmla="*/ 17343 h 20179"/>
              <a:gd name="connsiteX4" fmla="*/ 0 w 21600"/>
              <a:gd name="connsiteY4" fmla="*/ 20172 h 20179"/>
              <a:gd name="connsiteX5" fmla="*/ 0 w 21600"/>
              <a:gd name="connsiteY5" fmla="*/ 0 h 20179"/>
              <a:gd name="connsiteX0" fmla="*/ 86 w 21686"/>
              <a:gd name="connsiteY0" fmla="*/ 0 h 19537"/>
              <a:gd name="connsiteX1" fmla="*/ 21686 w 21686"/>
              <a:gd name="connsiteY1" fmla="*/ 0 h 19537"/>
              <a:gd name="connsiteX2" fmla="*/ 21686 w 21686"/>
              <a:gd name="connsiteY2" fmla="*/ 17322 h 19537"/>
              <a:gd name="connsiteX3" fmla="*/ 8251 w 21686"/>
              <a:gd name="connsiteY3" fmla="*/ 17343 h 19537"/>
              <a:gd name="connsiteX4" fmla="*/ 0 w 21686"/>
              <a:gd name="connsiteY4" fmla="*/ 19527 h 19537"/>
              <a:gd name="connsiteX5" fmla="*/ 86 w 21686"/>
              <a:gd name="connsiteY5" fmla="*/ 0 h 19537"/>
              <a:gd name="connsiteX0" fmla="*/ 86 w 21686"/>
              <a:gd name="connsiteY0" fmla="*/ 0 h 19124"/>
              <a:gd name="connsiteX1" fmla="*/ 21686 w 21686"/>
              <a:gd name="connsiteY1" fmla="*/ 0 h 19124"/>
              <a:gd name="connsiteX2" fmla="*/ 21686 w 21686"/>
              <a:gd name="connsiteY2" fmla="*/ 17322 h 19124"/>
              <a:gd name="connsiteX3" fmla="*/ 8251 w 21686"/>
              <a:gd name="connsiteY3" fmla="*/ 17343 h 19124"/>
              <a:gd name="connsiteX4" fmla="*/ 0 w 21686"/>
              <a:gd name="connsiteY4" fmla="*/ 19112 h 19124"/>
              <a:gd name="connsiteX5" fmla="*/ 86 w 21686"/>
              <a:gd name="connsiteY5" fmla="*/ 0 h 19124"/>
              <a:gd name="connsiteX0" fmla="*/ 115 w 21715"/>
              <a:gd name="connsiteY0" fmla="*/ 0 h 19375"/>
              <a:gd name="connsiteX1" fmla="*/ 21715 w 21715"/>
              <a:gd name="connsiteY1" fmla="*/ 0 h 19375"/>
              <a:gd name="connsiteX2" fmla="*/ 21715 w 21715"/>
              <a:gd name="connsiteY2" fmla="*/ 17322 h 19375"/>
              <a:gd name="connsiteX3" fmla="*/ 8280 w 21715"/>
              <a:gd name="connsiteY3" fmla="*/ 17343 h 19375"/>
              <a:gd name="connsiteX4" fmla="*/ 0 w 21715"/>
              <a:gd name="connsiteY4" fmla="*/ 19365 h 19375"/>
              <a:gd name="connsiteX5" fmla="*/ 115 w 21715"/>
              <a:gd name="connsiteY5" fmla="*/ 0 h 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5" h="19375">
                <a:moveTo>
                  <a:pt x="115" y="0"/>
                </a:moveTo>
                <a:lnTo>
                  <a:pt x="21715" y="0"/>
                </a:lnTo>
                <a:lnTo>
                  <a:pt x="21715" y="17322"/>
                </a:lnTo>
                <a:lnTo>
                  <a:pt x="8280" y="17343"/>
                </a:lnTo>
                <a:cubicBezTo>
                  <a:pt x="4651" y="17634"/>
                  <a:pt x="3579" y="19537"/>
                  <a:pt x="0" y="19365"/>
                </a:cubicBezTo>
                <a:cubicBezTo>
                  <a:pt x="29" y="12856"/>
                  <a:pt x="86" y="6509"/>
                  <a:pt x="115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376964" y="5014285"/>
            <a:ext cx="8944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IT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기술의 변화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567113" y="4914656"/>
            <a:ext cx="2779712" cy="67770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162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7" name="순서도: 문서 21"/>
          <p:cNvSpPr/>
          <p:nvPr/>
        </p:nvSpPr>
        <p:spPr bwMode="auto">
          <a:xfrm flipV="1">
            <a:off x="3432175" y="5289366"/>
            <a:ext cx="3033713" cy="119997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972822" y="5014285"/>
            <a:ext cx="19684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신규 비즈니스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&amp;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수익 모델 요구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 flipH="1">
            <a:off x="6708119" y="4914656"/>
            <a:ext cx="2779712" cy="67770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162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순서도: 문서 21"/>
          <p:cNvSpPr/>
          <p:nvPr/>
        </p:nvSpPr>
        <p:spPr bwMode="auto">
          <a:xfrm flipH="1" flipV="1">
            <a:off x="6573180" y="5121340"/>
            <a:ext cx="3033713" cy="1368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799"/>
              <a:gd name="connsiteX1" fmla="*/ 21600 w 21600"/>
              <a:gd name="connsiteY1" fmla="*/ 0 h 20799"/>
              <a:gd name="connsiteX2" fmla="*/ 21600 w 21600"/>
              <a:gd name="connsiteY2" fmla="*/ 17322 h 20799"/>
              <a:gd name="connsiteX3" fmla="*/ 0 w 21600"/>
              <a:gd name="connsiteY3" fmla="*/ 20172 h 20799"/>
              <a:gd name="connsiteX4" fmla="*/ 0 w 21600"/>
              <a:gd name="connsiteY4" fmla="*/ 0 h 20799"/>
              <a:gd name="connsiteX0" fmla="*/ 0 w 21600"/>
              <a:gd name="connsiteY0" fmla="*/ 0 h 21337"/>
              <a:gd name="connsiteX1" fmla="*/ 21600 w 21600"/>
              <a:gd name="connsiteY1" fmla="*/ 0 h 21337"/>
              <a:gd name="connsiteX2" fmla="*/ 21600 w 21600"/>
              <a:gd name="connsiteY2" fmla="*/ 17322 h 21337"/>
              <a:gd name="connsiteX3" fmla="*/ 11651 w 21600"/>
              <a:gd name="connsiteY3" fmla="*/ 18734 h 21337"/>
              <a:gd name="connsiteX4" fmla="*/ 0 w 21600"/>
              <a:gd name="connsiteY4" fmla="*/ 20172 h 21337"/>
              <a:gd name="connsiteX5" fmla="*/ 0 w 21600"/>
              <a:gd name="connsiteY5" fmla="*/ 0 h 21337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226"/>
              <a:gd name="connsiteX1" fmla="*/ 21600 w 21600"/>
              <a:gd name="connsiteY1" fmla="*/ 0 h 21226"/>
              <a:gd name="connsiteX2" fmla="*/ 21600 w 21600"/>
              <a:gd name="connsiteY2" fmla="*/ 17322 h 21226"/>
              <a:gd name="connsiteX3" fmla="*/ 9381 w 21600"/>
              <a:gd name="connsiteY3" fmla="*/ 18058 h 21226"/>
              <a:gd name="connsiteX4" fmla="*/ 0 w 21600"/>
              <a:gd name="connsiteY4" fmla="*/ 20172 h 21226"/>
              <a:gd name="connsiteX5" fmla="*/ 0 w 21600"/>
              <a:gd name="connsiteY5" fmla="*/ 0 h 21226"/>
              <a:gd name="connsiteX0" fmla="*/ 0 w 21600"/>
              <a:gd name="connsiteY0" fmla="*/ 0 h 21173"/>
              <a:gd name="connsiteX1" fmla="*/ 21600 w 21600"/>
              <a:gd name="connsiteY1" fmla="*/ 0 h 21173"/>
              <a:gd name="connsiteX2" fmla="*/ 21600 w 21600"/>
              <a:gd name="connsiteY2" fmla="*/ 17322 h 21173"/>
              <a:gd name="connsiteX3" fmla="*/ 9138 w 21600"/>
              <a:gd name="connsiteY3" fmla="*/ 17689 h 21173"/>
              <a:gd name="connsiteX4" fmla="*/ 0 w 21600"/>
              <a:gd name="connsiteY4" fmla="*/ 20172 h 21173"/>
              <a:gd name="connsiteX5" fmla="*/ 0 w 21600"/>
              <a:gd name="connsiteY5" fmla="*/ 0 h 21173"/>
              <a:gd name="connsiteX0" fmla="*/ 0 w 21600"/>
              <a:gd name="connsiteY0" fmla="*/ 0 h 21173"/>
              <a:gd name="connsiteX1" fmla="*/ 21600 w 21600"/>
              <a:gd name="connsiteY1" fmla="*/ 0 h 21173"/>
              <a:gd name="connsiteX2" fmla="*/ 21600 w 21600"/>
              <a:gd name="connsiteY2" fmla="*/ 17322 h 21173"/>
              <a:gd name="connsiteX3" fmla="*/ 9138 w 21600"/>
              <a:gd name="connsiteY3" fmla="*/ 17689 h 21173"/>
              <a:gd name="connsiteX4" fmla="*/ 0 w 21600"/>
              <a:gd name="connsiteY4" fmla="*/ 20172 h 21173"/>
              <a:gd name="connsiteX5" fmla="*/ 0 w 21600"/>
              <a:gd name="connsiteY5" fmla="*/ 0 h 21173"/>
              <a:gd name="connsiteX0" fmla="*/ 0 w 21600"/>
              <a:gd name="connsiteY0" fmla="*/ 0 h 21128"/>
              <a:gd name="connsiteX1" fmla="*/ 21600 w 21600"/>
              <a:gd name="connsiteY1" fmla="*/ 0 h 21128"/>
              <a:gd name="connsiteX2" fmla="*/ 21600 w 21600"/>
              <a:gd name="connsiteY2" fmla="*/ 17322 h 21128"/>
              <a:gd name="connsiteX3" fmla="*/ 9108 w 21600"/>
              <a:gd name="connsiteY3" fmla="*/ 17343 h 21128"/>
              <a:gd name="connsiteX4" fmla="*/ 0 w 21600"/>
              <a:gd name="connsiteY4" fmla="*/ 20172 h 21128"/>
              <a:gd name="connsiteX5" fmla="*/ 0 w 21600"/>
              <a:gd name="connsiteY5" fmla="*/ 0 h 21128"/>
              <a:gd name="connsiteX0" fmla="*/ 0 w 21600"/>
              <a:gd name="connsiteY0" fmla="*/ 0 h 20535"/>
              <a:gd name="connsiteX1" fmla="*/ 21600 w 21600"/>
              <a:gd name="connsiteY1" fmla="*/ 0 h 20535"/>
              <a:gd name="connsiteX2" fmla="*/ 21600 w 21600"/>
              <a:gd name="connsiteY2" fmla="*/ 17322 h 20535"/>
              <a:gd name="connsiteX3" fmla="*/ 9108 w 21600"/>
              <a:gd name="connsiteY3" fmla="*/ 17343 h 20535"/>
              <a:gd name="connsiteX4" fmla="*/ 0 w 21600"/>
              <a:gd name="connsiteY4" fmla="*/ 20172 h 20535"/>
              <a:gd name="connsiteX5" fmla="*/ 0 w 21600"/>
              <a:gd name="connsiteY5" fmla="*/ 0 h 20535"/>
              <a:gd name="connsiteX0" fmla="*/ 0 w 21600"/>
              <a:gd name="connsiteY0" fmla="*/ 0 h 20281"/>
              <a:gd name="connsiteX1" fmla="*/ 21600 w 21600"/>
              <a:gd name="connsiteY1" fmla="*/ 0 h 20281"/>
              <a:gd name="connsiteX2" fmla="*/ 21600 w 21600"/>
              <a:gd name="connsiteY2" fmla="*/ 17322 h 20281"/>
              <a:gd name="connsiteX3" fmla="*/ 9108 w 21600"/>
              <a:gd name="connsiteY3" fmla="*/ 17343 h 20281"/>
              <a:gd name="connsiteX4" fmla="*/ 0 w 21600"/>
              <a:gd name="connsiteY4" fmla="*/ 20172 h 20281"/>
              <a:gd name="connsiteX5" fmla="*/ 0 w 21600"/>
              <a:gd name="connsiteY5" fmla="*/ 0 h 20281"/>
              <a:gd name="connsiteX0" fmla="*/ 0 w 21600"/>
              <a:gd name="connsiteY0" fmla="*/ 0 h 20234"/>
              <a:gd name="connsiteX1" fmla="*/ 21600 w 21600"/>
              <a:gd name="connsiteY1" fmla="*/ 0 h 20234"/>
              <a:gd name="connsiteX2" fmla="*/ 21600 w 21600"/>
              <a:gd name="connsiteY2" fmla="*/ 17322 h 20234"/>
              <a:gd name="connsiteX3" fmla="*/ 9108 w 21600"/>
              <a:gd name="connsiteY3" fmla="*/ 17343 h 20234"/>
              <a:gd name="connsiteX4" fmla="*/ 0 w 21600"/>
              <a:gd name="connsiteY4" fmla="*/ 20172 h 20234"/>
              <a:gd name="connsiteX5" fmla="*/ 0 w 21600"/>
              <a:gd name="connsiteY5" fmla="*/ 0 h 20234"/>
              <a:gd name="connsiteX0" fmla="*/ 0 w 21600"/>
              <a:gd name="connsiteY0" fmla="*/ 0 h 20232"/>
              <a:gd name="connsiteX1" fmla="*/ 21600 w 21600"/>
              <a:gd name="connsiteY1" fmla="*/ 0 h 20232"/>
              <a:gd name="connsiteX2" fmla="*/ 21600 w 21600"/>
              <a:gd name="connsiteY2" fmla="*/ 17322 h 20232"/>
              <a:gd name="connsiteX3" fmla="*/ 8251 w 21600"/>
              <a:gd name="connsiteY3" fmla="*/ 17274 h 20232"/>
              <a:gd name="connsiteX4" fmla="*/ 0 w 21600"/>
              <a:gd name="connsiteY4" fmla="*/ 20172 h 20232"/>
              <a:gd name="connsiteX5" fmla="*/ 0 w 21600"/>
              <a:gd name="connsiteY5" fmla="*/ 0 h 20232"/>
              <a:gd name="connsiteX0" fmla="*/ 0 w 21600"/>
              <a:gd name="connsiteY0" fmla="*/ 0 h 20234"/>
              <a:gd name="connsiteX1" fmla="*/ 21600 w 21600"/>
              <a:gd name="connsiteY1" fmla="*/ 0 h 20234"/>
              <a:gd name="connsiteX2" fmla="*/ 21600 w 21600"/>
              <a:gd name="connsiteY2" fmla="*/ 17322 h 20234"/>
              <a:gd name="connsiteX3" fmla="*/ 8165 w 21600"/>
              <a:gd name="connsiteY3" fmla="*/ 17343 h 20234"/>
              <a:gd name="connsiteX4" fmla="*/ 0 w 21600"/>
              <a:gd name="connsiteY4" fmla="*/ 20172 h 20234"/>
              <a:gd name="connsiteX5" fmla="*/ 0 w 21600"/>
              <a:gd name="connsiteY5" fmla="*/ 0 h 20234"/>
              <a:gd name="connsiteX0" fmla="*/ 0 w 21600"/>
              <a:gd name="connsiteY0" fmla="*/ 0 h 20230"/>
              <a:gd name="connsiteX1" fmla="*/ 21600 w 21600"/>
              <a:gd name="connsiteY1" fmla="*/ 0 h 20230"/>
              <a:gd name="connsiteX2" fmla="*/ 21600 w 21600"/>
              <a:gd name="connsiteY2" fmla="*/ 17322 h 20230"/>
              <a:gd name="connsiteX3" fmla="*/ 8165 w 21600"/>
              <a:gd name="connsiteY3" fmla="*/ 17343 h 20230"/>
              <a:gd name="connsiteX4" fmla="*/ 0 w 21600"/>
              <a:gd name="connsiteY4" fmla="*/ 20172 h 20230"/>
              <a:gd name="connsiteX5" fmla="*/ 0 w 21600"/>
              <a:gd name="connsiteY5" fmla="*/ 0 h 20230"/>
              <a:gd name="connsiteX0" fmla="*/ 0 w 21600"/>
              <a:gd name="connsiteY0" fmla="*/ 0 h 20179"/>
              <a:gd name="connsiteX1" fmla="*/ 21600 w 21600"/>
              <a:gd name="connsiteY1" fmla="*/ 0 h 20179"/>
              <a:gd name="connsiteX2" fmla="*/ 21600 w 21600"/>
              <a:gd name="connsiteY2" fmla="*/ 17322 h 20179"/>
              <a:gd name="connsiteX3" fmla="*/ 8165 w 21600"/>
              <a:gd name="connsiteY3" fmla="*/ 17343 h 20179"/>
              <a:gd name="connsiteX4" fmla="*/ 0 w 21600"/>
              <a:gd name="connsiteY4" fmla="*/ 20172 h 20179"/>
              <a:gd name="connsiteX5" fmla="*/ 0 w 21600"/>
              <a:gd name="connsiteY5" fmla="*/ 0 h 20179"/>
              <a:gd name="connsiteX0" fmla="*/ 86 w 21686"/>
              <a:gd name="connsiteY0" fmla="*/ 0 h 19537"/>
              <a:gd name="connsiteX1" fmla="*/ 21686 w 21686"/>
              <a:gd name="connsiteY1" fmla="*/ 0 h 19537"/>
              <a:gd name="connsiteX2" fmla="*/ 21686 w 21686"/>
              <a:gd name="connsiteY2" fmla="*/ 17322 h 19537"/>
              <a:gd name="connsiteX3" fmla="*/ 8251 w 21686"/>
              <a:gd name="connsiteY3" fmla="*/ 17343 h 19537"/>
              <a:gd name="connsiteX4" fmla="*/ 0 w 21686"/>
              <a:gd name="connsiteY4" fmla="*/ 19527 h 19537"/>
              <a:gd name="connsiteX5" fmla="*/ 86 w 21686"/>
              <a:gd name="connsiteY5" fmla="*/ 0 h 19537"/>
              <a:gd name="connsiteX0" fmla="*/ 86 w 21686"/>
              <a:gd name="connsiteY0" fmla="*/ 0 h 19124"/>
              <a:gd name="connsiteX1" fmla="*/ 21686 w 21686"/>
              <a:gd name="connsiteY1" fmla="*/ 0 h 19124"/>
              <a:gd name="connsiteX2" fmla="*/ 21686 w 21686"/>
              <a:gd name="connsiteY2" fmla="*/ 17322 h 19124"/>
              <a:gd name="connsiteX3" fmla="*/ 8251 w 21686"/>
              <a:gd name="connsiteY3" fmla="*/ 17343 h 19124"/>
              <a:gd name="connsiteX4" fmla="*/ 0 w 21686"/>
              <a:gd name="connsiteY4" fmla="*/ 19112 h 19124"/>
              <a:gd name="connsiteX5" fmla="*/ 86 w 21686"/>
              <a:gd name="connsiteY5" fmla="*/ 0 h 19124"/>
              <a:gd name="connsiteX0" fmla="*/ 115 w 21715"/>
              <a:gd name="connsiteY0" fmla="*/ 0 h 19375"/>
              <a:gd name="connsiteX1" fmla="*/ 21715 w 21715"/>
              <a:gd name="connsiteY1" fmla="*/ 0 h 19375"/>
              <a:gd name="connsiteX2" fmla="*/ 21715 w 21715"/>
              <a:gd name="connsiteY2" fmla="*/ 17322 h 19375"/>
              <a:gd name="connsiteX3" fmla="*/ 8280 w 21715"/>
              <a:gd name="connsiteY3" fmla="*/ 17343 h 19375"/>
              <a:gd name="connsiteX4" fmla="*/ 0 w 21715"/>
              <a:gd name="connsiteY4" fmla="*/ 19365 h 19375"/>
              <a:gd name="connsiteX5" fmla="*/ 115 w 21715"/>
              <a:gd name="connsiteY5" fmla="*/ 0 h 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5" h="19375">
                <a:moveTo>
                  <a:pt x="115" y="0"/>
                </a:moveTo>
                <a:lnTo>
                  <a:pt x="21715" y="0"/>
                </a:lnTo>
                <a:lnTo>
                  <a:pt x="21715" y="17322"/>
                </a:lnTo>
                <a:lnTo>
                  <a:pt x="8280" y="17343"/>
                </a:lnTo>
                <a:cubicBezTo>
                  <a:pt x="4651" y="17634"/>
                  <a:pt x="3579" y="19537"/>
                  <a:pt x="0" y="19365"/>
                </a:cubicBezTo>
                <a:cubicBezTo>
                  <a:pt x="29" y="12856"/>
                  <a:pt x="86" y="6509"/>
                  <a:pt x="115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0" name="TextBox 14"/>
          <p:cNvSpPr txBox="1">
            <a:spLocks noChangeArrowheads="1"/>
          </p:cNvSpPr>
          <p:nvPr/>
        </p:nvSpPr>
        <p:spPr bwMode="auto">
          <a:xfrm>
            <a:off x="7182554" y="5014285"/>
            <a:ext cx="1830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rgbClr val="808080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새로운 금융 생태계 조성 필요 </a:t>
            </a:r>
          </a:p>
        </p:txBody>
      </p:sp>
      <p:sp>
        <p:nvSpPr>
          <p:cNvPr id="41" name="Rectangle 31"/>
          <p:cNvSpPr>
            <a:spLocks noChangeArrowheads="1"/>
          </p:cNvSpPr>
          <p:nvPr/>
        </p:nvSpPr>
        <p:spPr bwMode="auto">
          <a:xfrm>
            <a:off x="344488" y="5373216"/>
            <a:ext cx="2905204" cy="91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IT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의 역할 변화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비즈니스 지원에서 혁신 주체로 변환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사용자 채널의 변화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모바일 사용 증가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오픈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적용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웹 서비스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-REST, SOAP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등 표준 기술 적용 기반 오픈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증가</a:t>
            </a:r>
            <a:endParaRPr kumimoji="0" lang="ko-KR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2" name="Rectangle 31"/>
          <p:cNvSpPr>
            <a:spLocks noChangeArrowheads="1"/>
          </p:cNvSpPr>
          <p:nvPr/>
        </p:nvSpPr>
        <p:spPr bwMode="auto">
          <a:xfrm>
            <a:off x="6645188" y="5380910"/>
            <a:ext cx="2905204" cy="10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비금융 기업인 핀테크 기업과 신 에코시스템 형성에 신속한 대응 필요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지급 결재 방식 변화 수용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삼성페이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카카오페이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네이버페이 등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인터넷 전문은행 및 가상 화폐에 대한 경쟁력 확보 필요</a:t>
            </a:r>
            <a:endParaRPr kumimoji="0" lang="ko-KR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3487956" y="5373216"/>
            <a:ext cx="2905204" cy="91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적시에 새로운 상품 및 서비스 제공 필요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계열사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공개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즉 오픈 협업과 공유를 통한 새로운 부가 가치 창출 방안 모색</a:t>
            </a:r>
            <a:endParaRPr kumimoji="0" lang="en-US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2075" indent="-92075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계열사간 </a:t>
            </a:r>
            <a:r>
              <a:rPr kumimoji="0" lang="en-US" altLang="ko-KR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0" lang="ko-KR" alt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조합 및 연계를 통한 그룹 시너지 필요</a:t>
            </a:r>
            <a:endParaRPr kumimoji="0" lang="ko-KR" altLang="ko-KR" sz="1100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0512" y="3068960"/>
            <a:ext cx="8856984" cy="720000"/>
            <a:chOff x="560512" y="3110135"/>
            <a:chExt cx="8856984" cy="828000"/>
          </a:xfrm>
        </p:grpSpPr>
        <p:sp>
          <p:nvSpPr>
            <p:cNvPr id="54" name="직사각형 108"/>
            <p:cNvSpPr/>
            <p:nvPr/>
          </p:nvSpPr>
          <p:spPr bwMode="auto">
            <a:xfrm>
              <a:off x="560512" y="3110135"/>
              <a:ext cx="2088000" cy="828000"/>
            </a:xfrm>
            <a:prstGeom prst="round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5" name="직사각형 39"/>
            <p:cNvSpPr>
              <a:spLocks noChangeArrowheads="1"/>
            </p:cNvSpPr>
            <p:nvPr/>
          </p:nvSpPr>
          <p:spPr bwMode="auto">
            <a:xfrm>
              <a:off x="616352" y="3169007"/>
              <a:ext cx="1978315" cy="71215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1" name="직사각형 116"/>
            <p:cNvSpPr/>
            <p:nvPr/>
          </p:nvSpPr>
          <p:spPr bwMode="auto">
            <a:xfrm>
              <a:off x="2879702" y="3110135"/>
              <a:ext cx="2088000" cy="828000"/>
            </a:xfrm>
            <a:prstGeom prst="round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2" name="직사각형 39"/>
            <p:cNvSpPr>
              <a:spLocks noChangeArrowheads="1"/>
            </p:cNvSpPr>
            <p:nvPr/>
          </p:nvSpPr>
          <p:spPr bwMode="auto">
            <a:xfrm>
              <a:off x="2935542" y="3169007"/>
              <a:ext cx="1978315" cy="71215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8" name="직사각형 120"/>
            <p:cNvSpPr/>
            <p:nvPr/>
          </p:nvSpPr>
          <p:spPr bwMode="auto">
            <a:xfrm>
              <a:off x="5108924" y="3110135"/>
              <a:ext cx="2088000" cy="828000"/>
            </a:xfrm>
            <a:prstGeom prst="round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9" name="직사각형 39"/>
            <p:cNvSpPr>
              <a:spLocks noChangeArrowheads="1"/>
            </p:cNvSpPr>
            <p:nvPr/>
          </p:nvSpPr>
          <p:spPr bwMode="auto">
            <a:xfrm>
              <a:off x="5164764" y="3169007"/>
              <a:ext cx="1978315" cy="71215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1" name="직사각형 120"/>
            <p:cNvSpPr/>
            <p:nvPr/>
          </p:nvSpPr>
          <p:spPr bwMode="auto">
            <a:xfrm>
              <a:off x="7329496" y="3110135"/>
              <a:ext cx="2088000" cy="828000"/>
            </a:xfrm>
            <a:prstGeom prst="round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2" name="직사각형 39"/>
            <p:cNvSpPr>
              <a:spLocks noChangeArrowheads="1"/>
            </p:cNvSpPr>
            <p:nvPr/>
          </p:nvSpPr>
          <p:spPr bwMode="auto">
            <a:xfrm>
              <a:off x="7393986" y="3169007"/>
              <a:ext cx="1978315" cy="71215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defRPr/>
              </a:pPr>
              <a:endParaRPr lang="ko-KR" altLang="en-US" sz="110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60512" y="3230235"/>
              <a:ext cx="2088000" cy="684789"/>
              <a:chOff x="560512" y="3230235"/>
              <a:chExt cx="2088000" cy="684789"/>
            </a:xfrm>
          </p:grpSpPr>
          <p:sp>
            <p:nvSpPr>
              <p:cNvPr id="58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375024"/>
                <a:ext cx="2088000" cy="540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온라인 채널 그룹 시너지</a:t>
                </a:r>
              </a:p>
            </p:txBody>
          </p:sp>
          <p:sp>
            <p:nvSpPr>
              <p:cNvPr id="67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230235"/>
                <a:ext cx="2088000" cy="288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계열사간 협업모델 신속한 구현</a:t>
                </a:r>
                <a:r>
                  <a:rPr lang="ko-KR" altLang="en-US" sz="13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</a:t>
                </a:r>
                <a:endParaRPr lang="en-US" altLang="ko-KR" sz="1300" b="1" dirty="0">
                  <a:solidFill>
                    <a:srgbClr val="FFC000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2816763" y="3230235"/>
              <a:ext cx="2088000" cy="684789"/>
              <a:chOff x="560512" y="3230235"/>
              <a:chExt cx="2088000" cy="684789"/>
            </a:xfrm>
          </p:grpSpPr>
          <p:sp>
            <p:nvSpPr>
              <p:cNvPr id="69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375024"/>
                <a:ext cx="2088000" cy="540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 신기술의 신속한 </a:t>
                </a:r>
                <a:r>
                  <a:rPr lang="en-US" altLang="ko-KR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Biz </a:t>
                </a: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연계</a:t>
                </a:r>
              </a:p>
            </p:txBody>
          </p:sp>
          <p:sp>
            <p:nvSpPr>
              <p:cNvPr id="70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230235"/>
                <a:ext cx="2088000" cy="288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   상시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POC 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검증 및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Biz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모델 시각화</a:t>
                </a:r>
                <a:r>
                  <a:rPr lang="ko-KR" altLang="en-US" sz="13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</a:t>
                </a:r>
                <a:endParaRPr lang="en-US" altLang="ko-KR" sz="1300" b="1" dirty="0">
                  <a:solidFill>
                    <a:srgbClr val="FFC000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5073014" y="3230235"/>
              <a:ext cx="2088000" cy="684789"/>
              <a:chOff x="560512" y="3230235"/>
              <a:chExt cx="2088000" cy="684789"/>
            </a:xfrm>
          </p:grpSpPr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375024"/>
                <a:ext cx="2088000" cy="540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 </a:t>
                </a:r>
                <a:r>
                  <a:rPr lang="en-US" altLang="ko-KR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KB </a:t>
                </a: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솔루션 외부 확장적 연계</a:t>
                </a:r>
              </a:p>
            </p:txBody>
          </p:sp>
          <p:sp>
            <p:nvSpPr>
              <p:cNvPr id="73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230235"/>
                <a:ext cx="2088000" cy="288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 제휴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API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의 적극적 외부 확장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/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결합</a:t>
                </a:r>
                <a:endParaRPr lang="en-US" altLang="ko-KR" sz="1300" b="1" dirty="0">
                  <a:solidFill>
                    <a:srgbClr val="FFC000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7329264" y="3230235"/>
              <a:ext cx="2088000" cy="684789"/>
              <a:chOff x="560512" y="3230235"/>
              <a:chExt cx="2088000" cy="684789"/>
            </a:xfrm>
          </p:grpSpPr>
          <p:sp>
            <p:nvSpPr>
              <p:cNvPr id="75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375024"/>
                <a:ext cx="2088000" cy="540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300" b="1" dirty="0">
                    <a:solidFill>
                      <a:srgbClr val="FFFFFF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프로세스 단축으로 신속대응</a:t>
                </a:r>
              </a:p>
            </p:txBody>
          </p:sp>
          <p:sp>
            <p:nvSpPr>
              <p:cNvPr id="76" name="Text Box 14"/>
              <p:cNvSpPr txBox="1">
                <a:spLocks noChangeArrowheads="1"/>
              </p:cNvSpPr>
              <p:nvPr/>
            </p:nvSpPr>
            <p:spPr bwMode="gray">
              <a:xfrm>
                <a:off x="560512" y="3230235"/>
                <a:ext cx="2088000" cy="2880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 anchor="ctr"/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오픈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API 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활용체계 구축</a:t>
                </a:r>
                <a:endParaRPr lang="en-US" altLang="ko-KR" sz="1100" b="1" dirty="0">
                  <a:solidFill>
                    <a:srgbClr val="FFC000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843539" y="3933088"/>
            <a:ext cx="8394123" cy="288000"/>
            <a:chOff x="843539" y="4185084"/>
            <a:chExt cx="8394123" cy="288000"/>
          </a:xfrm>
        </p:grpSpPr>
        <p:sp>
          <p:nvSpPr>
            <p:cNvPr id="77" name="순서도: 문서 21"/>
            <p:cNvSpPr/>
            <p:nvPr/>
          </p:nvSpPr>
          <p:spPr bwMode="auto">
            <a:xfrm rot="10800000" flipV="1">
              <a:off x="849471" y="4185084"/>
              <a:ext cx="8388191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anchor="ctr"/>
            <a:lstStyle/>
            <a:p>
              <a:pPr>
                <a:defRPr/>
              </a:pP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계열사간 협업과 외부 신기술의 신속한 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Biz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접목을 구현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상시화하기 위해 오픈 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기반 플랫폼을 그룹 공동운영시스템으로 구축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79" name="순서도: 문서 21"/>
            <p:cNvSpPr/>
            <p:nvPr/>
          </p:nvSpPr>
          <p:spPr bwMode="auto">
            <a:xfrm rot="10800000" flipV="1">
              <a:off x="843539" y="4185084"/>
              <a:ext cx="320657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43539" y="4257124"/>
            <a:ext cx="8394123" cy="288000"/>
            <a:chOff x="848545" y="4509120"/>
            <a:chExt cx="8394123" cy="288000"/>
          </a:xfrm>
        </p:grpSpPr>
        <p:sp>
          <p:nvSpPr>
            <p:cNvPr id="81" name="순서도: 문서 21"/>
            <p:cNvSpPr/>
            <p:nvPr/>
          </p:nvSpPr>
          <p:spPr bwMode="auto">
            <a:xfrm rot="10800000" flipV="1">
              <a:off x="854477" y="4509120"/>
              <a:ext cx="8388191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KB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표준 오픈 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구축에 필요한 성능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기능</a:t>
              </a:r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요건을 만족하는 시스템 구축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2" name="순서도: 문서 21"/>
            <p:cNvSpPr/>
            <p:nvPr/>
          </p:nvSpPr>
          <p:spPr bwMode="auto">
            <a:xfrm rot="10800000" flipV="1">
              <a:off x="848545" y="4509120"/>
              <a:ext cx="320657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975528" y="4057167"/>
            <a:ext cx="36000" cy="3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78267" y="4376464"/>
            <a:ext cx="36000" cy="36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7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114"/>
          <p:cNvSpPr/>
          <p:nvPr/>
        </p:nvSpPr>
        <p:spPr bwMode="auto">
          <a:xfrm>
            <a:off x="5875910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캐피탈</a:t>
            </a:r>
          </a:p>
        </p:txBody>
      </p:sp>
      <p:sp>
        <p:nvSpPr>
          <p:cNvPr id="253" name="Rectangle 115"/>
          <p:cNvSpPr/>
          <p:nvPr/>
        </p:nvSpPr>
        <p:spPr bwMode="auto">
          <a:xfrm>
            <a:off x="5950773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4" name="Rectangle 117"/>
          <p:cNvSpPr/>
          <p:nvPr/>
        </p:nvSpPr>
        <p:spPr bwMode="auto">
          <a:xfrm>
            <a:off x="5950773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5" name="Rectangle 118"/>
          <p:cNvSpPr/>
          <p:nvPr/>
        </p:nvSpPr>
        <p:spPr bwMode="auto">
          <a:xfrm>
            <a:off x="5950773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5833580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5824511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1779333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2. </a:t>
            </a:r>
            <a:r>
              <a:rPr lang="ko-KR" altLang="en-US" sz="2800" spc="-100" dirty="0">
                <a:cs typeface="Arial" pitchFamily="34" charset="0"/>
              </a:rPr>
              <a:t>제안 범위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플랫폼은 그룹공통 관리 포탈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(Developer Portal/API Management)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계열사 별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API-GW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이원화하여 구성하며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금융회사의 특성을 반영하여 고객 및 이용기관을 위한 계정관리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LDAP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인증서버 등을 위한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Portal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 구성합니다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Back-end legacy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시스템 연계에 필요한 전문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 변환을 위한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Server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제안 범위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7049864" y="4461816"/>
            <a:ext cx="2330844" cy="766329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직사각형 65"/>
          <p:cNvSpPr/>
          <p:nvPr/>
        </p:nvSpPr>
        <p:spPr>
          <a:xfrm flipV="1">
            <a:off x="7049864" y="4461815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56926" y="4807917"/>
            <a:ext cx="2223781" cy="373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등록 및 관리하기 위한 기능을 제공하며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API Quality of Service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향상 시키기 위한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Analytics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기능을 제공</a:t>
            </a:r>
            <a:endParaRPr lang="en-US" altLang="ko-KR" sz="9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456011" y="4507553"/>
            <a:ext cx="1106072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API Management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7050647" y="2947720"/>
            <a:ext cx="2330844" cy="733742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1" name="직사각형 90"/>
          <p:cNvSpPr/>
          <p:nvPr/>
        </p:nvSpPr>
        <p:spPr>
          <a:xfrm flipV="1">
            <a:off x="7050647" y="2947718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157710" y="3278792"/>
            <a:ext cx="2223782" cy="373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개발자를 위한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조회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Key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발급 등  회사가 제공하는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사용을 위한 전반적인 기능을 제공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456794" y="3011160"/>
            <a:ext cx="1636666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Developer Portal (SI 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구현</a:t>
            </a: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7049863" y="5282779"/>
            <a:ext cx="2330844" cy="619737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 flipV="1">
            <a:off x="7049863" y="5282778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156926" y="5613605"/>
            <a:ext cx="222378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Client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와 지주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계열사 간 사용 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로부터 호출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제공되는 데이터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서비스를 중개함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509283" y="5346218"/>
            <a:ext cx="812723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API Gateway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40562" y="2168861"/>
            <a:ext cx="2330844" cy="732955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 flipV="1">
            <a:off x="7040562" y="2168860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147625" y="2499934"/>
            <a:ext cx="2223782" cy="373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최종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사용자 및 이용이관 들이 계정을 등록하고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서비스 신청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변경</a:t>
            </a: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해지를 위한 전반적인 기능을 제공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7428588" y="2232301"/>
            <a:ext cx="126957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User Portal (SI 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구현</a:t>
            </a: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</a:p>
        </p:txBody>
      </p:sp>
      <p:sp>
        <p:nvSpPr>
          <p:cNvPr id="123" name="Rectangle 15"/>
          <p:cNvSpPr/>
          <p:nvPr/>
        </p:nvSpPr>
        <p:spPr bwMode="auto">
          <a:xfrm>
            <a:off x="452500" y="2353068"/>
            <a:ext cx="6015583" cy="188194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noFill/>
            <a:prstDash val="solid"/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그룹 표준 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Common Platform</a:t>
            </a:r>
            <a:endParaRPr lang="ko-KR" altLang="en-US" sz="1000" b="1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0" name="Rounded Rectangle 22"/>
          <p:cNvSpPr/>
          <p:nvPr/>
        </p:nvSpPr>
        <p:spPr bwMode="auto">
          <a:xfrm>
            <a:off x="1629084" y="2691470"/>
            <a:ext cx="1196426" cy="13184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  <a:prstDash val="dash"/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Developer Portal</a:t>
            </a:r>
            <a:endParaRPr lang="ko-KR" altLang="en-US" sz="1000" b="1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1" name="Rounded Rectangle 23"/>
          <p:cNvSpPr/>
          <p:nvPr/>
        </p:nvSpPr>
        <p:spPr bwMode="auto">
          <a:xfrm>
            <a:off x="3959347" y="2691470"/>
            <a:ext cx="1196426" cy="1318485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>
            <a:solidFill>
              <a:schemeClr val="bg1">
                <a:lumMod val="50000"/>
              </a:schemeClr>
            </a:solidFill>
            <a:prstDash val="dash"/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Management</a:t>
            </a:r>
            <a:endParaRPr lang="ko-KR" altLang="en-US" sz="1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2" name="Rectangle 24"/>
          <p:cNvSpPr/>
          <p:nvPr/>
        </p:nvSpPr>
        <p:spPr bwMode="auto">
          <a:xfrm>
            <a:off x="1815740" y="2992780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개발자 지원</a:t>
            </a:r>
          </a:p>
        </p:txBody>
      </p:sp>
      <p:sp>
        <p:nvSpPr>
          <p:cNvPr id="133" name="Rectangle 25"/>
          <p:cNvSpPr/>
          <p:nvPr/>
        </p:nvSpPr>
        <p:spPr bwMode="auto">
          <a:xfrm>
            <a:off x="1815740" y="323510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APP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등록</a:t>
            </a:r>
          </a:p>
        </p:txBody>
      </p:sp>
      <p:sp>
        <p:nvSpPr>
          <p:cNvPr id="134" name="Rectangle 26"/>
          <p:cNvSpPr/>
          <p:nvPr/>
        </p:nvSpPr>
        <p:spPr bwMode="auto">
          <a:xfrm>
            <a:off x="1815740" y="347743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검색</a:t>
            </a:r>
          </a:p>
        </p:txBody>
      </p:sp>
      <p:sp>
        <p:nvSpPr>
          <p:cNvPr id="135" name="Rectangle 27"/>
          <p:cNvSpPr/>
          <p:nvPr/>
        </p:nvSpPr>
        <p:spPr bwMode="auto">
          <a:xfrm>
            <a:off x="1815740" y="3721507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테스트</a:t>
            </a:r>
          </a:p>
        </p:txBody>
      </p:sp>
      <p:sp>
        <p:nvSpPr>
          <p:cNvPr id="136" name="Rectangle 28"/>
          <p:cNvSpPr/>
          <p:nvPr/>
        </p:nvSpPr>
        <p:spPr bwMode="auto">
          <a:xfrm>
            <a:off x="4130151" y="2992780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Lifecycle  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7" name="Rectangle 29"/>
          <p:cNvSpPr/>
          <p:nvPr/>
        </p:nvSpPr>
        <p:spPr bwMode="auto">
          <a:xfrm>
            <a:off x="4130151" y="323684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모니터링</a:t>
            </a:r>
          </a:p>
        </p:txBody>
      </p:sp>
      <p:sp>
        <p:nvSpPr>
          <p:cNvPr id="138" name="Rectangle 30"/>
          <p:cNvSpPr/>
          <p:nvPr/>
        </p:nvSpPr>
        <p:spPr bwMode="auto">
          <a:xfrm>
            <a:off x="4130151" y="347917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Reporting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9" name="Rectangle 31"/>
          <p:cNvSpPr/>
          <p:nvPr/>
        </p:nvSpPr>
        <p:spPr bwMode="auto">
          <a:xfrm>
            <a:off x="4130151" y="3721507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설정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제어</a:t>
            </a:r>
          </a:p>
        </p:txBody>
      </p:sp>
      <p:sp>
        <p:nvSpPr>
          <p:cNvPr id="144" name="Rounded Rectangle 53"/>
          <p:cNvSpPr/>
          <p:nvPr/>
        </p:nvSpPr>
        <p:spPr bwMode="auto">
          <a:xfrm>
            <a:off x="599900" y="2691470"/>
            <a:ext cx="930400" cy="13184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  <a:prstDash val="dash"/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User Portal</a:t>
            </a:r>
            <a:endParaRPr lang="ko-KR" altLang="en-US" sz="1000" b="1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5" name="Rectangle 54"/>
          <p:cNvSpPr/>
          <p:nvPr/>
        </p:nvSpPr>
        <p:spPr bwMode="auto">
          <a:xfrm>
            <a:off x="686380" y="2992780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회원가입</a:t>
            </a:r>
          </a:p>
        </p:txBody>
      </p:sp>
      <p:sp>
        <p:nvSpPr>
          <p:cNvPr id="172" name="Rectangle 134"/>
          <p:cNvSpPr/>
          <p:nvPr/>
        </p:nvSpPr>
        <p:spPr bwMode="auto">
          <a:xfrm>
            <a:off x="686380" y="3478598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이용 조회</a:t>
            </a:r>
          </a:p>
        </p:txBody>
      </p:sp>
      <p:sp>
        <p:nvSpPr>
          <p:cNvPr id="173" name="Rectangle 135"/>
          <p:cNvSpPr/>
          <p:nvPr/>
        </p:nvSpPr>
        <p:spPr bwMode="auto">
          <a:xfrm>
            <a:off x="686380" y="3235689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계좌등록</a:t>
            </a:r>
          </a:p>
        </p:txBody>
      </p:sp>
      <p:sp>
        <p:nvSpPr>
          <p:cNvPr id="174" name="Rectangle 136"/>
          <p:cNvSpPr/>
          <p:nvPr/>
        </p:nvSpPr>
        <p:spPr bwMode="auto">
          <a:xfrm>
            <a:off x="686380" y="3721507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정보제공동의</a:t>
            </a:r>
          </a:p>
        </p:txBody>
      </p:sp>
      <p:grpSp>
        <p:nvGrpSpPr>
          <p:cNvPr id="238" name="그룹 237"/>
          <p:cNvGrpSpPr/>
          <p:nvPr/>
        </p:nvGrpSpPr>
        <p:grpSpPr>
          <a:xfrm>
            <a:off x="8013500" y="1861884"/>
            <a:ext cx="1440000" cy="180000"/>
            <a:chOff x="7545288" y="1665509"/>
            <a:chExt cx="2116237" cy="246015"/>
          </a:xfrm>
        </p:grpSpPr>
        <p:sp>
          <p:nvSpPr>
            <p:cNvPr id="239" name="Rectangle 219"/>
            <p:cNvSpPr/>
            <p:nvPr/>
          </p:nvSpPr>
          <p:spPr bwMode="auto">
            <a:xfrm>
              <a:off x="8664894" y="1665509"/>
              <a:ext cx="996631" cy="24408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  <a:effectLst/>
            <a:ex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en-US" altLang="ko-KR" sz="9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SI </a:t>
              </a:r>
              <a:r>
                <a:rPr lang="ko-KR" altLang="en-US" sz="9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구현 부분</a:t>
              </a:r>
            </a:p>
          </p:txBody>
        </p:sp>
        <p:sp>
          <p:nvSpPr>
            <p:cNvPr id="240" name="Rectangle 221"/>
            <p:cNvSpPr/>
            <p:nvPr/>
          </p:nvSpPr>
          <p:spPr bwMode="auto">
            <a:xfrm>
              <a:off x="7545288" y="1667442"/>
              <a:ext cx="996631" cy="24408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</a:ln>
            <a:effectLst/>
            <a:ex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9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제안범위</a:t>
              </a: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49864" y="4461815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7050647" y="2947718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2" name="모서리가 둥근 직사각형 241"/>
          <p:cNvSpPr/>
          <p:nvPr/>
        </p:nvSpPr>
        <p:spPr>
          <a:xfrm>
            <a:off x="7049863" y="5289468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7040562" y="2168860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3869347" y="2589983"/>
            <a:ext cx="180000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049863" y="5944691"/>
            <a:ext cx="2330844" cy="629769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 flipV="1">
            <a:off x="7049863" y="5944690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7156926" y="6275517"/>
            <a:ext cx="2223782" cy="128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Back-end </a:t>
            </a: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연계를 위한 변환 및 연계 서비스 제공</a:t>
            </a:r>
          </a:p>
        </p:txBody>
      </p:sp>
      <p:sp>
        <p:nvSpPr>
          <p:cNvPr id="201" name="직사각형 200"/>
          <p:cNvSpPr/>
          <p:nvPr/>
        </p:nvSpPr>
        <p:spPr>
          <a:xfrm>
            <a:off x="7509283" y="6008130"/>
            <a:ext cx="1304844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API Server (SI 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구현</a:t>
            </a: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endParaRPr kumimoji="0" lang="en-US" altLang="ko-KR" sz="1100" b="1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7049863" y="5951380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7049863" y="3765237"/>
            <a:ext cx="2330844" cy="629769"/>
          </a:xfrm>
          <a:prstGeom prst="rect">
            <a:avLst/>
          </a:prstGeom>
          <a:solidFill>
            <a:schemeClr val="bg1"/>
          </a:solidFill>
          <a:ln w="317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 flipV="1">
            <a:off x="7049863" y="3765236"/>
            <a:ext cx="2330844" cy="2653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E6E6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7156926" y="4096063"/>
            <a:ext cx="2223782" cy="1281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사용자에 대한 인증 수행</a:t>
            </a:r>
          </a:p>
        </p:txBody>
      </p:sp>
      <p:sp>
        <p:nvSpPr>
          <p:cNvPr id="210" name="직사각형 209"/>
          <p:cNvSpPr/>
          <p:nvPr/>
        </p:nvSpPr>
        <p:spPr>
          <a:xfrm>
            <a:off x="7509283" y="3828676"/>
            <a:ext cx="1529265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spcAft>
                <a:spcPct val="15000"/>
              </a:spcAft>
              <a:buClr>
                <a:srgbClr val="000000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</a:pP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사용자 인증 서버 </a:t>
            </a: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(SI 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구현</a:t>
            </a:r>
            <a:r>
              <a:rPr kumimoji="0" lang="en-US" altLang="ko-KR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  <a:r>
              <a:rPr kumimoji="0" lang="ko-KR" altLang="en-US" sz="11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endParaRPr kumimoji="0" lang="en-US" altLang="ko-KR" sz="1100" b="1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7049863" y="3771926"/>
            <a:ext cx="252000" cy="252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7" name="Rectangle 38"/>
          <p:cNvSpPr/>
          <p:nvPr/>
        </p:nvSpPr>
        <p:spPr bwMode="auto">
          <a:xfrm>
            <a:off x="5272451" y="2691470"/>
            <a:ext cx="1120709" cy="136336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t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그룹 </a:t>
            </a:r>
            <a:r>
              <a:rPr lang="en-US" altLang="ko-KR" sz="9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6" name="Rectangle 36"/>
          <p:cNvSpPr/>
          <p:nvPr/>
        </p:nvSpPr>
        <p:spPr bwMode="auto">
          <a:xfrm>
            <a:off x="3207475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손보</a:t>
            </a:r>
            <a:endParaRPr lang="ko-KR" altLang="en-US" sz="1000" b="1" dirty="0">
              <a:solidFill>
                <a:srgbClr val="000000">
                  <a:lumMod val="75000"/>
                  <a:lumOff val="25000"/>
                </a:srgb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7" name="Rectangle 38"/>
          <p:cNvSpPr/>
          <p:nvPr/>
        </p:nvSpPr>
        <p:spPr bwMode="auto">
          <a:xfrm>
            <a:off x="3282338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9" name="Rectangle 41"/>
          <p:cNvSpPr/>
          <p:nvPr/>
        </p:nvSpPr>
        <p:spPr bwMode="auto">
          <a:xfrm>
            <a:off x="3282338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0" name="Rectangle 61"/>
          <p:cNvSpPr/>
          <p:nvPr/>
        </p:nvSpPr>
        <p:spPr bwMode="auto">
          <a:xfrm>
            <a:off x="3282338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4" name="Rectangle 114"/>
          <p:cNvSpPr/>
          <p:nvPr/>
        </p:nvSpPr>
        <p:spPr bwMode="auto">
          <a:xfrm>
            <a:off x="4994331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저축은행</a:t>
            </a:r>
          </a:p>
        </p:txBody>
      </p:sp>
      <p:sp>
        <p:nvSpPr>
          <p:cNvPr id="155" name="Rectangle 115"/>
          <p:cNvSpPr/>
          <p:nvPr/>
        </p:nvSpPr>
        <p:spPr bwMode="auto">
          <a:xfrm>
            <a:off x="5069194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7" name="Rectangle 117"/>
          <p:cNvSpPr/>
          <p:nvPr/>
        </p:nvSpPr>
        <p:spPr bwMode="auto">
          <a:xfrm>
            <a:off x="5069194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8" name="Rectangle 118"/>
          <p:cNvSpPr/>
          <p:nvPr/>
        </p:nvSpPr>
        <p:spPr bwMode="auto">
          <a:xfrm>
            <a:off x="5069194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0" name="Rectangle 121"/>
          <p:cNvSpPr/>
          <p:nvPr/>
        </p:nvSpPr>
        <p:spPr bwMode="auto">
          <a:xfrm>
            <a:off x="4109491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생명</a:t>
            </a:r>
          </a:p>
        </p:txBody>
      </p:sp>
      <p:sp>
        <p:nvSpPr>
          <p:cNvPr id="161" name="Rectangle 122"/>
          <p:cNvSpPr/>
          <p:nvPr/>
        </p:nvSpPr>
        <p:spPr bwMode="auto">
          <a:xfrm>
            <a:off x="4184355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3" name="Rectangle 124"/>
          <p:cNvSpPr/>
          <p:nvPr/>
        </p:nvSpPr>
        <p:spPr bwMode="auto">
          <a:xfrm>
            <a:off x="4184355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4" name="Rectangle 125"/>
          <p:cNvSpPr/>
          <p:nvPr/>
        </p:nvSpPr>
        <p:spPr bwMode="auto">
          <a:xfrm>
            <a:off x="4184355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3184936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8" name="모서리가 둥근 직사각형 247"/>
          <p:cNvSpPr/>
          <p:nvPr/>
        </p:nvSpPr>
        <p:spPr>
          <a:xfrm>
            <a:off x="4091747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4952001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0" name="Rectangle 38"/>
          <p:cNvSpPr/>
          <p:nvPr/>
        </p:nvSpPr>
        <p:spPr bwMode="auto">
          <a:xfrm>
            <a:off x="2361503" y="4579074"/>
            <a:ext cx="644226" cy="230735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169" name="Elbow Connector 91"/>
          <p:cNvCxnSpPr/>
          <p:nvPr/>
        </p:nvCxnSpPr>
        <p:spPr bwMode="auto">
          <a:xfrm>
            <a:off x="2683616" y="5498629"/>
            <a:ext cx="0" cy="172150"/>
          </a:xfrm>
          <a:prstGeom prst="straightConnector1">
            <a:avLst/>
          </a:prstGeom>
          <a:noFill/>
          <a:ln w="12700">
            <a:solidFill>
              <a:srgbClr val="8A8A8A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0" name="모서리가 둥근 직사각형 169"/>
          <p:cNvSpPr/>
          <p:nvPr/>
        </p:nvSpPr>
        <p:spPr>
          <a:xfrm>
            <a:off x="2264101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3175866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4082677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4942932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8" name="Rectangle 36"/>
          <p:cNvSpPr/>
          <p:nvPr/>
        </p:nvSpPr>
        <p:spPr bwMode="auto">
          <a:xfrm>
            <a:off x="539123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은행</a:t>
            </a:r>
          </a:p>
        </p:txBody>
      </p:sp>
      <p:sp>
        <p:nvSpPr>
          <p:cNvPr id="185" name="Rectangle 38"/>
          <p:cNvSpPr/>
          <p:nvPr/>
        </p:nvSpPr>
        <p:spPr bwMode="auto">
          <a:xfrm>
            <a:off x="613986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6" name="Rectangle 41"/>
          <p:cNvSpPr/>
          <p:nvPr/>
        </p:nvSpPr>
        <p:spPr bwMode="auto">
          <a:xfrm>
            <a:off x="613986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7" name="Rectangle 61"/>
          <p:cNvSpPr/>
          <p:nvPr/>
        </p:nvSpPr>
        <p:spPr bwMode="auto">
          <a:xfrm>
            <a:off x="613986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9" name="Rectangle 114"/>
          <p:cNvSpPr/>
          <p:nvPr/>
        </p:nvSpPr>
        <p:spPr bwMode="auto">
          <a:xfrm>
            <a:off x="2325978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증권</a:t>
            </a:r>
          </a:p>
        </p:txBody>
      </p:sp>
      <p:sp>
        <p:nvSpPr>
          <p:cNvPr id="197" name="Rectangle 115"/>
          <p:cNvSpPr/>
          <p:nvPr/>
        </p:nvSpPr>
        <p:spPr bwMode="auto">
          <a:xfrm>
            <a:off x="2400841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2" name="Rectangle 117"/>
          <p:cNvSpPr/>
          <p:nvPr/>
        </p:nvSpPr>
        <p:spPr bwMode="auto">
          <a:xfrm>
            <a:off x="2400841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3" name="Rectangle 118"/>
          <p:cNvSpPr/>
          <p:nvPr/>
        </p:nvSpPr>
        <p:spPr bwMode="auto">
          <a:xfrm>
            <a:off x="2400841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5" name="Rectangle 121"/>
          <p:cNvSpPr/>
          <p:nvPr/>
        </p:nvSpPr>
        <p:spPr bwMode="auto">
          <a:xfrm>
            <a:off x="1441139" y="4467396"/>
            <a:ext cx="805282" cy="1648107"/>
          </a:xfrm>
          <a:prstGeom prst="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36000" rIns="36000" bIns="0" anchor="b" anchorCtr="0"/>
          <a:lstStyle/>
          <a:p>
            <a:pPr algn="ctr" defTabSz="1516063"/>
            <a:r>
              <a:rPr lang="ko-KR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카드</a:t>
            </a:r>
          </a:p>
        </p:txBody>
      </p:sp>
      <p:sp>
        <p:nvSpPr>
          <p:cNvPr id="216" name="Rectangle 122"/>
          <p:cNvSpPr/>
          <p:nvPr/>
        </p:nvSpPr>
        <p:spPr bwMode="auto">
          <a:xfrm>
            <a:off x="1516002" y="4579074"/>
            <a:ext cx="644226" cy="23073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lang="ko-KR" altLang="en-US" sz="9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7" name="Rectangle 124"/>
          <p:cNvSpPr/>
          <p:nvPr/>
        </p:nvSpPr>
        <p:spPr bwMode="auto">
          <a:xfrm>
            <a:off x="1516002" y="5107391"/>
            <a:ext cx="644226" cy="24032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8" name="Rectangle 125"/>
          <p:cNvSpPr/>
          <p:nvPr/>
        </p:nvSpPr>
        <p:spPr bwMode="auto">
          <a:xfrm>
            <a:off x="1516002" y="5670779"/>
            <a:ext cx="644226" cy="2403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Legacy</a:t>
            </a:r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516584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1423395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2283649" y="4437112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507514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1414325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2274579" y="5126890"/>
            <a:ext cx="169614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6" name="Rectangle 2137"/>
          <p:cNvSpPr/>
          <p:nvPr/>
        </p:nvSpPr>
        <p:spPr bwMode="auto">
          <a:xfrm>
            <a:off x="516585" y="4885026"/>
            <a:ext cx="6252515" cy="67957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7" name="Rectangle 28"/>
          <p:cNvSpPr/>
          <p:nvPr/>
        </p:nvSpPr>
        <p:spPr bwMode="auto">
          <a:xfrm>
            <a:off x="5393687" y="2992780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Request Handler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8" name="Rectangle 29"/>
          <p:cNvSpPr/>
          <p:nvPr/>
        </p:nvSpPr>
        <p:spPr bwMode="auto">
          <a:xfrm>
            <a:off x="5393687" y="323684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Auth.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9" name="Rectangle 30"/>
          <p:cNvSpPr/>
          <p:nvPr/>
        </p:nvSpPr>
        <p:spPr bwMode="auto">
          <a:xfrm>
            <a:off x="5393687" y="3479179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Throttle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0" name="Rectangle 31"/>
          <p:cNvSpPr/>
          <p:nvPr/>
        </p:nvSpPr>
        <p:spPr bwMode="auto">
          <a:xfrm>
            <a:off x="5393687" y="3721507"/>
            <a:ext cx="854590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Routing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5213687" y="2622078"/>
            <a:ext cx="180000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2" name="Rounded Rectangle 53"/>
          <p:cNvSpPr/>
          <p:nvPr/>
        </p:nvSpPr>
        <p:spPr bwMode="auto">
          <a:xfrm>
            <a:off x="2904811" y="2691470"/>
            <a:ext cx="930400" cy="131848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bg1">
                <a:lumMod val="50000"/>
              </a:schemeClr>
            </a:solidFill>
            <a:prstDash val="dash"/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사용자 인증</a:t>
            </a:r>
          </a:p>
        </p:txBody>
      </p:sp>
      <p:sp>
        <p:nvSpPr>
          <p:cNvPr id="233" name="Rectangle 54"/>
          <p:cNvSpPr/>
          <p:nvPr/>
        </p:nvSpPr>
        <p:spPr bwMode="auto">
          <a:xfrm>
            <a:off x="2991291" y="2992780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계정</a:t>
            </a:r>
          </a:p>
        </p:txBody>
      </p:sp>
      <p:sp>
        <p:nvSpPr>
          <p:cNvPr id="234" name="Rectangle 134"/>
          <p:cNvSpPr/>
          <p:nvPr/>
        </p:nvSpPr>
        <p:spPr bwMode="auto">
          <a:xfrm>
            <a:off x="2991291" y="3478598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권한</a:t>
            </a:r>
          </a:p>
        </p:txBody>
      </p:sp>
      <p:sp>
        <p:nvSpPr>
          <p:cNvPr id="235" name="Rectangle 135"/>
          <p:cNvSpPr/>
          <p:nvPr/>
        </p:nvSpPr>
        <p:spPr bwMode="auto">
          <a:xfrm>
            <a:off x="2991291" y="3235689"/>
            <a:ext cx="736743" cy="164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계좌</a:t>
            </a:r>
          </a:p>
        </p:txBody>
      </p:sp>
      <p:sp>
        <p:nvSpPr>
          <p:cNvPr id="237" name="Rectangle 2137"/>
          <p:cNvSpPr/>
          <p:nvPr/>
        </p:nvSpPr>
        <p:spPr bwMode="auto">
          <a:xfrm>
            <a:off x="532890" y="2647261"/>
            <a:ext cx="3375994" cy="140901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1579400" y="2589983"/>
            <a:ext cx="180000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88504" y="2589983"/>
            <a:ext cx="180000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9" name="Rectangle 220"/>
          <p:cNvSpPr/>
          <p:nvPr/>
        </p:nvSpPr>
        <p:spPr bwMode="auto">
          <a:xfrm>
            <a:off x="344488" y="2276872"/>
            <a:ext cx="6488112" cy="33746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8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60" name="모서리가 둥근 직사각형 259"/>
          <p:cNvSpPr/>
          <p:nvPr/>
        </p:nvSpPr>
        <p:spPr>
          <a:xfrm>
            <a:off x="2865067" y="2589983"/>
            <a:ext cx="180000" cy="180000"/>
          </a:xfrm>
          <a:prstGeom prst="roundRect">
            <a:avLst>
              <a:gd name="adj" fmla="val 10456"/>
            </a:avLst>
          </a:prstGeom>
          <a:solidFill>
            <a:srgbClr val="FFC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25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1779333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2. </a:t>
            </a:r>
            <a:r>
              <a:rPr lang="ko-KR" altLang="en-US" sz="2800" spc="-100" dirty="0">
                <a:cs typeface="Arial" pitchFamily="34" charset="0"/>
              </a:rPr>
              <a:t>제안 범위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플랫폼의 성공적인 구축을 위하여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안에 수행할 업무는 하단과 같습니다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제안 범위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88980" y="2160819"/>
            <a:ext cx="4284000" cy="4328521"/>
            <a:chOff x="434819" y="1479847"/>
            <a:chExt cx="4284000" cy="4742266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434819" y="1479847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그룹 표준 공통 플랫폼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(KDS)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및 계열사 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G/W&amp;API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서버 구축 </a:t>
              </a: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434819" y="4887889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오픈 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API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보안 방안 정립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34819" y="5322113"/>
              <a:ext cx="4284000" cy="90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인증 </a:t>
              </a:r>
              <a:r>
                <a:rPr lang="en-US" altLang="ko-KR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(Authentication), </a:t>
              </a:r>
              <a:r>
                <a:rPr lang="ko-KR" altLang="en-US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접근 제어 </a:t>
              </a:r>
              <a:r>
                <a:rPr lang="en-US" altLang="ko-KR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(Authorization), </a:t>
              </a:r>
              <a:r>
                <a:rPr lang="ko-KR" altLang="en-US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 </a:t>
              </a:r>
              <a:r>
                <a:rPr lang="en-US" altLang="ko-KR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Level </a:t>
              </a:r>
              <a:r>
                <a:rPr lang="ko-KR" altLang="en-US" sz="12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 등</a:t>
              </a:r>
              <a:endParaRPr lang="en-US" altLang="ko-KR" sz="1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인증 서버를 통한 통합 로그인 사용 방안</a:t>
              </a:r>
              <a:endParaRPr lang="ko-KR" altLang="en-US" sz="1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4819" y="1916249"/>
              <a:ext cx="4284000" cy="11527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30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dirty="0"/>
                <a:t>그룹공통 관리 포탈</a:t>
              </a:r>
              <a:r>
                <a:rPr lang="en-US" altLang="ko-KR" sz="1200" dirty="0"/>
                <a:t>(Developer Portal/API Management)</a:t>
              </a:r>
              <a:r>
                <a:rPr lang="ko-KR" altLang="en-US" sz="1200" dirty="0"/>
                <a:t>과 계열사 별 </a:t>
              </a:r>
              <a:r>
                <a:rPr lang="en-US" altLang="ko-KR" sz="1200" dirty="0"/>
                <a:t>API-GW</a:t>
              </a:r>
              <a:r>
                <a:rPr lang="ko-KR" altLang="en-US" sz="1200" dirty="0"/>
                <a:t>로 이원화하여 구성</a:t>
              </a:r>
              <a:endParaRPr lang="en-US" altLang="ko-KR" sz="1200" dirty="0"/>
            </a:p>
            <a:p>
              <a:r>
                <a:rPr lang="ko-KR" altLang="en-US" sz="1200" dirty="0"/>
                <a:t>고객 및 이용기관을 위한 계정관리</a:t>
              </a:r>
              <a:r>
                <a:rPr lang="en-US" altLang="ko-KR" sz="1200" dirty="0"/>
                <a:t>, LDAP </a:t>
              </a:r>
              <a:r>
                <a:rPr lang="ko-KR" altLang="en-US" sz="1200" dirty="0"/>
                <a:t>및 인증서버 등을 위한 </a:t>
              </a:r>
              <a:r>
                <a:rPr lang="en-US" altLang="ko-KR" sz="1200" dirty="0"/>
                <a:t>User Portal</a:t>
              </a:r>
              <a:r>
                <a:rPr lang="ko-KR" altLang="en-US" sz="1200" dirty="0"/>
                <a:t>을 추가 구성</a:t>
              </a:r>
              <a:endParaRPr lang="en-US" altLang="ko-KR" sz="1200" dirty="0"/>
            </a:p>
            <a:p>
              <a:r>
                <a:rPr lang="ko-KR" altLang="en-US" sz="1200" dirty="0"/>
                <a:t>전문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메시지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프로토콜 변환을 위한 </a:t>
              </a:r>
              <a:r>
                <a:rPr lang="en-US" altLang="ko-KR" sz="1200" dirty="0"/>
                <a:t>API Server</a:t>
              </a:r>
              <a:r>
                <a:rPr lang="ko-KR" altLang="en-US" sz="1200" dirty="0"/>
                <a:t>를 구축</a:t>
              </a: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434819" y="3112224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오픈 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API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표준화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34819" y="3548626"/>
              <a:ext cx="4284000" cy="1315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오픈 </a:t>
              </a:r>
              <a:r>
                <a:rPr lang="en-US" altLang="ko-KR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</a:t>
              </a:r>
              <a:r>
                <a:rPr lang="en-US" altLang="ko-KR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Spec </a:t>
              </a: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61950" lvl="1" indent="-180975">
                <a:buFontTx/>
                <a:buChar char="-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Device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Consumer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연계를 위한 표준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SPEC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61950" lvl="1" indent="-180975">
                <a:buFontTx/>
                <a:buChar char="-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SPEC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Service Security Spec, Header/Message Spec, API Version Management Spec, API Catalog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035472" y="2149503"/>
            <a:ext cx="4284000" cy="4328521"/>
            <a:chOff x="434819" y="1479847"/>
            <a:chExt cx="4284000" cy="4742266"/>
          </a:xfrm>
        </p:grpSpPr>
        <p:sp>
          <p:nvSpPr>
            <p:cNvPr id="156" name="Rectangle 155"/>
            <p:cNvSpPr/>
            <p:nvPr/>
          </p:nvSpPr>
          <p:spPr bwMode="auto">
            <a:xfrm>
              <a:off x="434819" y="1479847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charset="0"/>
                </a:rPr>
                <a:t>거버넌스 체계 수립</a:t>
              </a: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434819" y="4691640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복합 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API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구축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34819" y="5115047"/>
              <a:ext cx="4284000" cy="11070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OPEN API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표준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Spec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에 기반하여 계열사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를 복합으로 연계한 복합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구축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복합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의 경우 협의를 통해 시너지가 날수 있는 부분을 선정하여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1~2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개 정도 오픈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</a:rPr>
                <a:t>구축 및 테스트 서비스 수행 </a:t>
              </a:r>
              <a:r>
                <a:rPr lang="en-US" altLang="ko-KR" sz="1200" dirty="0">
                  <a:latin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</a:rPr>
                <a:t>추가 필요한 복합 </a:t>
              </a:r>
              <a:r>
                <a:rPr lang="en-US" altLang="ko-KR" sz="1200" dirty="0">
                  <a:latin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latin typeface="맑은 고딕" panose="020B0503020000020004" pitchFamily="50" charset="-127"/>
                </a:rPr>
                <a:t>구축은 협의 필요</a:t>
              </a:r>
              <a:r>
                <a:rPr lang="en-US" altLang="ko-KR" sz="1200" dirty="0">
                  <a:latin typeface="맑은 고딕" panose="020B0503020000020004" pitchFamily="50" charset="-127"/>
                </a:rPr>
                <a:t>)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34819" y="1916249"/>
              <a:ext cx="4284000" cy="11527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30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dirty="0"/>
                <a:t>오픈 </a:t>
              </a:r>
              <a:r>
                <a:rPr lang="en-US" altLang="ko-KR" sz="1200" dirty="0"/>
                <a:t>API </a:t>
              </a:r>
              <a:r>
                <a:rPr lang="ko-KR" altLang="en-US" sz="1200" dirty="0"/>
                <a:t>라이프사이클 관리에 따른 운영 프로세스 수립</a:t>
              </a:r>
              <a:endParaRPr lang="en-US" altLang="ko-KR" sz="1200" dirty="0"/>
            </a:p>
            <a:p>
              <a:r>
                <a:rPr lang="en-US" altLang="ko-KR" sz="1200" dirty="0"/>
                <a:t>API </a:t>
              </a:r>
              <a:r>
                <a:rPr lang="ko-KR" altLang="en-US" sz="1200" dirty="0"/>
                <a:t>배포 및 버전 업그레이드 프로세스 수립</a:t>
              </a:r>
              <a:endParaRPr lang="en-US" altLang="ko-KR" sz="1200" dirty="0"/>
            </a:p>
            <a:p>
              <a:r>
                <a:rPr lang="ko-KR" altLang="en-US" sz="1200" dirty="0"/>
                <a:t>통합 </a:t>
              </a:r>
              <a:r>
                <a:rPr lang="en-US" altLang="ko-KR" sz="1200" dirty="0"/>
                <a:t>API </a:t>
              </a:r>
              <a:r>
                <a:rPr lang="ko-KR" altLang="en-US" sz="1200" dirty="0"/>
                <a:t>관리 방안 프로세스 수립</a:t>
              </a: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34819" y="3112224"/>
              <a:ext cx="4284000" cy="3931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/>
          </p:spPr>
          <p:txBody>
            <a:bodyPr vert="horz" wrap="square" lIns="0" tIns="36000" rIns="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계열사 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API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 구축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34819" y="3548626"/>
              <a:ext cx="4284000" cy="11127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 API </a:t>
              </a: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</a:t>
              </a:r>
              <a:r>
                <a:rPr lang="en-US" altLang="ko-KR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Spec </a:t>
              </a: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기반하여 각 계열사 </a:t>
              </a:r>
              <a:r>
                <a:rPr lang="en-US" altLang="ko-KR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200" b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협의를 통해 오픈 가능한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선정하여 계열사 별로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1~5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정도 오픈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 및 테스트 서비스 수행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 필요한 계열사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구축은 협의 필요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39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25730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제안의</a:t>
            </a:r>
            <a:r>
              <a:rPr lang="en-US" altLang="ko-KR" sz="2800" spc="-100" dirty="0">
                <a:cs typeface="Arial" pitchFamily="34" charset="0"/>
              </a:rPr>
              <a:t> </a:t>
            </a:r>
            <a:r>
              <a:rPr lang="ko-KR" altLang="en-US" sz="2800" spc="-100" dirty="0">
                <a:cs typeface="Arial" pitchFamily="34" charset="0"/>
              </a:rPr>
              <a:t>특징 및 장점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플랫폼은 그룹공통 관리 포탈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(Developer Portal/API Management)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계열사 별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API-GW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이원화하여 구성하며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금융회사의 특성을 반영하여 고객 및 이용기관을 위한 계정관리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LDAP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인증서버 등을 위한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Portal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추가 구성합니다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특징 및 장점 개요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22421" y="2516383"/>
            <a:ext cx="4446435" cy="16428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6E6E6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144000" tIns="180000" rIns="36000" bIns="36000" anchor="t" anchorCtr="0"/>
          <a:lstStyle>
            <a:defPPr>
              <a:defRPr lang="ko-KR"/>
            </a:defPPr>
            <a:lvl1pPr algn="ctr" defTabSz="1499799">
              <a:buClr>
                <a:srgbClr val="F48B00"/>
              </a:buClr>
              <a:defRPr kumimoji="1" sz="10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  <a:lvl2pPr marL="749899" defTabSz="1499799">
              <a:defRPr sz="3000"/>
            </a:lvl2pPr>
            <a:lvl3pPr marL="1499799" defTabSz="1499799">
              <a:defRPr sz="3000"/>
            </a:lvl3pPr>
            <a:lvl4pPr marL="2249698" defTabSz="1499799">
              <a:defRPr sz="3000"/>
            </a:lvl4pPr>
            <a:lvl5pPr marL="2999598" defTabSz="1499799">
              <a:defRPr sz="3000"/>
            </a:lvl5pPr>
            <a:lvl6pPr marL="3749497" defTabSz="1499799">
              <a:defRPr sz="3000"/>
            </a:lvl6pPr>
            <a:lvl7pPr marL="4499397" defTabSz="1499799">
              <a:defRPr sz="3000"/>
            </a:lvl7pPr>
            <a:lvl8pPr marL="5249296" defTabSz="1499799">
              <a:defRPr sz="3000"/>
            </a:lvl8pPr>
            <a:lvl9pPr marL="5999196" defTabSz="1499799">
              <a:defRPr sz="3000"/>
            </a:lvl9pPr>
          </a:lstStyle>
          <a:p>
            <a:pPr marL="177800" indent="-177800" algn="l" defTabSz="914445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글로벌 리딩 제품미며 다양한 사례로 기 검증된 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IBM API Connect 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적용</a:t>
            </a:r>
            <a:endParaRPr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77800" indent="-177800" algn="l" defTabSz="914445">
              <a:spcAft>
                <a:spcPts val="600"/>
              </a:spcAft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별도의 코딩 작업 없이 사전정의된 정책 드래그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&amp;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드랍</a:t>
            </a:r>
            <a:b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을 통한 손쉬운 신규 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등록 및 조합 가능</a:t>
            </a:r>
            <a:endParaRPr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77800" indent="-177800" algn="l" defTabSz="914445"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보안 및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트래픽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제어 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en-US" altLang="ko-KR" b="1" dirty="0" err="1">
                <a:latin typeface="나눔바른고딕" panose="020B0600000101010101" charset="-127"/>
                <a:ea typeface="나눔바른고딕" panose="020B0600000101010101" charset="-127"/>
              </a:rPr>
              <a:t>Oauth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 2.0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지원 및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트래픽에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대한 </a:t>
            </a:r>
            <a:endParaRPr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l" defTabSz="914445">
              <a:spcAft>
                <a:spcPts val="600"/>
              </a:spcAft>
              <a:buClr>
                <a:srgbClr val="002060"/>
              </a:buClr>
            </a:pP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    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세밀한 제어 및 통제</a:t>
            </a:r>
            <a:endParaRPr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77800" indent="-177800" algn="l" defTabSz="914445">
              <a:buClr>
                <a:srgbClr val="002060"/>
              </a:buClr>
              <a:buFont typeface="Arial" pitchFamily="34" charset="0"/>
              <a:buChar char="•"/>
            </a:pPr>
            <a:r>
              <a:rPr kumimoji="0"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빌트인 모니터링 및 분석을 통하여 비즈니스에</a:t>
            </a:r>
            <a:br>
              <a:rPr kumimoji="0"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kumimoji="0"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연관된 시장 변동성과 상관관계 분석 가능</a:t>
            </a:r>
            <a:endParaRPr kumimoji="0"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5008557" y="2516383"/>
            <a:ext cx="4446435" cy="16428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6E6E6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144000" tIns="144000" rIns="36000" bIns="36000" anchor="t" anchorCtr="0"/>
          <a:lstStyle>
            <a:defPPr>
              <a:defRPr lang="ko-KR"/>
            </a:defPPr>
            <a:lvl1pPr algn="ctr" defTabSz="1499799">
              <a:buClr>
                <a:srgbClr val="F48B00"/>
              </a:buClr>
              <a:defRPr kumimoji="1" sz="10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  <a:lvl2pPr marL="749899" defTabSz="1499799">
              <a:defRPr sz="3000"/>
            </a:lvl2pPr>
            <a:lvl3pPr marL="1499799" defTabSz="1499799">
              <a:defRPr sz="3000"/>
            </a:lvl3pPr>
            <a:lvl4pPr marL="2249698" defTabSz="1499799">
              <a:defRPr sz="3000"/>
            </a:lvl4pPr>
            <a:lvl5pPr marL="2999598" defTabSz="1499799">
              <a:defRPr sz="3000"/>
            </a:lvl5pPr>
            <a:lvl6pPr marL="3749497" defTabSz="1499799">
              <a:defRPr sz="3000"/>
            </a:lvl6pPr>
            <a:lvl7pPr marL="4499397" defTabSz="1499799">
              <a:defRPr sz="3000"/>
            </a:lvl7pPr>
            <a:lvl8pPr marL="5249296" defTabSz="1499799">
              <a:defRPr sz="3000"/>
            </a:lvl8pPr>
            <a:lvl9pPr marL="5999196" defTabSz="1499799">
              <a:defRPr sz="3000"/>
            </a:lvl9pPr>
          </a:lstStyle>
          <a:p>
            <a:pPr marL="177800" indent="-177800" algn="l" defTabSz="914445">
              <a:spcBef>
                <a:spcPts val="600"/>
              </a:spcBef>
              <a:buClr>
                <a:srgbClr val="002060"/>
              </a:buClr>
              <a:buFont typeface="Arial" pitchFamily="34" charset="0"/>
              <a:buChar char="•"/>
            </a:pPr>
            <a:r>
              <a:rPr kumimoji="0"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최고의 사업 관리 경험 인력 투입</a:t>
            </a:r>
            <a:endParaRPr kumimoji="0" lang="en-US" altLang="ko-KR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377" indent="-120377" algn="l" defTabSz="1067432" latinLnBrk="0">
              <a:lnSpc>
                <a:spcPct val="110000"/>
              </a:lnSpc>
              <a:spcAft>
                <a:spcPts val="669"/>
              </a:spcAft>
              <a:buClr>
                <a:srgbClr val="002060"/>
              </a:buClr>
              <a:buFontTx/>
              <a:buChar char="•"/>
            </a:pPr>
            <a:endParaRPr kumimoji="0" lang="ko-KR" altLang="en-US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377" indent="-120377" algn="l" defTabSz="1067432" latinLnBrk="0">
              <a:lnSpc>
                <a:spcPct val="110000"/>
              </a:lnSpc>
              <a:spcAft>
                <a:spcPts val="669"/>
              </a:spcAft>
              <a:buClr>
                <a:srgbClr val="002060"/>
              </a:buClr>
              <a:buFontTx/>
              <a:buChar char="•"/>
            </a:pPr>
            <a:endParaRPr kumimoji="0" lang="ko-KR" altLang="en-US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22422" y="4289887"/>
            <a:ext cx="9045911" cy="17625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6E6E6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144000" tIns="756000" rIns="40126" bIns="120377" anchor="t" anchorCtr="0"/>
          <a:lstStyle>
            <a:defPPr>
              <a:defRPr lang="ko-KR"/>
            </a:defPPr>
            <a:lvl1pPr marL="108000" lvl="0" indent="-108000" latinLnBrk="0">
              <a:spcAft>
                <a:spcPts val="600"/>
              </a:spcAft>
              <a:buClrTx/>
              <a:buFontTx/>
              <a:buChar char="•"/>
              <a:defRPr kumimoji="0" sz="1400" b="1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 marL="749899" defTabSz="1499799">
              <a:defRPr sz="3000"/>
            </a:lvl2pPr>
            <a:lvl3pPr marL="1499799" defTabSz="1499799">
              <a:defRPr sz="3000"/>
            </a:lvl3pPr>
            <a:lvl4pPr marL="2249698" defTabSz="1499799">
              <a:defRPr sz="3000"/>
            </a:lvl4pPr>
            <a:lvl5pPr marL="2999598" defTabSz="1499799">
              <a:defRPr sz="3000"/>
            </a:lvl5pPr>
            <a:lvl6pPr marL="3749497" defTabSz="1499799">
              <a:defRPr sz="3000"/>
            </a:lvl6pPr>
            <a:lvl7pPr marL="4499397" defTabSz="1499799">
              <a:defRPr sz="3000"/>
            </a:lvl7pPr>
            <a:lvl8pPr marL="5249296" defTabSz="1499799">
              <a:defRPr sz="3000"/>
            </a:lvl8pPr>
            <a:lvl9pPr marL="5999196" defTabSz="1499799">
              <a:defRPr sz="3000"/>
            </a:lvl9pPr>
          </a:lstStyle>
          <a:p>
            <a:pPr marL="285750" indent="-285750" defTabSz="914445">
              <a:buFont typeface="Arial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 defTabSz="914445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금융권 차세대  구축 경험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현대카드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캐피탈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KDB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생명 등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marL="285750" indent="-285750" defTabSz="914445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인터넷 전문은행 구축 경험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알리바바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MY Bank,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국내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K-Bank)</a:t>
            </a:r>
          </a:p>
          <a:p>
            <a:pPr marL="285750" indent="-285750" defTabSz="914445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포탈 구축 경험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현대자동차 글로벌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TMS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신한금융투자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홈페이지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리뉴얼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미얀마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JL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금융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뱅킹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현대캐피탈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오토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등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422419" y="2239045"/>
            <a:ext cx="4446435" cy="292413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검증된 솔루션 적용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008559" y="2239045"/>
            <a:ext cx="4446435" cy="292413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최적의 인력 투입</a:t>
            </a:r>
          </a:p>
        </p:txBody>
      </p:sp>
      <p:sp>
        <p:nvSpPr>
          <p:cNvPr id="120" name="TextBox 119"/>
          <p:cNvSpPr txBox="1"/>
          <p:nvPr/>
        </p:nvSpPr>
        <p:spPr>
          <a:xfrm flipH="1" flipV="1">
            <a:off x="422424" y="6052446"/>
            <a:ext cx="9045909" cy="292413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endParaRPr lang="ko-KR" altLang="en-US" sz="14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3003824" y="6052447"/>
            <a:ext cx="4433452" cy="2924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36000" tIns="72000" rIns="36000" bIns="36000" anchor="ctr" anchorCtr="0"/>
          <a:lstStyle/>
          <a:p>
            <a:pPr algn="ctr">
              <a:spcAft>
                <a:spcPts val="669"/>
              </a:spcAft>
            </a:pPr>
            <a:r>
              <a:rPr kumimoji="1"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0000101010101" charset="-127"/>
                <a:ea typeface="나눔바른고딕" panose="020B0600000101010101" charset="-127"/>
              </a:rPr>
              <a:t>풍부한 금융권 프로젝트 경험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6382255" y="3700798"/>
            <a:ext cx="3225242" cy="256804"/>
          </a:xfrm>
          <a:prstGeom prst="rect">
            <a:avLst/>
          </a:prstGeom>
        </p:spPr>
        <p:txBody>
          <a:bodyPr wrap="square" lIns="101919" tIns="50960" rIns="101919" bIns="50960">
            <a:spAutoFit/>
          </a:bodyPr>
          <a:lstStyle/>
          <a:p>
            <a:pPr marL="177800" indent="-177800" defTabSz="914445">
              <a:spcBef>
                <a:spcPts val="600"/>
              </a:spcBef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sz="1000" b="1" dirty="0">
                <a:latin typeface="나눔바른고딕" panose="020B0600000101010101" charset="-127"/>
                <a:ea typeface="나눔바른고딕" panose="020B0600000101010101" charset="-127"/>
              </a:rPr>
              <a:t>최고의 </a:t>
            </a:r>
            <a:r>
              <a:rPr lang="en-US" altLang="ko-KR" sz="1000" b="1" dirty="0">
                <a:latin typeface="나눔바른고딕" panose="020B0600000101010101" charset="-127"/>
                <a:ea typeface="나눔바른고딕" panose="020B0600000101010101" charset="-127"/>
              </a:rPr>
              <a:t>Portal </a:t>
            </a:r>
            <a:r>
              <a:rPr lang="ko-KR" altLang="en-US" sz="1000" b="1" dirty="0">
                <a:latin typeface="나눔바른고딕" panose="020B0600000101010101" charset="-127"/>
                <a:ea typeface="나눔바른고딕" panose="020B0600000101010101" charset="-127"/>
              </a:rPr>
              <a:t>개발 경험 인력 투입</a:t>
            </a:r>
            <a:endParaRPr lang="en-US" altLang="ko-KR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3518893" y="2944596"/>
            <a:ext cx="2817376" cy="26100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1" name="타원 170"/>
          <p:cNvSpPr/>
          <p:nvPr/>
        </p:nvSpPr>
        <p:spPr>
          <a:xfrm>
            <a:off x="3635968" y="3041724"/>
            <a:ext cx="2583227" cy="2397042"/>
          </a:xfrm>
          <a:prstGeom prst="ellipse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3793785" y="3188163"/>
            <a:ext cx="2267592" cy="21041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2" tIns="50946" rIns="101892" bIns="50946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 rot="18703079">
            <a:off x="3858741" y="3514795"/>
            <a:ext cx="1068244" cy="472247"/>
          </a:xfrm>
          <a:prstGeom prst="rect">
            <a:avLst/>
          </a:prstGeom>
          <a:noFill/>
        </p:spPr>
        <p:txBody>
          <a:bodyPr wrap="none" lIns="101919" tIns="50960" rIns="101919" bIns="5096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기술적 노하우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측면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4548723" y="4689140"/>
            <a:ext cx="757263" cy="472247"/>
          </a:xfrm>
          <a:prstGeom prst="rect">
            <a:avLst/>
          </a:prstGeom>
          <a:noFill/>
        </p:spPr>
        <p:txBody>
          <a:bodyPr wrap="none" lIns="101919" tIns="50960" rIns="101919" bIns="5096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전사역량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측면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4932429" y="2168860"/>
            <a:ext cx="0" cy="2268000"/>
          </a:xfrm>
          <a:prstGeom prst="line">
            <a:avLst/>
          </a:prstGeom>
          <a:ln w="158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 rot="2596324">
            <a:off x="5106341" y="3496748"/>
            <a:ext cx="757263" cy="472247"/>
          </a:xfrm>
          <a:prstGeom prst="rect">
            <a:avLst/>
          </a:prstGeom>
          <a:noFill/>
        </p:spPr>
        <p:txBody>
          <a:bodyPr wrap="none" lIns="101919" tIns="50960" rIns="101919" bIns="5096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투입인력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측면</a:t>
            </a:r>
          </a:p>
        </p:txBody>
      </p:sp>
      <p:cxnSp>
        <p:nvCxnSpPr>
          <p:cNvPr id="200" name="직선 연결선 199"/>
          <p:cNvCxnSpPr/>
          <p:nvPr/>
        </p:nvCxnSpPr>
        <p:spPr>
          <a:xfrm>
            <a:off x="417512" y="4227532"/>
            <a:ext cx="9050821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/>
          <p:cNvGrpSpPr/>
          <p:nvPr/>
        </p:nvGrpSpPr>
        <p:grpSpPr>
          <a:xfrm>
            <a:off x="4521107" y="3863064"/>
            <a:ext cx="812944" cy="754352"/>
            <a:chOff x="4974069" y="3780664"/>
            <a:chExt cx="953588" cy="953319"/>
          </a:xfrm>
        </p:grpSpPr>
        <p:sp>
          <p:nvSpPr>
            <p:cNvPr id="202" name="타원 201"/>
            <p:cNvSpPr/>
            <p:nvPr/>
          </p:nvSpPr>
          <p:spPr>
            <a:xfrm>
              <a:off x="4974069" y="3780664"/>
              <a:ext cx="953588" cy="9533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919" tIns="50960" rIns="101919" bIns="50960" rtlCol="0" anchor="ctr"/>
            <a:lstStyle/>
            <a:p>
              <a:pPr algn="ctr"/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3" name="Freeform 284"/>
            <p:cNvSpPr>
              <a:spLocks/>
            </p:cNvSpPr>
            <p:nvPr/>
          </p:nvSpPr>
          <p:spPr bwMode="auto">
            <a:xfrm>
              <a:off x="5420072" y="4009585"/>
              <a:ext cx="82114" cy="64501"/>
            </a:xfrm>
            <a:custGeom>
              <a:avLst/>
              <a:gdLst>
                <a:gd name="T0" fmla="*/ 50 w 56"/>
                <a:gd name="T1" fmla="*/ 0 h 44"/>
                <a:gd name="T2" fmla="*/ 40 w 56"/>
                <a:gd name="T3" fmla="*/ 0 h 44"/>
                <a:gd name="T4" fmla="*/ 16 w 56"/>
                <a:gd name="T5" fmla="*/ 0 h 44"/>
                <a:gd name="T6" fmla="*/ 8 w 56"/>
                <a:gd name="T7" fmla="*/ 0 h 44"/>
                <a:gd name="T8" fmla="*/ 0 w 56"/>
                <a:gd name="T9" fmla="*/ 44 h 44"/>
                <a:gd name="T10" fmla="*/ 16 w 56"/>
                <a:gd name="T11" fmla="*/ 44 h 44"/>
                <a:gd name="T12" fmla="*/ 40 w 56"/>
                <a:gd name="T13" fmla="*/ 44 h 44"/>
                <a:gd name="T14" fmla="*/ 56 w 56"/>
                <a:gd name="T15" fmla="*/ 44 h 44"/>
                <a:gd name="T16" fmla="*/ 50 w 56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4">
                  <a:moveTo>
                    <a:pt x="50" y="0"/>
                  </a:moveTo>
                  <a:lnTo>
                    <a:pt x="40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44"/>
                  </a:lnTo>
                  <a:lnTo>
                    <a:pt x="16" y="44"/>
                  </a:lnTo>
                  <a:lnTo>
                    <a:pt x="40" y="44"/>
                  </a:lnTo>
                  <a:lnTo>
                    <a:pt x="56" y="4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4" name="Freeform 285"/>
            <p:cNvSpPr>
              <a:spLocks/>
            </p:cNvSpPr>
            <p:nvPr/>
          </p:nvSpPr>
          <p:spPr bwMode="auto">
            <a:xfrm>
              <a:off x="5308631" y="4021313"/>
              <a:ext cx="93846" cy="93820"/>
            </a:xfrm>
            <a:custGeom>
              <a:avLst/>
              <a:gdLst>
                <a:gd name="T0" fmla="*/ 38 w 64"/>
                <a:gd name="T1" fmla="*/ 0 h 64"/>
                <a:gd name="T2" fmla="*/ 30 w 64"/>
                <a:gd name="T3" fmla="*/ 6 h 64"/>
                <a:gd name="T4" fmla="*/ 8 w 64"/>
                <a:gd name="T5" fmla="*/ 18 h 64"/>
                <a:gd name="T6" fmla="*/ 0 w 64"/>
                <a:gd name="T7" fmla="*/ 22 h 64"/>
                <a:gd name="T8" fmla="*/ 18 w 64"/>
                <a:gd name="T9" fmla="*/ 64 h 64"/>
                <a:gd name="T10" fmla="*/ 30 w 64"/>
                <a:gd name="T11" fmla="*/ 56 h 64"/>
                <a:gd name="T12" fmla="*/ 52 w 64"/>
                <a:gd name="T13" fmla="*/ 44 h 64"/>
                <a:gd name="T14" fmla="*/ 64 w 64"/>
                <a:gd name="T15" fmla="*/ 36 h 64"/>
                <a:gd name="T16" fmla="*/ 38 w 6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38" y="0"/>
                  </a:moveTo>
                  <a:lnTo>
                    <a:pt x="30" y="6"/>
                  </a:lnTo>
                  <a:lnTo>
                    <a:pt x="8" y="18"/>
                  </a:lnTo>
                  <a:lnTo>
                    <a:pt x="0" y="22"/>
                  </a:lnTo>
                  <a:lnTo>
                    <a:pt x="18" y="64"/>
                  </a:lnTo>
                  <a:lnTo>
                    <a:pt x="30" y="56"/>
                  </a:lnTo>
                  <a:lnTo>
                    <a:pt x="52" y="44"/>
                  </a:lnTo>
                  <a:lnTo>
                    <a:pt x="64" y="3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5" name="Freeform 286"/>
            <p:cNvSpPr>
              <a:spLocks/>
            </p:cNvSpPr>
            <p:nvPr/>
          </p:nvSpPr>
          <p:spPr bwMode="auto">
            <a:xfrm>
              <a:off x="5226514" y="4097541"/>
              <a:ext cx="90913" cy="93820"/>
            </a:xfrm>
            <a:custGeom>
              <a:avLst/>
              <a:gdLst>
                <a:gd name="T0" fmla="*/ 20 w 62"/>
                <a:gd name="T1" fmla="*/ 0 h 64"/>
                <a:gd name="T2" fmla="*/ 16 w 62"/>
                <a:gd name="T3" fmla="*/ 8 h 64"/>
                <a:gd name="T4" fmla="*/ 4 w 62"/>
                <a:gd name="T5" fmla="*/ 28 h 64"/>
                <a:gd name="T6" fmla="*/ 0 w 62"/>
                <a:gd name="T7" fmla="*/ 36 h 64"/>
                <a:gd name="T8" fmla="*/ 36 w 62"/>
                <a:gd name="T9" fmla="*/ 64 h 64"/>
                <a:gd name="T10" fmla="*/ 44 w 62"/>
                <a:gd name="T11" fmla="*/ 52 h 64"/>
                <a:gd name="T12" fmla="*/ 54 w 62"/>
                <a:gd name="T13" fmla="*/ 30 h 64"/>
                <a:gd name="T14" fmla="*/ 62 w 62"/>
                <a:gd name="T15" fmla="*/ 18 h 64"/>
                <a:gd name="T16" fmla="*/ 20 w 6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20" y="0"/>
                  </a:moveTo>
                  <a:lnTo>
                    <a:pt x="16" y="8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36" y="64"/>
                  </a:lnTo>
                  <a:lnTo>
                    <a:pt x="44" y="52"/>
                  </a:lnTo>
                  <a:lnTo>
                    <a:pt x="54" y="30"/>
                  </a:lnTo>
                  <a:lnTo>
                    <a:pt x="62" y="1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6" name="Freeform 287"/>
            <p:cNvSpPr>
              <a:spLocks/>
            </p:cNvSpPr>
            <p:nvPr/>
          </p:nvSpPr>
          <p:spPr bwMode="auto">
            <a:xfrm>
              <a:off x="5203055" y="4206021"/>
              <a:ext cx="64519" cy="82092"/>
            </a:xfrm>
            <a:custGeom>
              <a:avLst/>
              <a:gdLst>
                <a:gd name="T0" fmla="*/ 0 w 44"/>
                <a:gd name="T1" fmla="*/ 8 h 56"/>
                <a:gd name="T2" fmla="*/ 0 w 44"/>
                <a:gd name="T3" fmla="*/ 16 h 56"/>
                <a:gd name="T4" fmla="*/ 0 w 44"/>
                <a:gd name="T5" fmla="*/ 40 h 56"/>
                <a:gd name="T6" fmla="*/ 0 w 44"/>
                <a:gd name="T7" fmla="*/ 50 h 56"/>
                <a:gd name="T8" fmla="*/ 44 w 44"/>
                <a:gd name="T9" fmla="*/ 56 h 56"/>
                <a:gd name="T10" fmla="*/ 44 w 44"/>
                <a:gd name="T11" fmla="*/ 40 h 56"/>
                <a:gd name="T12" fmla="*/ 44 w 44"/>
                <a:gd name="T13" fmla="*/ 16 h 56"/>
                <a:gd name="T14" fmla="*/ 44 w 44"/>
                <a:gd name="T15" fmla="*/ 0 h 56"/>
                <a:gd name="T16" fmla="*/ 0 w 44"/>
                <a:gd name="T17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0" y="8"/>
                  </a:moveTo>
                  <a:lnTo>
                    <a:pt x="0" y="16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44" y="56"/>
                  </a:lnTo>
                  <a:lnTo>
                    <a:pt x="44" y="40"/>
                  </a:lnTo>
                  <a:lnTo>
                    <a:pt x="44" y="16"/>
                  </a:lnTo>
                  <a:lnTo>
                    <a:pt x="4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7" name="Freeform 288"/>
            <p:cNvSpPr>
              <a:spLocks/>
            </p:cNvSpPr>
            <p:nvPr/>
          </p:nvSpPr>
          <p:spPr bwMode="auto">
            <a:xfrm>
              <a:off x="5217716" y="4305703"/>
              <a:ext cx="90913" cy="93820"/>
            </a:xfrm>
            <a:custGeom>
              <a:avLst/>
              <a:gdLst>
                <a:gd name="T0" fmla="*/ 0 w 62"/>
                <a:gd name="T1" fmla="*/ 28 h 64"/>
                <a:gd name="T2" fmla="*/ 4 w 62"/>
                <a:gd name="T3" fmla="*/ 36 h 64"/>
                <a:gd name="T4" fmla="*/ 16 w 62"/>
                <a:gd name="T5" fmla="*/ 56 h 64"/>
                <a:gd name="T6" fmla="*/ 20 w 62"/>
                <a:gd name="T7" fmla="*/ 64 h 64"/>
                <a:gd name="T8" fmla="*/ 62 w 62"/>
                <a:gd name="T9" fmla="*/ 48 h 64"/>
                <a:gd name="T10" fmla="*/ 54 w 62"/>
                <a:gd name="T11" fmla="*/ 34 h 64"/>
                <a:gd name="T12" fmla="*/ 42 w 62"/>
                <a:gd name="T13" fmla="*/ 14 h 64"/>
                <a:gd name="T14" fmla="*/ 34 w 62"/>
                <a:gd name="T15" fmla="*/ 0 h 64"/>
                <a:gd name="T16" fmla="*/ 0 w 62"/>
                <a:gd name="T17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0" y="28"/>
                  </a:moveTo>
                  <a:lnTo>
                    <a:pt x="4" y="36"/>
                  </a:lnTo>
                  <a:lnTo>
                    <a:pt x="16" y="56"/>
                  </a:lnTo>
                  <a:lnTo>
                    <a:pt x="20" y="64"/>
                  </a:lnTo>
                  <a:lnTo>
                    <a:pt x="62" y="48"/>
                  </a:lnTo>
                  <a:lnTo>
                    <a:pt x="54" y="34"/>
                  </a:lnTo>
                  <a:lnTo>
                    <a:pt x="42" y="14"/>
                  </a:lnTo>
                  <a:lnTo>
                    <a:pt x="34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8" name="Freeform 289"/>
            <p:cNvSpPr>
              <a:spLocks/>
            </p:cNvSpPr>
            <p:nvPr/>
          </p:nvSpPr>
          <p:spPr bwMode="auto">
            <a:xfrm>
              <a:off x="5293967" y="4390728"/>
              <a:ext cx="93846" cy="90887"/>
            </a:xfrm>
            <a:custGeom>
              <a:avLst/>
              <a:gdLst>
                <a:gd name="T0" fmla="*/ 0 w 64"/>
                <a:gd name="T1" fmla="*/ 42 h 62"/>
                <a:gd name="T2" fmla="*/ 8 w 64"/>
                <a:gd name="T3" fmla="*/ 46 h 62"/>
                <a:gd name="T4" fmla="*/ 28 w 64"/>
                <a:gd name="T5" fmla="*/ 58 h 62"/>
                <a:gd name="T6" fmla="*/ 36 w 64"/>
                <a:gd name="T7" fmla="*/ 62 h 62"/>
                <a:gd name="T8" fmla="*/ 64 w 64"/>
                <a:gd name="T9" fmla="*/ 28 h 62"/>
                <a:gd name="T10" fmla="*/ 50 w 64"/>
                <a:gd name="T11" fmla="*/ 20 h 62"/>
                <a:gd name="T12" fmla="*/ 30 w 64"/>
                <a:gd name="T13" fmla="*/ 8 h 62"/>
                <a:gd name="T14" fmla="*/ 16 w 64"/>
                <a:gd name="T15" fmla="*/ 0 h 62"/>
                <a:gd name="T16" fmla="*/ 0 w 64"/>
                <a:gd name="T17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2">
                  <a:moveTo>
                    <a:pt x="0" y="42"/>
                  </a:moveTo>
                  <a:lnTo>
                    <a:pt x="8" y="46"/>
                  </a:lnTo>
                  <a:lnTo>
                    <a:pt x="28" y="58"/>
                  </a:lnTo>
                  <a:lnTo>
                    <a:pt x="36" y="62"/>
                  </a:lnTo>
                  <a:lnTo>
                    <a:pt x="64" y="28"/>
                  </a:lnTo>
                  <a:lnTo>
                    <a:pt x="50" y="20"/>
                  </a:lnTo>
                  <a:lnTo>
                    <a:pt x="30" y="8"/>
                  </a:lnTo>
                  <a:lnTo>
                    <a:pt x="16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9" name="Freeform 290"/>
            <p:cNvSpPr>
              <a:spLocks/>
            </p:cNvSpPr>
            <p:nvPr/>
          </p:nvSpPr>
          <p:spPr bwMode="auto">
            <a:xfrm>
              <a:off x="5402476" y="4440569"/>
              <a:ext cx="79183" cy="64501"/>
            </a:xfrm>
            <a:custGeom>
              <a:avLst/>
              <a:gdLst>
                <a:gd name="T0" fmla="*/ 6 w 54"/>
                <a:gd name="T1" fmla="*/ 44 h 44"/>
                <a:gd name="T2" fmla="*/ 16 w 54"/>
                <a:gd name="T3" fmla="*/ 44 h 44"/>
                <a:gd name="T4" fmla="*/ 38 w 54"/>
                <a:gd name="T5" fmla="*/ 44 h 44"/>
                <a:gd name="T6" fmla="*/ 48 w 54"/>
                <a:gd name="T7" fmla="*/ 44 h 44"/>
                <a:gd name="T8" fmla="*/ 54 w 54"/>
                <a:gd name="T9" fmla="*/ 0 h 44"/>
                <a:gd name="T10" fmla="*/ 38 w 54"/>
                <a:gd name="T11" fmla="*/ 0 h 44"/>
                <a:gd name="T12" fmla="*/ 16 w 54"/>
                <a:gd name="T13" fmla="*/ 0 h 44"/>
                <a:gd name="T14" fmla="*/ 0 w 54"/>
                <a:gd name="T15" fmla="*/ 0 h 44"/>
                <a:gd name="T16" fmla="*/ 6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6" y="44"/>
                  </a:moveTo>
                  <a:lnTo>
                    <a:pt x="16" y="44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0"/>
                  </a:lnTo>
                  <a:lnTo>
                    <a:pt x="38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0" name="Freeform 291"/>
            <p:cNvSpPr>
              <a:spLocks/>
            </p:cNvSpPr>
            <p:nvPr/>
          </p:nvSpPr>
          <p:spPr bwMode="auto">
            <a:xfrm>
              <a:off x="5499255" y="4399523"/>
              <a:ext cx="93846" cy="93820"/>
            </a:xfrm>
            <a:custGeom>
              <a:avLst/>
              <a:gdLst>
                <a:gd name="T0" fmla="*/ 28 w 64"/>
                <a:gd name="T1" fmla="*/ 64 h 64"/>
                <a:gd name="T2" fmla="*/ 36 w 64"/>
                <a:gd name="T3" fmla="*/ 58 h 64"/>
                <a:gd name="T4" fmla="*/ 56 w 64"/>
                <a:gd name="T5" fmla="*/ 48 h 64"/>
                <a:gd name="T6" fmla="*/ 64 w 64"/>
                <a:gd name="T7" fmla="*/ 42 h 64"/>
                <a:gd name="T8" fmla="*/ 48 w 64"/>
                <a:gd name="T9" fmla="*/ 0 h 64"/>
                <a:gd name="T10" fmla="*/ 34 w 64"/>
                <a:gd name="T11" fmla="*/ 8 h 64"/>
                <a:gd name="T12" fmla="*/ 14 w 64"/>
                <a:gd name="T13" fmla="*/ 20 h 64"/>
                <a:gd name="T14" fmla="*/ 0 w 64"/>
                <a:gd name="T15" fmla="*/ 28 h 64"/>
                <a:gd name="T16" fmla="*/ 28 w 6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28" y="64"/>
                  </a:moveTo>
                  <a:lnTo>
                    <a:pt x="36" y="58"/>
                  </a:lnTo>
                  <a:lnTo>
                    <a:pt x="56" y="48"/>
                  </a:lnTo>
                  <a:lnTo>
                    <a:pt x="64" y="42"/>
                  </a:lnTo>
                  <a:lnTo>
                    <a:pt x="48" y="0"/>
                  </a:lnTo>
                  <a:lnTo>
                    <a:pt x="34" y="8"/>
                  </a:lnTo>
                  <a:lnTo>
                    <a:pt x="14" y="20"/>
                  </a:lnTo>
                  <a:lnTo>
                    <a:pt x="0" y="28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1" name="Freeform 292"/>
            <p:cNvSpPr>
              <a:spLocks/>
            </p:cNvSpPr>
            <p:nvPr/>
          </p:nvSpPr>
          <p:spPr bwMode="auto">
            <a:xfrm>
              <a:off x="5584303" y="4323294"/>
              <a:ext cx="93846" cy="93820"/>
            </a:xfrm>
            <a:custGeom>
              <a:avLst/>
              <a:gdLst>
                <a:gd name="T0" fmla="*/ 42 w 64"/>
                <a:gd name="T1" fmla="*/ 64 h 64"/>
                <a:gd name="T2" fmla="*/ 46 w 64"/>
                <a:gd name="T3" fmla="*/ 56 h 64"/>
                <a:gd name="T4" fmla="*/ 58 w 64"/>
                <a:gd name="T5" fmla="*/ 36 h 64"/>
                <a:gd name="T6" fmla="*/ 64 w 64"/>
                <a:gd name="T7" fmla="*/ 28 h 64"/>
                <a:gd name="T8" fmla="*/ 28 w 64"/>
                <a:gd name="T9" fmla="*/ 0 h 64"/>
                <a:gd name="T10" fmla="*/ 20 w 64"/>
                <a:gd name="T11" fmla="*/ 14 h 64"/>
                <a:gd name="T12" fmla="*/ 8 w 64"/>
                <a:gd name="T13" fmla="*/ 34 h 64"/>
                <a:gd name="T14" fmla="*/ 0 w 64"/>
                <a:gd name="T15" fmla="*/ 48 h 64"/>
                <a:gd name="T16" fmla="*/ 42 w 64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42" y="64"/>
                  </a:moveTo>
                  <a:lnTo>
                    <a:pt x="46" y="56"/>
                  </a:lnTo>
                  <a:lnTo>
                    <a:pt x="58" y="36"/>
                  </a:lnTo>
                  <a:lnTo>
                    <a:pt x="64" y="28"/>
                  </a:lnTo>
                  <a:lnTo>
                    <a:pt x="28" y="0"/>
                  </a:lnTo>
                  <a:lnTo>
                    <a:pt x="20" y="14"/>
                  </a:lnTo>
                  <a:lnTo>
                    <a:pt x="8" y="34"/>
                  </a:lnTo>
                  <a:lnTo>
                    <a:pt x="0" y="48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2" name="Freeform 293"/>
            <p:cNvSpPr>
              <a:spLocks/>
            </p:cNvSpPr>
            <p:nvPr/>
          </p:nvSpPr>
          <p:spPr bwMode="auto">
            <a:xfrm>
              <a:off x="5634158" y="4226543"/>
              <a:ext cx="64519" cy="82092"/>
            </a:xfrm>
            <a:custGeom>
              <a:avLst/>
              <a:gdLst>
                <a:gd name="T0" fmla="*/ 44 w 44"/>
                <a:gd name="T1" fmla="*/ 48 h 56"/>
                <a:gd name="T2" fmla="*/ 44 w 44"/>
                <a:gd name="T3" fmla="*/ 40 h 56"/>
                <a:gd name="T4" fmla="*/ 44 w 44"/>
                <a:gd name="T5" fmla="*/ 16 h 56"/>
                <a:gd name="T6" fmla="*/ 44 w 44"/>
                <a:gd name="T7" fmla="*/ 8 h 56"/>
                <a:gd name="T8" fmla="*/ 0 w 44"/>
                <a:gd name="T9" fmla="*/ 0 h 56"/>
                <a:gd name="T10" fmla="*/ 0 w 44"/>
                <a:gd name="T11" fmla="*/ 16 h 56"/>
                <a:gd name="T12" fmla="*/ 0 w 44"/>
                <a:gd name="T13" fmla="*/ 40 h 56"/>
                <a:gd name="T14" fmla="*/ 0 w 44"/>
                <a:gd name="T15" fmla="*/ 56 h 56"/>
                <a:gd name="T16" fmla="*/ 44 w 44"/>
                <a:gd name="T1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44" y="48"/>
                  </a:moveTo>
                  <a:lnTo>
                    <a:pt x="44" y="40"/>
                  </a:lnTo>
                  <a:lnTo>
                    <a:pt x="44" y="16"/>
                  </a:lnTo>
                  <a:lnTo>
                    <a:pt x="44" y="8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56"/>
                  </a:lnTo>
                  <a:lnTo>
                    <a:pt x="44" y="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3" name="Freeform 294"/>
            <p:cNvSpPr>
              <a:spLocks/>
            </p:cNvSpPr>
            <p:nvPr/>
          </p:nvSpPr>
          <p:spPr bwMode="auto">
            <a:xfrm>
              <a:off x="5596033" y="4115132"/>
              <a:ext cx="90913" cy="93820"/>
            </a:xfrm>
            <a:custGeom>
              <a:avLst/>
              <a:gdLst>
                <a:gd name="T0" fmla="*/ 62 w 62"/>
                <a:gd name="T1" fmla="*/ 36 h 64"/>
                <a:gd name="T2" fmla="*/ 58 w 62"/>
                <a:gd name="T3" fmla="*/ 28 h 64"/>
                <a:gd name="T4" fmla="*/ 46 w 62"/>
                <a:gd name="T5" fmla="*/ 8 h 64"/>
                <a:gd name="T6" fmla="*/ 40 w 62"/>
                <a:gd name="T7" fmla="*/ 0 h 64"/>
                <a:gd name="T8" fmla="*/ 0 w 62"/>
                <a:gd name="T9" fmla="*/ 16 h 64"/>
                <a:gd name="T10" fmla="*/ 8 w 62"/>
                <a:gd name="T11" fmla="*/ 30 h 64"/>
                <a:gd name="T12" fmla="*/ 18 w 62"/>
                <a:gd name="T13" fmla="*/ 50 h 64"/>
                <a:gd name="T14" fmla="*/ 26 w 62"/>
                <a:gd name="T15" fmla="*/ 64 h 64"/>
                <a:gd name="T16" fmla="*/ 62 w 62"/>
                <a:gd name="T17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36"/>
                  </a:moveTo>
                  <a:lnTo>
                    <a:pt x="58" y="28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18" y="50"/>
                  </a:lnTo>
                  <a:lnTo>
                    <a:pt x="26" y="64"/>
                  </a:lnTo>
                  <a:lnTo>
                    <a:pt x="62" y="3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4" name="Freeform 295"/>
            <p:cNvSpPr>
              <a:spLocks/>
            </p:cNvSpPr>
            <p:nvPr/>
          </p:nvSpPr>
          <p:spPr bwMode="auto">
            <a:xfrm>
              <a:off x="5516850" y="4033040"/>
              <a:ext cx="93846" cy="90887"/>
            </a:xfrm>
            <a:custGeom>
              <a:avLst/>
              <a:gdLst>
                <a:gd name="T0" fmla="*/ 64 w 64"/>
                <a:gd name="T1" fmla="*/ 20 h 62"/>
                <a:gd name="T2" fmla="*/ 56 w 64"/>
                <a:gd name="T3" fmla="*/ 16 h 62"/>
                <a:gd name="T4" fmla="*/ 36 w 64"/>
                <a:gd name="T5" fmla="*/ 4 h 62"/>
                <a:gd name="T6" fmla="*/ 28 w 64"/>
                <a:gd name="T7" fmla="*/ 0 h 62"/>
                <a:gd name="T8" fmla="*/ 0 w 64"/>
                <a:gd name="T9" fmla="*/ 34 h 62"/>
                <a:gd name="T10" fmla="*/ 14 w 64"/>
                <a:gd name="T11" fmla="*/ 42 h 62"/>
                <a:gd name="T12" fmla="*/ 34 w 64"/>
                <a:gd name="T13" fmla="*/ 54 h 62"/>
                <a:gd name="T14" fmla="*/ 48 w 64"/>
                <a:gd name="T15" fmla="*/ 62 h 62"/>
                <a:gd name="T16" fmla="*/ 64 w 64"/>
                <a:gd name="T17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2">
                  <a:moveTo>
                    <a:pt x="64" y="20"/>
                  </a:moveTo>
                  <a:lnTo>
                    <a:pt x="56" y="16"/>
                  </a:lnTo>
                  <a:lnTo>
                    <a:pt x="36" y="4"/>
                  </a:lnTo>
                  <a:lnTo>
                    <a:pt x="28" y="0"/>
                  </a:lnTo>
                  <a:lnTo>
                    <a:pt x="0" y="34"/>
                  </a:lnTo>
                  <a:lnTo>
                    <a:pt x="14" y="42"/>
                  </a:lnTo>
                  <a:lnTo>
                    <a:pt x="34" y="54"/>
                  </a:lnTo>
                  <a:lnTo>
                    <a:pt x="48" y="62"/>
                  </a:lnTo>
                  <a:lnTo>
                    <a:pt x="64" y="2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5" name="Freeform 297"/>
            <p:cNvSpPr>
              <a:spLocks/>
            </p:cNvSpPr>
            <p:nvPr/>
          </p:nvSpPr>
          <p:spPr bwMode="auto">
            <a:xfrm>
              <a:off x="5364352" y="4170837"/>
              <a:ext cx="173027" cy="172981"/>
            </a:xfrm>
            <a:custGeom>
              <a:avLst/>
              <a:gdLst>
                <a:gd name="T0" fmla="*/ 118 w 118"/>
                <a:gd name="T1" fmla="*/ 60 h 118"/>
                <a:gd name="T2" fmla="*/ 118 w 118"/>
                <a:gd name="T3" fmla="*/ 60 h 118"/>
                <a:gd name="T4" fmla="*/ 118 w 118"/>
                <a:gd name="T5" fmla="*/ 72 h 118"/>
                <a:gd name="T6" fmla="*/ 114 w 118"/>
                <a:gd name="T7" fmla="*/ 82 h 118"/>
                <a:gd name="T8" fmla="*/ 108 w 118"/>
                <a:gd name="T9" fmla="*/ 92 h 118"/>
                <a:gd name="T10" fmla="*/ 102 w 118"/>
                <a:gd name="T11" fmla="*/ 102 h 118"/>
                <a:gd name="T12" fmla="*/ 92 w 118"/>
                <a:gd name="T13" fmla="*/ 108 h 118"/>
                <a:gd name="T14" fmla="*/ 82 w 118"/>
                <a:gd name="T15" fmla="*/ 114 h 118"/>
                <a:gd name="T16" fmla="*/ 72 w 118"/>
                <a:gd name="T17" fmla="*/ 118 h 118"/>
                <a:gd name="T18" fmla="*/ 60 w 118"/>
                <a:gd name="T19" fmla="*/ 118 h 118"/>
                <a:gd name="T20" fmla="*/ 60 w 118"/>
                <a:gd name="T21" fmla="*/ 118 h 118"/>
                <a:gd name="T22" fmla="*/ 48 w 118"/>
                <a:gd name="T23" fmla="*/ 118 h 118"/>
                <a:gd name="T24" fmla="*/ 36 w 118"/>
                <a:gd name="T25" fmla="*/ 114 h 118"/>
                <a:gd name="T26" fmla="*/ 26 w 118"/>
                <a:gd name="T27" fmla="*/ 108 h 118"/>
                <a:gd name="T28" fmla="*/ 18 w 118"/>
                <a:gd name="T29" fmla="*/ 102 h 118"/>
                <a:gd name="T30" fmla="*/ 10 w 118"/>
                <a:gd name="T31" fmla="*/ 92 h 118"/>
                <a:gd name="T32" fmla="*/ 4 w 118"/>
                <a:gd name="T33" fmla="*/ 82 h 118"/>
                <a:gd name="T34" fmla="*/ 2 w 118"/>
                <a:gd name="T35" fmla="*/ 72 h 118"/>
                <a:gd name="T36" fmla="*/ 0 w 118"/>
                <a:gd name="T37" fmla="*/ 60 h 118"/>
                <a:gd name="T38" fmla="*/ 0 w 118"/>
                <a:gd name="T39" fmla="*/ 60 h 118"/>
                <a:gd name="T40" fmla="*/ 2 w 118"/>
                <a:gd name="T41" fmla="*/ 48 h 118"/>
                <a:gd name="T42" fmla="*/ 4 w 118"/>
                <a:gd name="T43" fmla="*/ 36 h 118"/>
                <a:gd name="T44" fmla="*/ 10 w 118"/>
                <a:gd name="T45" fmla="*/ 26 h 118"/>
                <a:gd name="T46" fmla="*/ 18 w 118"/>
                <a:gd name="T47" fmla="*/ 18 h 118"/>
                <a:gd name="T48" fmla="*/ 26 w 118"/>
                <a:gd name="T49" fmla="*/ 10 h 118"/>
                <a:gd name="T50" fmla="*/ 36 w 118"/>
                <a:gd name="T51" fmla="*/ 4 h 118"/>
                <a:gd name="T52" fmla="*/ 48 w 118"/>
                <a:gd name="T53" fmla="*/ 2 h 118"/>
                <a:gd name="T54" fmla="*/ 60 w 118"/>
                <a:gd name="T55" fmla="*/ 0 h 118"/>
                <a:gd name="T56" fmla="*/ 60 w 118"/>
                <a:gd name="T57" fmla="*/ 0 h 118"/>
                <a:gd name="T58" fmla="*/ 72 w 118"/>
                <a:gd name="T59" fmla="*/ 2 h 118"/>
                <a:gd name="T60" fmla="*/ 82 w 118"/>
                <a:gd name="T61" fmla="*/ 4 h 118"/>
                <a:gd name="T62" fmla="*/ 92 w 118"/>
                <a:gd name="T63" fmla="*/ 10 h 118"/>
                <a:gd name="T64" fmla="*/ 102 w 118"/>
                <a:gd name="T65" fmla="*/ 18 h 118"/>
                <a:gd name="T66" fmla="*/ 108 w 118"/>
                <a:gd name="T67" fmla="*/ 26 h 118"/>
                <a:gd name="T68" fmla="*/ 114 w 118"/>
                <a:gd name="T69" fmla="*/ 36 h 118"/>
                <a:gd name="T70" fmla="*/ 118 w 118"/>
                <a:gd name="T71" fmla="*/ 48 h 118"/>
                <a:gd name="T72" fmla="*/ 118 w 118"/>
                <a:gd name="T73" fmla="*/ 60 h 118"/>
                <a:gd name="T74" fmla="*/ 118 w 118"/>
                <a:gd name="T75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8">
                  <a:moveTo>
                    <a:pt x="118" y="60"/>
                  </a:move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6" name="Freeform 296"/>
            <p:cNvSpPr>
              <a:spLocks noEditPoints="1"/>
            </p:cNvSpPr>
            <p:nvPr/>
          </p:nvSpPr>
          <p:spPr bwMode="auto">
            <a:xfrm>
              <a:off x="5247045" y="4050631"/>
              <a:ext cx="410576" cy="413392"/>
            </a:xfrm>
            <a:custGeom>
              <a:avLst/>
              <a:gdLst>
                <a:gd name="T0" fmla="*/ 140 w 280"/>
                <a:gd name="T1" fmla="*/ 282 h 282"/>
                <a:gd name="T2" fmla="*/ 112 w 280"/>
                <a:gd name="T3" fmla="*/ 280 h 282"/>
                <a:gd name="T4" fmla="*/ 86 w 280"/>
                <a:gd name="T5" fmla="*/ 272 h 282"/>
                <a:gd name="T6" fmla="*/ 62 w 280"/>
                <a:gd name="T7" fmla="*/ 258 h 282"/>
                <a:gd name="T8" fmla="*/ 40 w 280"/>
                <a:gd name="T9" fmla="*/ 242 h 282"/>
                <a:gd name="T10" fmla="*/ 24 w 280"/>
                <a:gd name="T11" fmla="*/ 220 h 282"/>
                <a:gd name="T12" fmla="*/ 10 w 280"/>
                <a:gd name="T13" fmla="*/ 196 h 282"/>
                <a:gd name="T14" fmla="*/ 2 w 280"/>
                <a:gd name="T15" fmla="*/ 170 h 282"/>
                <a:gd name="T16" fmla="*/ 0 w 280"/>
                <a:gd name="T17" fmla="*/ 142 h 282"/>
                <a:gd name="T18" fmla="*/ 0 w 280"/>
                <a:gd name="T19" fmla="*/ 126 h 282"/>
                <a:gd name="T20" fmla="*/ 6 w 280"/>
                <a:gd name="T21" fmla="*/ 100 h 282"/>
                <a:gd name="T22" fmla="*/ 16 w 280"/>
                <a:gd name="T23" fmla="*/ 74 h 282"/>
                <a:gd name="T24" fmla="*/ 32 w 280"/>
                <a:gd name="T25" fmla="*/ 52 h 282"/>
                <a:gd name="T26" fmla="*/ 50 w 280"/>
                <a:gd name="T27" fmla="*/ 32 h 282"/>
                <a:gd name="T28" fmla="*/ 74 w 280"/>
                <a:gd name="T29" fmla="*/ 16 h 282"/>
                <a:gd name="T30" fmla="*/ 98 w 280"/>
                <a:gd name="T31" fmla="*/ 6 h 282"/>
                <a:gd name="T32" fmla="*/ 126 w 280"/>
                <a:gd name="T33" fmla="*/ 0 h 282"/>
                <a:gd name="T34" fmla="*/ 140 w 280"/>
                <a:gd name="T35" fmla="*/ 0 h 282"/>
                <a:gd name="T36" fmla="*/ 168 w 280"/>
                <a:gd name="T37" fmla="*/ 2 h 282"/>
                <a:gd name="T38" fmla="*/ 194 w 280"/>
                <a:gd name="T39" fmla="*/ 12 h 282"/>
                <a:gd name="T40" fmla="*/ 218 w 280"/>
                <a:gd name="T41" fmla="*/ 24 h 282"/>
                <a:gd name="T42" fmla="*/ 238 w 280"/>
                <a:gd name="T43" fmla="*/ 42 h 282"/>
                <a:gd name="T44" fmla="*/ 256 w 280"/>
                <a:gd name="T45" fmla="*/ 62 h 282"/>
                <a:gd name="T46" fmla="*/ 268 w 280"/>
                <a:gd name="T47" fmla="*/ 86 h 282"/>
                <a:gd name="T48" fmla="*/ 276 w 280"/>
                <a:gd name="T49" fmla="*/ 112 h 282"/>
                <a:gd name="T50" fmla="*/ 280 w 280"/>
                <a:gd name="T51" fmla="*/ 142 h 282"/>
                <a:gd name="T52" fmla="*/ 278 w 280"/>
                <a:gd name="T53" fmla="*/ 156 h 282"/>
                <a:gd name="T54" fmla="*/ 274 w 280"/>
                <a:gd name="T55" fmla="*/ 184 h 282"/>
                <a:gd name="T56" fmla="*/ 262 w 280"/>
                <a:gd name="T57" fmla="*/ 208 h 282"/>
                <a:gd name="T58" fmla="*/ 248 w 280"/>
                <a:gd name="T59" fmla="*/ 232 h 282"/>
                <a:gd name="T60" fmla="*/ 228 w 280"/>
                <a:gd name="T61" fmla="*/ 250 h 282"/>
                <a:gd name="T62" fmla="*/ 206 w 280"/>
                <a:gd name="T63" fmla="*/ 266 h 282"/>
                <a:gd name="T64" fmla="*/ 182 w 280"/>
                <a:gd name="T65" fmla="*/ 276 h 282"/>
                <a:gd name="T66" fmla="*/ 154 w 280"/>
                <a:gd name="T67" fmla="*/ 282 h 282"/>
                <a:gd name="T68" fmla="*/ 140 w 280"/>
                <a:gd name="T69" fmla="*/ 282 h 282"/>
                <a:gd name="T70" fmla="*/ 140 w 280"/>
                <a:gd name="T71" fmla="*/ 42 h 282"/>
                <a:gd name="T72" fmla="*/ 102 w 280"/>
                <a:gd name="T73" fmla="*/ 50 h 282"/>
                <a:gd name="T74" fmla="*/ 70 w 280"/>
                <a:gd name="T75" fmla="*/ 72 h 282"/>
                <a:gd name="T76" fmla="*/ 50 w 280"/>
                <a:gd name="T77" fmla="*/ 102 h 282"/>
                <a:gd name="T78" fmla="*/ 42 w 280"/>
                <a:gd name="T79" fmla="*/ 142 h 282"/>
                <a:gd name="T80" fmla="*/ 44 w 280"/>
                <a:gd name="T81" fmla="*/ 162 h 282"/>
                <a:gd name="T82" fmla="*/ 58 w 280"/>
                <a:gd name="T83" fmla="*/ 196 h 282"/>
                <a:gd name="T84" fmla="*/ 86 w 280"/>
                <a:gd name="T85" fmla="*/ 224 h 282"/>
                <a:gd name="T86" fmla="*/ 120 w 280"/>
                <a:gd name="T87" fmla="*/ 238 h 282"/>
                <a:gd name="T88" fmla="*/ 140 w 280"/>
                <a:gd name="T89" fmla="*/ 240 h 282"/>
                <a:gd name="T90" fmla="*/ 178 w 280"/>
                <a:gd name="T91" fmla="*/ 232 h 282"/>
                <a:gd name="T92" fmla="*/ 208 w 280"/>
                <a:gd name="T93" fmla="*/ 212 h 282"/>
                <a:gd name="T94" fmla="*/ 230 w 280"/>
                <a:gd name="T95" fmla="*/ 180 h 282"/>
                <a:gd name="T96" fmla="*/ 238 w 280"/>
                <a:gd name="T97" fmla="*/ 142 h 282"/>
                <a:gd name="T98" fmla="*/ 236 w 280"/>
                <a:gd name="T99" fmla="*/ 122 h 282"/>
                <a:gd name="T100" fmla="*/ 220 w 280"/>
                <a:gd name="T101" fmla="*/ 86 h 282"/>
                <a:gd name="T102" fmla="*/ 194 w 280"/>
                <a:gd name="T103" fmla="*/ 60 h 282"/>
                <a:gd name="T104" fmla="*/ 160 w 280"/>
                <a:gd name="T105" fmla="*/ 44 h 282"/>
                <a:gd name="T106" fmla="*/ 140 w 280"/>
                <a:gd name="T107" fmla="*/ 4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0" h="282">
                  <a:moveTo>
                    <a:pt x="140" y="282"/>
                  </a:moveTo>
                  <a:lnTo>
                    <a:pt x="140" y="282"/>
                  </a:lnTo>
                  <a:lnTo>
                    <a:pt x="126" y="282"/>
                  </a:lnTo>
                  <a:lnTo>
                    <a:pt x="112" y="280"/>
                  </a:lnTo>
                  <a:lnTo>
                    <a:pt x="98" y="276"/>
                  </a:lnTo>
                  <a:lnTo>
                    <a:pt x="86" y="272"/>
                  </a:lnTo>
                  <a:lnTo>
                    <a:pt x="74" y="266"/>
                  </a:lnTo>
                  <a:lnTo>
                    <a:pt x="62" y="258"/>
                  </a:lnTo>
                  <a:lnTo>
                    <a:pt x="50" y="250"/>
                  </a:lnTo>
                  <a:lnTo>
                    <a:pt x="40" y="242"/>
                  </a:lnTo>
                  <a:lnTo>
                    <a:pt x="32" y="232"/>
                  </a:lnTo>
                  <a:lnTo>
                    <a:pt x="24" y="220"/>
                  </a:lnTo>
                  <a:lnTo>
                    <a:pt x="16" y="208"/>
                  </a:lnTo>
                  <a:lnTo>
                    <a:pt x="10" y="196"/>
                  </a:lnTo>
                  <a:lnTo>
                    <a:pt x="6" y="184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100"/>
                  </a:lnTo>
                  <a:lnTo>
                    <a:pt x="10" y="86"/>
                  </a:lnTo>
                  <a:lnTo>
                    <a:pt x="16" y="74"/>
                  </a:lnTo>
                  <a:lnTo>
                    <a:pt x="24" y="62"/>
                  </a:lnTo>
                  <a:lnTo>
                    <a:pt x="32" y="52"/>
                  </a:lnTo>
                  <a:lnTo>
                    <a:pt x="40" y="42"/>
                  </a:lnTo>
                  <a:lnTo>
                    <a:pt x="50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2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4" y="12"/>
                  </a:lnTo>
                  <a:lnTo>
                    <a:pt x="206" y="16"/>
                  </a:lnTo>
                  <a:lnTo>
                    <a:pt x="218" y="24"/>
                  </a:lnTo>
                  <a:lnTo>
                    <a:pt x="228" y="32"/>
                  </a:lnTo>
                  <a:lnTo>
                    <a:pt x="238" y="42"/>
                  </a:lnTo>
                  <a:lnTo>
                    <a:pt x="248" y="52"/>
                  </a:lnTo>
                  <a:lnTo>
                    <a:pt x="256" y="62"/>
                  </a:lnTo>
                  <a:lnTo>
                    <a:pt x="262" y="74"/>
                  </a:lnTo>
                  <a:lnTo>
                    <a:pt x="268" y="86"/>
                  </a:lnTo>
                  <a:lnTo>
                    <a:pt x="274" y="100"/>
                  </a:lnTo>
                  <a:lnTo>
                    <a:pt x="276" y="112"/>
                  </a:lnTo>
                  <a:lnTo>
                    <a:pt x="278" y="126"/>
                  </a:lnTo>
                  <a:lnTo>
                    <a:pt x="280" y="142"/>
                  </a:lnTo>
                  <a:lnTo>
                    <a:pt x="280" y="142"/>
                  </a:lnTo>
                  <a:lnTo>
                    <a:pt x="278" y="156"/>
                  </a:lnTo>
                  <a:lnTo>
                    <a:pt x="276" y="170"/>
                  </a:lnTo>
                  <a:lnTo>
                    <a:pt x="274" y="184"/>
                  </a:lnTo>
                  <a:lnTo>
                    <a:pt x="268" y="196"/>
                  </a:lnTo>
                  <a:lnTo>
                    <a:pt x="262" y="208"/>
                  </a:lnTo>
                  <a:lnTo>
                    <a:pt x="256" y="220"/>
                  </a:lnTo>
                  <a:lnTo>
                    <a:pt x="248" y="232"/>
                  </a:lnTo>
                  <a:lnTo>
                    <a:pt x="238" y="242"/>
                  </a:lnTo>
                  <a:lnTo>
                    <a:pt x="228" y="250"/>
                  </a:lnTo>
                  <a:lnTo>
                    <a:pt x="218" y="258"/>
                  </a:lnTo>
                  <a:lnTo>
                    <a:pt x="206" y="266"/>
                  </a:lnTo>
                  <a:lnTo>
                    <a:pt x="194" y="272"/>
                  </a:lnTo>
                  <a:lnTo>
                    <a:pt x="182" y="276"/>
                  </a:lnTo>
                  <a:lnTo>
                    <a:pt x="168" y="280"/>
                  </a:lnTo>
                  <a:lnTo>
                    <a:pt x="154" y="282"/>
                  </a:lnTo>
                  <a:lnTo>
                    <a:pt x="140" y="282"/>
                  </a:lnTo>
                  <a:lnTo>
                    <a:pt x="140" y="282"/>
                  </a:lnTo>
                  <a:close/>
                  <a:moveTo>
                    <a:pt x="140" y="42"/>
                  </a:moveTo>
                  <a:lnTo>
                    <a:pt x="140" y="42"/>
                  </a:lnTo>
                  <a:lnTo>
                    <a:pt x="120" y="44"/>
                  </a:lnTo>
                  <a:lnTo>
                    <a:pt x="102" y="50"/>
                  </a:lnTo>
                  <a:lnTo>
                    <a:pt x="86" y="60"/>
                  </a:lnTo>
                  <a:lnTo>
                    <a:pt x="70" y="72"/>
                  </a:lnTo>
                  <a:lnTo>
                    <a:pt x="58" y="86"/>
                  </a:lnTo>
                  <a:lnTo>
                    <a:pt x="50" y="102"/>
                  </a:lnTo>
                  <a:lnTo>
                    <a:pt x="44" y="12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4" y="162"/>
                  </a:lnTo>
                  <a:lnTo>
                    <a:pt x="50" y="180"/>
                  </a:lnTo>
                  <a:lnTo>
                    <a:pt x="58" y="196"/>
                  </a:lnTo>
                  <a:lnTo>
                    <a:pt x="70" y="212"/>
                  </a:lnTo>
                  <a:lnTo>
                    <a:pt x="86" y="224"/>
                  </a:lnTo>
                  <a:lnTo>
                    <a:pt x="102" y="232"/>
                  </a:lnTo>
                  <a:lnTo>
                    <a:pt x="120" y="238"/>
                  </a:lnTo>
                  <a:lnTo>
                    <a:pt x="140" y="240"/>
                  </a:lnTo>
                  <a:lnTo>
                    <a:pt x="140" y="240"/>
                  </a:lnTo>
                  <a:lnTo>
                    <a:pt x="160" y="238"/>
                  </a:lnTo>
                  <a:lnTo>
                    <a:pt x="178" y="232"/>
                  </a:lnTo>
                  <a:lnTo>
                    <a:pt x="194" y="224"/>
                  </a:lnTo>
                  <a:lnTo>
                    <a:pt x="208" y="212"/>
                  </a:lnTo>
                  <a:lnTo>
                    <a:pt x="220" y="196"/>
                  </a:lnTo>
                  <a:lnTo>
                    <a:pt x="230" y="180"/>
                  </a:lnTo>
                  <a:lnTo>
                    <a:pt x="236" y="162"/>
                  </a:lnTo>
                  <a:lnTo>
                    <a:pt x="238" y="142"/>
                  </a:lnTo>
                  <a:lnTo>
                    <a:pt x="238" y="142"/>
                  </a:lnTo>
                  <a:lnTo>
                    <a:pt x="236" y="122"/>
                  </a:lnTo>
                  <a:lnTo>
                    <a:pt x="230" y="102"/>
                  </a:lnTo>
                  <a:lnTo>
                    <a:pt x="220" y="86"/>
                  </a:lnTo>
                  <a:lnTo>
                    <a:pt x="208" y="72"/>
                  </a:lnTo>
                  <a:lnTo>
                    <a:pt x="194" y="60"/>
                  </a:lnTo>
                  <a:lnTo>
                    <a:pt x="178" y="50"/>
                  </a:lnTo>
                  <a:lnTo>
                    <a:pt x="160" y="44"/>
                  </a:lnTo>
                  <a:lnTo>
                    <a:pt x="140" y="42"/>
                  </a:lnTo>
                  <a:lnTo>
                    <a:pt x="140" y="4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217" name="직사각형 216"/>
          <p:cNvSpPr/>
          <p:nvPr/>
        </p:nvSpPr>
        <p:spPr>
          <a:xfrm>
            <a:off x="5997116" y="3320988"/>
            <a:ext cx="3169904" cy="232729"/>
          </a:xfrm>
          <a:prstGeom prst="rect">
            <a:avLst/>
          </a:prstGeom>
        </p:spPr>
        <p:txBody>
          <a:bodyPr wrap="square" lIns="101919" tIns="50960" rIns="101919" bIns="50960">
            <a:spAutoFit/>
          </a:bodyPr>
          <a:lstStyle/>
          <a:p>
            <a:pPr marL="177800" indent="-177800" defTabSz="914445">
              <a:spcBef>
                <a:spcPts val="600"/>
              </a:spcBef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sz="1000" b="1" dirty="0">
                <a:latin typeface="나눔바른고딕" panose="020B0600000101010101" charset="-127"/>
                <a:ea typeface="나눔바른고딕" panose="020B0600000101010101" charset="-127"/>
              </a:rPr>
              <a:t>최고의 기반기술 개발 및 적용 능력 인력 투입</a:t>
            </a:r>
            <a:endParaRPr lang="en-US" altLang="ko-KR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20" name="Picture 3" descr="Z:\전사지원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73" y="4689140"/>
            <a:ext cx="2921423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5646824" y="2962373"/>
            <a:ext cx="3169904" cy="256804"/>
          </a:xfrm>
          <a:prstGeom prst="rect">
            <a:avLst/>
          </a:prstGeom>
        </p:spPr>
        <p:txBody>
          <a:bodyPr wrap="square" lIns="101919" tIns="50960" rIns="101919" bIns="50960">
            <a:spAutoFit/>
          </a:bodyPr>
          <a:lstStyle/>
          <a:p>
            <a:pPr marL="177800" indent="-177800" defTabSz="914445">
              <a:spcBef>
                <a:spcPts val="600"/>
              </a:spcBef>
              <a:buClr>
                <a:srgbClr val="002060"/>
              </a:buClr>
              <a:buFont typeface="Arial" pitchFamily="34" charset="0"/>
              <a:buChar char="•"/>
            </a:pPr>
            <a:r>
              <a:rPr lang="ko-KR" altLang="en-US" sz="1000" b="1" dirty="0">
                <a:latin typeface="나눔바른고딕" panose="020B0600000101010101" charset="-127"/>
                <a:ea typeface="나눔바른고딕" panose="020B0600000101010101" charset="-127"/>
              </a:rPr>
              <a:t>금융권 다수 프로젝트 경험 인력 투입</a:t>
            </a:r>
            <a:endParaRPr lang="en-US" altLang="ko-KR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623334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제안의</a:t>
            </a:r>
            <a:r>
              <a:rPr lang="en-US" altLang="ko-KR" sz="2800" spc="-100" dirty="0">
                <a:cs typeface="Arial" pitchFamily="34" charset="0"/>
              </a:rPr>
              <a:t> </a:t>
            </a:r>
            <a:r>
              <a:rPr lang="ko-KR" altLang="en-US" sz="2800" spc="-100" dirty="0">
                <a:cs typeface="Arial" pitchFamily="34" charset="0"/>
              </a:rPr>
              <a:t>특징 및 장점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ko-KR" altLang="en-US" sz="2000" spc="-100" dirty="0">
                <a:cs typeface="Arial" pitchFamily="34" charset="0"/>
              </a:rPr>
              <a:t>검증된  솔루션 적용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리딩 제품이며 해외의 다수 사례에서 이미 검증받은 솔루션인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기반으로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구축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수행하여 기 입증된 안정성과 플랫폼으로서의 다양한 필수 기능을 추가 제공하여 향후 발전 가능한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구축을 지원하겠습니다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검증된 솔루션 적용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2" name="양쪽 모서리가 둥근 사각형 67"/>
          <p:cNvSpPr/>
          <p:nvPr/>
        </p:nvSpPr>
        <p:spPr bwMode="auto">
          <a:xfrm>
            <a:off x="5160248" y="5415718"/>
            <a:ext cx="4386129" cy="1001614"/>
          </a:xfrm>
          <a:prstGeom prst="round2SameRect">
            <a:avLst>
              <a:gd name="adj1" fmla="val 1287"/>
              <a:gd name="adj2" fmla="val 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dist="63500" dir="3000000" algn="tl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80000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88900" indent="-88900">
              <a:spcBef>
                <a:spcPts val="600"/>
              </a:spcBef>
              <a:buFont typeface="Arial" pitchFamily="34" charset="0"/>
              <a:buChar char="•"/>
              <a:defRPr/>
            </a:pPr>
            <a:endParaRPr kumimoji="1" lang="ko-KR" altLang="en-US" sz="120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0000101010101" charset="-127"/>
              <a:ea typeface="나눔바른고딕" panose="020B0600000101010101" charset="-127"/>
              <a:cs typeface="굴림" pitchFamily="50" charset="-127"/>
            </a:endParaRPr>
          </a:p>
        </p:txBody>
      </p:sp>
      <p:sp>
        <p:nvSpPr>
          <p:cNvPr id="59" name="직사각형 57"/>
          <p:cNvSpPr/>
          <p:nvPr/>
        </p:nvSpPr>
        <p:spPr bwMode="auto">
          <a:xfrm>
            <a:off x="5087311" y="2168860"/>
            <a:ext cx="2235567" cy="287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chemeClr val="bg1">
                <a:lumMod val="85000"/>
              </a:schemeClr>
            </a:outerShdw>
          </a:effectLst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kumimoji="0" lang="en-US" altLang="ko-KR" sz="1200" b="1" kern="0" dirty="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1" name="직사각형 59"/>
          <p:cNvSpPr/>
          <p:nvPr/>
        </p:nvSpPr>
        <p:spPr bwMode="auto">
          <a:xfrm>
            <a:off x="5773886" y="2220051"/>
            <a:ext cx="862416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개발의 단순화</a:t>
            </a:r>
          </a:p>
        </p:txBody>
      </p:sp>
      <p:sp>
        <p:nvSpPr>
          <p:cNvPr id="64" name="직사각형 57"/>
          <p:cNvSpPr/>
          <p:nvPr/>
        </p:nvSpPr>
        <p:spPr bwMode="auto">
          <a:xfrm>
            <a:off x="7397953" y="2168860"/>
            <a:ext cx="2235567" cy="287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chemeClr val="bg1">
                <a:lumMod val="85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endParaRPr kumimoji="0" lang="en-US" altLang="ko-KR" sz="1200" b="1" kern="0" dirty="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6" name="직사각형 59"/>
          <p:cNvSpPr/>
          <p:nvPr/>
        </p:nvSpPr>
        <p:spPr bwMode="auto">
          <a:xfrm>
            <a:off x="7981134" y="2220051"/>
            <a:ext cx="1069203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보안</a:t>
            </a:r>
            <a:r>
              <a:rPr kumimoji="0" lang="en-US" altLang="ko-KR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kumimoji="0" lang="ko-KR" altLang="en-US" sz="1200" b="1" kern="0" dirty="0" err="1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트래픽</a:t>
            </a:r>
            <a:r>
              <a:rPr kumimoji="0" lang="ko-KR" altLang="en-US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제어</a:t>
            </a:r>
          </a:p>
        </p:txBody>
      </p:sp>
      <p:grpSp>
        <p:nvGrpSpPr>
          <p:cNvPr id="78" name="그룹 36"/>
          <p:cNvGrpSpPr>
            <a:grpSpLocks/>
          </p:cNvGrpSpPr>
          <p:nvPr/>
        </p:nvGrpSpPr>
        <p:grpSpPr bwMode="auto">
          <a:xfrm>
            <a:off x="5259779" y="3778599"/>
            <a:ext cx="1959920" cy="1339098"/>
            <a:chOff x="329419" y="4132728"/>
            <a:chExt cx="2069302" cy="2358193"/>
          </a:xfrm>
        </p:grpSpPr>
        <p:sp>
          <p:nvSpPr>
            <p:cNvPr id="79" name="모서리가 둥근 직사각형 46"/>
            <p:cNvSpPr/>
            <p:nvPr/>
          </p:nvSpPr>
          <p:spPr>
            <a:xfrm>
              <a:off x="329419" y="4132728"/>
              <a:ext cx="2069302" cy="235819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prstClr val="black"/>
                </a:buClr>
                <a:tabLst>
                  <a:tab pos="914400" algn="l"/>
                  <a:tab pos="7315200" algn="r"/>
                </a:tabLst>
                <a:defRPr/>
              </a:pPr>
              <a:endParaRPr lang="ko-KR" altLang="en-US" sz="1000" dirty="0">
                <a:solidFill>
                  <a:prstClr val="white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0" name="Rectangle 122"/>
            <p:cNvSpPr>
              <a:spLocks noChangeArrowheads="1"/>
            </p:cNvSpPr>
            <p:nvPr/>
          </p:nvSpPr>
          <p:spPr bwMode="auto">
            <a:xfrm>
              <a:off x="446608" y="4307225"/>
              <a:ext cx="1842097" cy="191959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98425" indent="-98425">
                <a:spcBef>
                  <a:spcPts val="100"/>
                </a:spcBef>
                <a:spcAft>
                  <a:spcPts val="20"/>
                </a:spcAft>
                <a:buClr>
                  <a:srgbClr val="5F5F5F"/>
                </a:buClr>
                <a:buFont typeface="Wingdings" pitchFamily="2" charset="2"/>
                <a:buChar char=""/>
                <a:tabLst>
                  <a:tab pos="1438275" algn="l"/>
                </a:tabLst>
                <a:defRPr/>
              </a:pP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드래그</a:t>
              </a:r>
              <a:r>
                <a:rPr lang="en-US" altLang="ko-KR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&amp;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드랍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만으로 손쉽게 연결하여 </a:t>
              </a:r>
              <a:r>
                <a:rPr lang="en-US" altLang="ko-KR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조립</a:t>
              </a:r>
              <a:endParaRPr lang="en-US" altLang="ko-KR" sz="1000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98425" indent="-98425">
                <a:spcBef>
                  <a:spcPts val="100"/>
                </a:spcBef>
                <a:spcAft>
                  <a:spcPts val="20"/>
                </a:spcAft>
                <a:buClr>
                  <a:srgbClr val="5F5F5F"/>
                </a:buClr>
                <a:buFont typeface="Wingdings" pitchFamily="2" charset="2"/>
                <a:buChar char=""/>
                <a:tabLst>
                  <a:tab pos="1438275" algn="l"/>
                </a:tabLst>
                <a:defRPr/>
              </a:pP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복잡성과 시간을 줄일 수 있도록 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스냅샷 기능을 통해 바로 버전 이동 가능</a:t>
              </a:r>
              <a:br>
                <a:rPr lang="en-US" altLang="ko-KR" sz="1000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</a:b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연관된 서비스에 대한 안정 적인 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버전 배포 및 관리 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방안 제공</a:t>
              </a:r>
            </a:p>
          </p:txBody>
        </p:sp>
      </p:grpSp>
      <p:grpSp>
        <p:nvGrpSpPr>
          <p:cNvPr id="81" name="그룹 37"/>
          <p:cNvGrpSpPr>
            <a:grpSpLocks/>
          </p:cNvGrpSpPr>
          <p:nvPr/>
        </p:nvGrpSpPr>
        <p:grpSpPr bwMode="auto">
          <a:xfrm>
            <a:off x="7540185" y="3778600"/>
            <a:ext cx="1959920" cy="1356642"/>
            <a:chOff x="330875" y="4132723"/>
            <a:chExt cx="2067799" cy="2370010"/>
          </a:xfrm>
        </p:grpSpPr>
        <p:sp>
          <p:nvSpPr>
            <p:cNvPr id="82" name="모서리가 둥근 직사각형 44"/>
            <p:cNvSpPr/>
            <p:nvPr/>
          </p:nvSpPr>
          <p:spPr>
            <a:xfrm>
              <a:off x="330875" y="4132723"/>
              <a:ext cx="2067799" cy="235676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prstClr val="black"/>
                </a:buClr>
                <a:tabLst>
                  <a:tab pos="914400" algn="l"/>
                  <a:tab pos="7315200" algn="r"/>
                </a:tabLst>
                <a:defRPr/>
              </a:pPr>
              <a:endParaRPr lang="ko-KR" altLang="en-US" sz="1000" dirty="0">
                <a:solidFill>
                  <a:prstClr val="white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3" name="Rectangle 122"/>
            <p:cNvSpPr>
              <a:spLocks noChangeArrowheads="1"/>
            </p:cNvSpPr>
            <p:nvPr/>
          </p:nvSpPr>
          <p:spPr bwMode="auto">
            <a:xfrm>
              <a:off x="446607" y="4307224"/>
              <a:ext cx="1842097" cy="219550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98425" indent="-98425">
                <a:spcBef>
                  <a:spcPts val="100"/>
                </a:spcBef>
                <a:spcAft>
                  <a:spcPts val="20"/>
                </a:spcAft>
                <a:buClr>
                  <a:srgbClr val="5F5F5F"/>
                </a:buClr>
                <a:buFont typeface="Wingdings" pitchFamily="2" charset="2"/>
                <a:buChar char=""/>
                <a:tabLst>
                  <a:tab pos="1438275" algn="l"/>
                </a:tabLst>
                <a:defRPr/>
              </a:pP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보안화 </a:t>
              </a:r>
              <a:r>
                <a:rPr lang="en-US" altLang="ko-KR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OS(DPOS)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기반의 다양한 보안 방안 기본    적용</a:t>
              </a:r>
              <a:endParaRPr lang="en-US" altLang="ko-KR" sz="1000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98425" indent="-98425">
                <a:spcBef>
                  <a:spcPts val="100"/>
                </a:spcBef>
                <a:spcAft>
                  <a:spcPts val="20"/>
                </a:spcAft>
                <a:buClr>
                  <a:srgbClr val="5F5F5F"/>
                </a:buClr>
                <a:buFont typeface="Wingdings" pitchFamily="2" charset="2"/>
                <a:buChar char=""/>
                <a:tabLst>
                  <a:tab pos="1438275" algn="l"/>
                </a:tabLst>
                <a:defRPr/>
              </a:pP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다양한 보안 정책을 </a:t>
              </a:r>
              <a:r>
                <a:rPr lang="en-US" altLang="ko-KR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별로 손쉽게 적용 가능 및 </a:t>
              </a:r>
              <a:r>
                <a:rPr lang="en-US" altLang="ko-KR" sz="1000" b="1" u="sng" kern="0" dirty="0" err="1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Oauth</a:t>
              </a:r>
              <a:r>
                <a:rPr lang="en-US" altLang="ko-KR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2.0 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지원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가능</a:t>
              </a:r>
              <a:endParaRPr lang="en-US" altLang="ko-KR" sz="1000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98425" indent="-98425">
                <a:spcBef>
                  <a:spcPts val="100"/>
                </a:spcBef>
                <a:spcAft>
                  <a:spcPts val="20"/>
                </a:spcAft>
                <a:buClr>
                  <a:srgbClr val="5F5F5F"/>
                </a:buClr>
                <a:buFont typeface="Wingdings" pitchFamily="2" charset="2"/>
                <a:buChar char=""/>
                <a:tabLst>
                  <a:tab pos="1438275" algn="l"/>
                </a:tabLst>
                <a:defRPr/>
              </a:pPr>
              <a:r>
                <a:rPr lang="en-US" altLang="ko-KR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API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관리</a:t>
              </a:r>
              <a:r>
                <a:rPr lang="en-US" altLang="ko-KR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/API 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별 각각의  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트래픽에 대한 세밀한 제어 및 통제 가능</a:t>
              </a:r>
              <a:r>
                <a:rPr lang="en-US" altLang="ko-KR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(SLA </a:t>
              </a:r>
              <a:r>
                <a:rPr lang="ko-KR" altLang="en-US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적용</a:t>
              </a:r>
              <a:r>
                <a:rPr lang="en-US" altLang="ko-KR" sz="1000" b="1" u="sng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  <a:endParaRPr lang="en-US" altLang="ko-KR" sz="1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pic>
        <p:nvPicPr>
          <p:cNvPr id="88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60" y="3243490"/>
            <a:ext cx="1965268" cy="39014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516564" y="2558231"/>
            <a:ext cx="1961464" cy="6306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6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49" y="2528230"/>
            <a:ext cx="2069222" cy="1172117"/>
          </a:xfrm>
          <a:prstGeom prst="rect">
            <a:avLst/>
          </a:prstGeom>
        </p:spPr>
      </p:pic>
      <p:sp>
        <p:nvSpPr>
          <p:cNvPr id="98" name="직사각형 57"/>
          <p:cNvSpPr/>
          <p:nvPr/>
        </p:nvSpPr>
        <p:spPr bwMode="auto">
          <a:xfrm>
            <a:off x="5152894" y="5203164"/>
            <a:ext cx="2066806" cy="2870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chemeClr val="bg1">
                <a:lumMod val="85000"/>
              </a:schemeClr>
            </a:outerShdw>
          </a:effectLst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kumimoji="0" lang="en-US" altLang="ko-KR" sz="1200" b="1" kern="0" dirty="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0" name="직사각형 59"/>
          <p:cNvSpPr/>
          <p:nvPr/>
        </p:nvSpPr>
        <p:spPr bwMode="auto">
          <a:xfrm>
            <a:off x="5721007" y="5254355"/>
            <a:ext cx="1035540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모니터링 및 분석</a:t>
            </a:r>
          </a:p>
        </p:txBody>
      </p:sp>
      <p:pic>
        <p:nvPicPr>
          <p:cNvPr id="102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778" y="5646961"/>
            <a:ext cx="1854663" cy="737610"/>
          </a:xfrm>
          <a:prstGeom prst="rect">
            <a:avLst/>
          </a:prstGeom>
        </p:spPr>
      </p:pic>
      <p:sp>
        <p:nvSpPr>
          <p:cNvPr id="103" name="Rectangle 122"/>
          <p:cNvSpPr>
            <a:spLocks noChangeArrowheads="1"/>
          </p:cNvSpPr>
          <p:nvPr/>
        </p:nvSpPr>
        <p:spPr bwMode="auto">
          <a:xfrm>
            <a:off x="7249324" y="5507632"/>
            <a:ext cx="2162171" cy="5643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w="1270" h="1270"/>
            <a:bevelB w="1270" h="127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marL="98425" indent="-98425"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8275" algn="l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Font typeface="Wingdings" panose="05000000000000000000" pitchFamily="2" charset="2"/>
              <a:buChar char=""/>
              <a:defRPr/>
            </a:pPr>
            <a:r>
              <a:rPr kumimoji="1" lang="ko-KR" altLang="en-US" sz="1000" u="sng" dirty="0">
                <a:solidFill>
                  <a:srgbClr val="40404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빌트인 모니터링 및 분석</a:t>
            </a:r>
            <a:r>
              <a:rPr kumimoji="1" lang="ko-KR" altLang="en-US" sz="1000" b="0" dirty="0">
                <a:solidFill>
                  <a:srgbClr val="40404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통하여 비즈니스에 연관된 주요한 시장 변동성과 상관관계를 정확히 찾아낼 수 있음</a:t>
            </a:r>
            <a:endParaRPr kumimoji="1" lang="en-US" altLang="ko-KR" sz="1000" b="0" dirty="0">
              <a:solidFill>
                <a:srgbClr val="40404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Font typeface="Wingdings" panose="05000000000000000000" pitchFamily="2" charset="2"/>
              <a:buChar char=""/>
              <a:defRPr/>
            </a:pPr>
            <a:r>
              <a:rPr kumimoji="1" lang="en-US" altLang="ko-KR" sz="1000" b="0" dirty="0">
                <a:solidFill>
                  <a:srgbClr val="40404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1" lang="ko-KR" altLang="en-US" sz="1000" b="0" dirty="0">
                <a:solidFill>
                  <a:srgbClr val="40404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 과금을 위한 정보 제공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95" y="2149780"/>
            <a:ext cx="4618610" cy="218741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11" y="4411074"/>
            <a:ext cx="4661840" cy="2107336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3152800" y="5019916"/>
            <a:ext cx="504056" cy="173280"/>
          </a:xfrm>
          <a:prstGeom prst="ellipse">
            <a:avLst/>
          </a:prstGeom>
          <a:noFill/>
          <a:ln w="25400">
            <a:solidFill>
              <a:srgbClr val="743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336397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제안의</a:t>
            </a:r>
            <a:r>
              <a:rPr lang="en-US" altLang="ko-KR" sz="2800" spc="-100" dirty="0">
                <a:cs typeface="Arial" pitchFamily="34" charset="0"/>
              </a:rPr>
              <a:t> </a:t>
            </a:r>
            <a:r>
              <a:rPr lang="ko-KR" altLang="en-US" sz="2800" spc="-100" dirty="0">
                <a:cs typeface="Arial" pitchFamily="34" charset="0"/>
              </a:rPr>
              <a:t>특징 및 장점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ko-KR" altLang="en-US" sz="2000" spc="-100" dirty="0">
                <a:cs typeface="Arial" pitchFamily="34" charset="0"/>
              </a:rPr>
              <a:t>최적의 인력 투입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프로젝트의 성공을 위해 다양한 금융권 프로젝트 경험 인력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포털 개발의 전문 인력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IBM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제품에 대한 전문 인력을 투입하여 짧은 기간에 최선의 결과가 도출될 수 있는 환경을 구성하도록 하겠습니다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최적의 인력 투입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413656" y="3933988"/>
            <a:ext cx="4071258" cy="2408090"/>
          </a:xfrm>
          <a:prstGeom prst="roundRect">
            <a:avLst>
              <a:gd name="adj" fmla="val 1287"/>
            </a:avLst>
          </a:prstGeom>
          <a:solidFill>
            <a:schemeClr val="bg1">
              <a:lumMod val="95000"/>
            </a:schemeClr>
          </a:solidFill>
          <a:ln w="6350" algn="ctr">
            <a:noFill/>
            <a:round/>
            <a:headEnd/>
            <a:tailEnd/>
          </a:ln>
        </p:spPr>
        <p:txBody>
          <a:bodyPr wrap="none" lIns="83969" tIns="41985" rIns="83969" bIns="41985" anchor="ctr"/>
          <a:lstStyle/>
          <a:p>
            <a:pPr algn="ctr" defTabSz="914445"/>
            <a:endParaRPr kumimoji="0" lang="en-US" altLang="ko-KR" sz="1400" b="0" u="none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51" name="Picture 2" descr="http://cfile8.uf.tistory.com/image/1172453C4E1D231523E7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343" y="4319353"/>
            <a:ext cx="879250" cy="875002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1883225" y="4278084"/>
            <a:ext cx="2579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IT 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경력 </a:t>
            </a: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14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어플리케이션 아키텍트 출신의 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현 뱅크웨어글로벌 인프라사업본부 사업부장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 현대증권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Low Latency DMA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구축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PM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한국거래소 차세대 기술 아키텍트</a:t>
            </a:r>
            <a:endParaRPr lang="en-US" altLang="ko-KR" sz="1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신한카드 차세대 인터페이스 아키텍트</a:t>
            </a:r>
            <a:endParaRPr lang="en-US" altLang="ko-KR" sz="1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농협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차세대 성능 및 품질 총괄</a:t>
            </a:r>
            <a:endParaRPr lang="en-US" altLang="ko-KR" sz="1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SK </a:t>
            </a:r>
            <a:r>
              <a:rPr lang="ko-KR" altLang="en-US" sz="1000" dirty="0" err="1">
                <a:latin typeface="나눔바른고딕" panose="020B0600000101010101" charset="-127"/>
                <a:ea typeface="나눔바른고딕" panose="020B0600000101010101" charset="-127"/>
              </a:rPr>
              <a:t>텔레콤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 차세대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AA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7" name="십자형 56"/>
          <p:cNvSpPr/>
          <p:nvPr/>
        </p:nvSpPr>
        <p:spPr bwMode="auto">
          <a:xfrm>
            <a:off x="4669962" y="4800600"/>
            <a:ext cx="609599" cy="598714"/>
          </a:xfrm>
          <a:prstGeom prst="plus">
            <a:avLst>
              <a:gd name="adj" fmla="val 30454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663575" algn="l"/>
              </a:tabLst>
            </a:pPr>
            <a:endParaRPr lang="ko-KR" altLang="en-US" sz="1000" u="none" dirty="0" err="1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8605" y="529704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위장환 이사</a:t>
            </a:r>
          </a:p>
        </p:txBody>
      </p:sp>
      <p:sp>
        <p:nvSpPr>
          <p:cNvPr id="63" name="AutoShape 52"/>
          <p:cNvSpPr>
            <a:spLocks noChangeArrowheads="1"/>
          </p:cNvSpPr>
          <p:nvPr/>
        </p:nvSpPr>
        <p:spPr bwMode="auto">
          <a:xfrm>
            <a:off x="692385" y="5681911"/>
            <a:ext cx="1089478" cy="518652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0">
              <a:defRPr/>
            </a:pPr>
            <a:r>
              <a:rPr kumimoji="0" lang="ko-KR" altLang="en-US" sz="1200" u="none" dirty="0">
                <a:latin typeface="나눔바른고딕" panose="020B0600000101010101" charset="-127"/>
                <a:ea typeface="나눔바른고딕" panose="020B0600000101010101" charset="-127"/>
              </a:rPr>
              <a:t>본 프로젝트</a:t>
            </a:r>
            <a:endParaRPr kumimoji="0" lang="en-US" altLang="ko-KR" sz="120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 latinLnBrk="0">
              <a:defRPr/>
            </a:pPr>
            <a:r>
              <a:rPr kumimoji="0" lang="ko-KR" altLang="en-US" sz="1200" u="none" dirty="0">
                <a:latin typeface="나눔바른고딕" panose="020B0600000101010101" charset="-127"/>
                <a:ea typeface="나눔바른고딕" panose="020B0600000101010101" charset="-127"/>
              </a:rPr>
              <a:t>적합성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04994" y="5699440"/>
            <a:ext cx="2503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딜로이트컨설팅</a:t>
            </a:r>
            <a:endParaRPr lang="en-US" altLang="ko-KR" sz="1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u="none" dirty="0">
                <a:latin typeface="나눔바른고딕" panose="020B0600000101010101" charset="-127"/>
                <a:ea typeface="나눔바른고딕" panose="020B0600000101010101" charset="-127"/>
              </a:rPr>
              <a:t>TIBCO Software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티맥스소프트</a:t>
            </a:r>
            <a:endParaRPr lang="en-US" altLang="ko-KR" sz="1000" u="none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718457" y="3847126"/>
            <a:ext cx="3592286" cy="359496"/>
          </a:xfrm>
          <a:prstGeom prst="roundRect">
            <a:avLst>
              <a:gd name="adj" fmla="val 16362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  <a:buClr>
                <a:srgbClr val="FF0000"/>
              </a:buClr>
              <a:tabLst>
                <a:tab pos="663575" algn="l"/>
              </a:tabLst>
            </a:pP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뱅크웨어글로벌 </a:t>
            </a: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오픈</a:t>
            </a: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구축 </a:t>
            </a: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PM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61455" y="2357007"/>
            <a:ext cx="7674431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90488" indent="-9048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 IT 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경력 </a:t>
            </a: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11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년 이상의 </a:t>
            </a: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IT 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전문가 투입</a:t>
            </a:r>
            <a:endParaRPr lang="en-US" altLang="ko-KR" sz="11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0488" indent="-90488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 업계 최고 수준의 기술력을 보유하며</a:t>
            </a: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대형 금융권 프로젝트 경험을 보유한 인력으로 수행 조직 구성</a:t>
            </a:r>
            <a:endParaRPr lang="en-US" altLang="ko-KR" sz="11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90488" indent="-9048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솔루션 제조사인 </a:t>
            </a: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IBM</a:t>
            </a:r>
            <a:r>
              <a:rPr lang="en-US" altLang="ko-KR" sz="110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컨설턴트와 구축사인 </a:t>
            </a:r>
            <a:r>
              <a:rPr lang="ko-KR" altLang="en-US" sz="1100" u="none" dirty="0" err="1">
                <a:latin typeface="나눔바른고딕" panose="020B0600000101010101" charset="-127"/>
                <a:ea typeface="나눔바른고딕" panose="020B0600000101010101" charset="-127"/>
              </a:rPr>
              <a:t>뱅크웨어</a:t>
            </a:r>
            <a:r>
              <a:rPr lang="ko-KR" altLang="en-US" sz="1100" dirty="0" err="1">
                <a:latin typeface="나눔바른고딕" panose="020B0600000101010101" charset="-127"/>
                <a:ea typeface="나눔바른고딕" panose="020B0600000101010101" charset="-127"/>
              </a:rPr>
              <a:t>글로벌</a:t>
            </a:r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 전문 인력 구성을 통한 경험</a:t>
            </a:r>
            <a:r>
              <a:rPr lang="en-US" altLang="ko-KR" sz="1100" u="none" dirty="0">
                <a:latin typeface="나눔바른고딕" panose="020B0600000101010101" charset="-127"/>
                <a:ea typeface="나눔바른고딕" panose="020B0600000101010101" charset="-127"/>
              </a:rPr>
              <a:t>+</a:t>
            </a:r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솔루션 </a:t>
            </a:r>
            <a:r>
              <a:rPr lang="en-US" altLang="ko-KR" sz="1100" u="none" dirty="0">
                <a:latin typeface="나눔바른고딕" panose="020B0600000101010101" charset="-127"/>
                <a:ea typeface="나눔바른고딕" panose="020B0600000101010101" charset="-127"/>
              </a:rPr>
              <a:t>Best Practice </a:t>
            </a:r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제공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과 강력한 </a:t>
            </a:r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IBM</a:t>
            </a:r>
            <a:r>
              <a:rPr lang="en-US" altLang="ko-KR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0" u="none" dirty="0">
                <a:latin typeface="나눔바른고딕" panose="020B0600000101010101" charset="-127"/>
                <a:ea typeface="나눔바른고딕" panose="020B0600000101010101" charset="-127"/>
              </a:rPr>
              <a:t>지원 체계 유지</a:t>
            </a:r>
            <a:endParaRPr lang="en-US" altLang="ko-KR" sz="11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0" name="AutoShape 52"/>
          <p:cNvSpPr>
            <a:spLocks noChangeArrowheads="1"/>
          </p:cNvSpPr>
          <p:nvPr/>
        </p:nvSpPr>
        <p:spPr bwMode="auto">
          <a:xfrm>
            <a:off x="413656" y="2357008"/>
            <a:ext cx="1360717" cy="1107996"/>
          </a:xfrm>
          <a:prstGeom prst="roundRect">
            <a:avLst>
              <a:gd name="adj" fmla="val 7518"/>
            </a:avLst>
          </a:prstGeom>
          <a:solidFill>
            <a:srgbClr val="FFC000"/>
          </a:solidFill>
          <a:ln w="9525" algn="ctr">
            <a:solidFill>
              <a:srgbClr val="FFC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r>
              <a:rPr kumimoji="0" lang="ko-KR" altLang="en-US" sz="12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인력 구성</a:t>
            </a:r>
            <a:endParaRPr kumimoji="0" lang="en-US" altLang="ko-KR" sz="1200" b="1" u="none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 latinLnBrk="0">
              <a:defRPr/>
            </a:pPr>
            <a:r>
              <a:rPr kumimoji="0" lang="ko-KR" altLang="en-US" sz="12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핵심 사항</a:t>
            </a:r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464630" y="3933988"/>
            <a:ext cx="4071256" cy="2391312"/>
          </a:xfrm>
          <a:prstGeom prst="roundRect">
            <a:avLst>
              <a:gd name="adj" fmla="val 1287"/>
            </a:avLst>
          </a:prstGeom>
          <a:solidFill>
            <a:schemeClr val="bg1">
              <a:lumMod val="95000"/>
            </a:schemeClr>
          </a:solidFill>
          <a:ln w="6350" algn="ctr">
            <a:noFill/>
            <a:round/>
            <a:headEnd/>
            <a:tailEnd/>
          </a:ln>
        </p:spPr>
        <p:txBody>
          <a:bodyPr wrap="none" lIns="83969" tIns="41985" rIns="83969" bIns="41985" anchor="ctr"/>
          <a:lstStyle/>
          <a:p>
            <a:pPr algn="ctr" defTabSz="914445"/>
            <a:endParaRPr kumimoji="0" lang="en-US" altLang="ko-KR" sz="1400" b="0" u="none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5671457" y="3847126"/>
            <a:ext cx="3646714" cy="359496"/>
          </a:xfrm>
          <a:prstGeom prst="roundRect">
            <a:avLst>
              <a:gd name="adj" fmla="val 19522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  <a:buClr>
                <a:srgbClr val="FF0000"/>
              </a:buClr>
              <a:tabLst>
                <a:tab pos="663575" algn="l"/>
              </a:tabLst>
            </a:pPr>
            <a:r>
              <a:rPr lang="en-US" altLang="ko-KR" sz="12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IBM/</a:t>
            </a:r>
            <a:r>
              <a:rPr lang="ko-KR" altLang="en-US" sz="12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이원정보기술</a:t>
            </a:r>
            <a:r>
              <a:rPr lang="en-US" altLang="ko-KR" sz="1200" b="1" u="none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– </a:t>
            </a:r>
            <a:r>
              <a:rPr lang="ko-KR" altLang="en-US" sz="1200" b="1" u="none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게이트웨이 담당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47680" y="4245429"/>
            <a:ext cx="2692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IBM G/W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경력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4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/ IT 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경력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12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년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고</a:t>
            </a:r>
            <a:r>
              <a:rPr lang="ko-KR" altLang="en-US" sz="1000" u="none" dirty="0">
                <a:latin typeface="나눔바른고딕" panose="020B0600000101010101" charset="-127"/>
                <a:ea typeface="나눔바른고딕" panose="020B0600000101010101" charset="-127"/>
              </a:rPr>
              <a:t>급 기술자로서 </a:t>
            </a:r>
            <a:r>
              <a:rPr lang="en-US" altLang="ko-KR" sz="1000" u="none" dirty="0">
                <a:latin typeface="나눔바른고딕" panose="020B0600000101010101" charset="-127"/>
                <a:ea typeface="나눔바른고딕" panose="020B0600000101010101" charset="-127"/>
              </a:rPr>
              <a:t>IBM G/W </a:t>
            </a:r>
            <a:r>
              <a:rPr lang="ko-KR" altLang="en-US" sz="1000" u="none" dirty="0"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lang="en-US" altLang="ko-KR" sz="1000" u="none" dirty="0">
                <a:latin typeface="나눔바른고딕" panose="020B0600000101010101" charset="-127"/>
                <a:ea typeface="나눔바른고딕" panose="020B0600000101010101" charset="-127"/>
              </a:rPr>
              <a:t>Middleware </a:t>
            </a:r>
            <a:r>
              <a:rPr lang="ko-KR" altLang="en-US" sz="1000" u="none" dirty="0">
                <a:latin typeface="나눔바른고딕" panose="020B0600000101010101" charset="-127"/>
                <a:ea typeface="나눔바른고딕" panose="020B0600000101010101" charset="-127"/>
              </a:rPr>
              <a:t>경력 다수 보유</a:t>
            </a:r>
            <a:endParaRPr lang="en-US" altLang="ko-KR" sz="100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IBM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솔루션 기반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G/W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시스템 구축 전문가</a:t>
            </a:r>
            <a:endParaRPr lang="en-US" altLang="ko-KR" sz="1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IBM 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솔루션 기술지원 리더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2012.04 ~ 2014.05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대한항공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PIP G/W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시스템 구축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PL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1" name="Picture 2" descr="http://cfile8.uf.tistory.com/image/1172453C4E1D231523E7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3903" y="4330240"/>
            <a:ext cx="876653" cy="872418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5718962" y="5313818"/>
            <a:ext cx="913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바른고딕" panose="020B0600000101010101" charset="-127"/>
                <a:ea typeface="나눔바른고딕" panose="020B0600000101010101" charset="-127"/>
              </a:rPr>
              <a:t>김창동</a:t>
            </a:r>
            <a:r>
              <a:rPr lang="ko-KR" altLang="en-US" sz="1100" u="none" dirty="0">
                <a:latin typeface="나눔바른고딕" panose="020B0600000101010101" charset="-127"/>
                <a:ea typeface="나눔바른고딕" panose="020B0600000101010101" charset="-127"/>
              </a:rPr>
              <a:t> 연구위원</a:t>
            </a:r>
          </a:p>
        </p:txBody>
      </p:sp>
      <p:sp>
        <p:nvSpPr>
          <p:cNvPr id="43" name="AutoShape 52"/>
          <p:cNvSpPr>
            <a:spLocks noChangeArrowheads="1"/>
          </p:cNvSpPr>
          <p:nvPr/>
        </p:nvSpPr>
        <p:spPr bwMode="auto">
          <a:xfrm>
            <a:off x="5756739" y="5676917"/>
            <a:ext cx="1089478" cy="518652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0">
              <a:defRPr/>
            </a:pPr>
            <a:r>
              <a:rPr kumimoji="0" lang="ko-KR" altLang="en-US" sz="1200" u="none" dirty="0">
                <a:latin typeface="나눔바른고딕" panose="020B0600000101010101" charset="-127"/>
                <a:ea typeface="나눔바른고딕" panose="020B0600000101010101" charset="-127"/>
              </a:rPr>
              <a:t>본 프로젝트</a:t>
            </a:r>
            <a:endParaRPr kumimoji="0" lang="en-US" altLang="ko-KR" sz="120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 latinLnBrk="0">
              <a:defRPr/>
            </a:pPr>
            <a:r>
              <a:rPr kumimoji="0" lang="ko-KR" altLang="en-US" sz="1200" u="none" dirty="0">
                <a:latin typeface="나눔바른고딕" panose="020B0600000101010101" charset="-127"/>
                <a:ea typeface="나눔바른고딕" panose="020B0600000101010101" charset="-127"/>
              </a:rPr>
              <a:t>적합성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9555" y="5693228"/>
            <a:ext cx="2627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b="0" u="none" dirty="0">
                <a:latin typeface="나눔바른고딕" panose="020B0600000101010101" charset="-127"/>
                <a:ea typeface="나눔바른고딕" panose="020B0600000101010101" charset="-127"/>
              </a:rPr>
              <a:t>다양한 금융권 차세대 경험 보유</a:t>
            </a: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b="0" u="none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u="none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대한항공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G/W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구축 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PL</a:t>
            </a:r>
            <a:endParaRPr lang="en-US" altLang="ko-KR" sz="1000" u="none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8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6533840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제안의</a:t>
            </a:r>
            <a:r>
              <a:rPr lang="en-US" altLang="ko-KR" sz="2800" spc="-100" dirty="0">
                <a:cs typeface="Arial" pitchFamily="34" charset="0"/>
              </a:rPr>
              <a:t> </a:t>
            </a:r>
            <a:r>
              <a:rPr lang="ko-KR" altLang="en-US" sz="2800" spc="-100" dirty="0">
                <a:cs typeface="Arial" pitchFamily="34" charset="0"/>
              </a:rPr>
              <a:t>특징 및 장점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ko-KR" altLang="en-US" sz="2000" spc="-100" dirty="0">
                <a:cs typeface="Arial" pitchFamily="34" charset="0"/>
              </a:rPr>
              <a:t>풍부한 금융권 프로젝트 경험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 수행사인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뱅크웨어글로벌은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다양한 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금융권 차세대 프로젝트 구축 경험을 가지고 있으며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신한금융투자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한국기업데이터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현대캐피탈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현대자동차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TMS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 구축 경험을 가지고 있으며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 공급업체인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글로벌 대형은행인 </a:t>
            </a:r>
            <a:r>
              <a:rPr lang="en-US" altLang="ko-KR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citi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bank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사례를 가지고 있습니다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풍부한 금융권 프로젝트 경험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322425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100" b="1" spc="-30" dirty="0">
              <a:solidFill>
                <a:schemeClr val="bg1"/>
              </a:solidFill>
              <a:latin typeface="나눔바른고딕" panose="020B0600000101010101" charset="-127"/>
              <a:ea typeface="나눔바른고딕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29060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31389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/>
            </a:endParaRPr>
          </a:p>
        </p:txBody>
      </p:sp>
      <p:sp>
        <p:nvSpPr>
          <p:cNvPr id="15" name="AutoShape 45"/>
          <p:cNvSpPr>
            <a:spLocks noChangeArrowheads="1"/>
          </p:cNvSpPr>
          <p:nvPr/>
        </p:nvSpPr>
        <p:spPr bwMode="gray">
          <a:xfrm>
            <a:off x="322426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/>
              </a:rPr>
              <a:t>금융권 차세대 구축 경험</a:t>
            </a:r>
          </a:p>
        </p:txBody>
      </p:sp>
      <p:sp>
        <p:nvSpPr>
          <p:cNvPr id="17" name="AutoShape 45"/>
          <p:cNvSpPr>
            <a:spLocks noChangeArrowheads="1"/>
          </p:cNvSpPr>
          <p:nvPr/>
        </p:nvSpPr>
        <p:spPr bwMode="gray">
          <a:xfrm>
            <a:off x="347825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현대카드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캐피털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커머셜 차세대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IBK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기업은행 포스트 차세대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KDB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생명 차세대 등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인터넷 전문은행인 중국의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MY Bank,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국내의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K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뱅크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 Core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시스템 구축 </a:t>
            </a:r>
          </a:p>
        </p:txBody>
      </p:sp>
      <p:sp>
        <p:nvSpPr>
          <p:cNvPr id="18" name="AutoShape 45"/>
          <p:cNvSpPr>
            <a:spLocks noChangeArrowheads="1"/>
          </p:cNvSpPr>
          <p:nvPr/>
        </p:nvSpPr>
        <p:spPr bwMode="gray">
          <a:xfrm>
            <a:off x="3429060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/>
              </a:rPr>
              <a:t>Open API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/>
              </a:rPr>
              <a:t>선진 사례</a:t>
            </a:r>
          </a:p>
        </p:txBody>
      </p:sp>
      <p:sp>
        <p:nvSpPr>
          <p:cNvPr id="19" name="AutoShape 45"/>
          <p:cNvSpPr>
            <a:spLocks noChangeArrowheads="1"/>
          </p:cNvSpPr>
          <p:nvPr/>
        </p:nvSpPr>
        <p:spPr bwMode="gray">
          <a:xfrm>
            <a:off x="6531389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/>
              </a:rPr>
              <a:t>포탈 구축 경험</a:t>
            </a:r>
          </a:p>
        </p:txBody>
      </p:sp>
      <p:sp>
        <p:nvSpPr>
          <p:cNvPr id="20" name="AutoShape 45"/>
          <p:cNvSpPr>
            <a:spLocks noChangeArrowheads="1"/>
          </p:cNvSpPr>
          <p:nvPr/>
        </p:nvSpPr>
        <p:spPr bwMode="gray">
          <a:xfrm>
            <a:off x="3450488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글로벌 대형은행인 </a:t>
            </a:r>
            <a:r>
              <a:rPr lang="en-US" altLang="ko-KR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citi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 bank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는 주요 금융 서비스에 대하여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를 통해 간편하면서도 보안화된 접근을 제공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&amp;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비즈니스 혁신을 가속하기 위한 드라이버로 활용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/>
            </a:endParaRPr>
          </a:p>
        </p:txBody>
      </p:sp>
      <p:sp>
        <p:nvSpPr>
          <p:cNvPr id="21" name="AutoShape 45"/>
          <p:cNvSpPr>
            <a:spLocks noChangeArrowheads="1"/>
          </p:cNvSpPr>
          <p:nvPr/>
        </p:nvSpPr>
        <p:spPr bwMode="gray">
          <a:xfrm>
            <a:off x="6548251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신한금융투자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 홈페이지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리뉴얼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한국기업데이터 포탈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현대자동차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Global TMS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포탈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JB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우리캐피탈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미얀마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JL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금융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알리바바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/>
              </a:rPr>
              <a:t>My Bank</a:t>
            </a:r>
            <a:endParaRPr lang="ko-KR" altLang="en-US" sz="1000" dirty="0">
              <a:solidFill>
                <a:schemeClr val="tx1"/>
              </a:solidFill>
              <a:latin typeface="나눔바른고딕" panose="020B0600000101010101" charset="-127"/>
              <a:ea typeface="나눔바른고딕"/>
            </a:endParaRPr>
          </a:p>
        </p:txBody>
      </p:sp>
      <p:pic>
        <p:nvPicPr>
          <p:cNvPr id="142" name="Picture 2" descr="http://www.bankwareglobal.com/default/img/plus/sub01_img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" t="20149" r="55099" b="37061"/>
          <a:stretch/>
        </p:blipFill>
        <p:spPr bwMode="auto">
          <a:xfrm>
            <a:off x="463551" y="3825044"/>
            <a:ext cx="781037" cy="9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50375" y="3789040"/>
            <a:ext cx="208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업무공통</a:t>
            </a:r>
            <a:r>
              <a:rPr lang="en-US" altLang="ko-KR" sz="1000" dirty="0">
                <a:ea typeface="나눔바른고딕"/>
              </a:rPr>
              <a:t>, </a:t>
            </a:r>
            <a:r>
              <a:rPr lang="ko-KR" altLang="en-US" sz="1000" dirty="0">
                <a:ea typeface="나눔바른고딕"/>
              </a:rPr>
              <a:t>인터페이스 공통 개발</a:t>
            </a:r>
            <a:endParaRPr lang="en-US" altLang="ko-KR" sz="1000" dirty="0"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프레임워크 개발</a:t>
            </a:r>
            <a:endParaRPr lang="en-US" altLang="ko-KR" sz="1000" dirty="0"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상품업무 개발</a:t>
            </a:r>
            <a:endParaRPr lang="en-US" altLang="ko-KR" sz="1000" dirty="0"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차세대 개발 방법론 개발</a:t>
            </a:r>
            <a:endParaRPr lang="en-US" altLang="ko-KR" sz="1000" dirty="0"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ea typeface="나눔바른고딕"/>
              </a:rPr>
              <a:t>PMS, </a:t>
            </a:r>
            <a:r>
              <a:rPr lang="ko-KR" altLang="en-US" sz="1000" dirty="0">
                <a:ea typeface="나눔바른고딕"/>
              </a:rPr>
              <a:t>테스트 도구 개발</a:t>
            </a:r>
            <a:endParaRPr lang="en-US" altLang="ko-KR" sz="1000" dirty="0">
              <a:ea typeface="나눔바른고딕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대내외 통합 인터페이스 개발</a:t>
            </a:r>
          </a:p>
        </p:txBody>
      </p:sp>
      <p:pic>
        <p:nvPicPr>
          <p:cNvPr id="143" name="Picture 4" descr="Alibaba Mybank laun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7" t="22149" r="44164" b="59534"/>
          <a:stretch/>
        </p:blipFill>
        <p:spPr bwMode="auto">
          <a:xfrm>
            <a:off x="585787" y="5085185"/>
            <a:ext cx="53656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512" y="5564269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a typeface="나눔바른고딕"/>
              </a:rPr>
              <a:t>K</a:t>
            </a:r>
            <a:r>
              <a:rPr lang="ko-KR" altLang="en-US" sz="1200" b="1" dirty="0">
                <a:ea typeface="나눔바른고딕"/>
              </a:rPr>
              <a:t>뱅크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1250375" y="5121188"/>
            <a:ext cx="2088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코어업무</a:t>
            </a:r>
            <a:r>
              <a:rPr lang="en-US" altLang="ko-KR" sz="1000" dirty="0">
                <a:ea typeface="나눔바른고딕"/>
              </a:rPr>
              <a:t>(</a:t>
            </a:r>
            <a:r>
              <a:rPr lang="ko-KR" altLang="en-US" sz="1000" dirty="0">
                <a:ea typeface="나눔바른고딕"/>
              </a:rPr>
              <a:t>수신</a:t>
            </a:r>
            <a:r>
              <a:rPr lang="en-US" altLang="ko-KR" sz="1000" dirty="0">
                <a:ea typeface="나눔바른고딕"/>
              </a:rPr>
              <a:t>, </a:t>
            </a:r>
            <a:r>
              <a:rPr lang="ko-KR" altLang="en-US" sz="1000" dirty="0">
                <a:ea typeface="나눔바른고딕"/>
              </a:rPr>
              <a:t>여신</a:t>
            </a:r>
            <a:r>
              <a:rPr lang="en-US" altLang="ko-KR" sz="1000" dirty="0">
                <a:ea typeface="나눔바른고딕"/>
              </a:rPr>
              <a:t>, </a:t>
            </a:r>
            <a:r>
              <a:rPr lang="ko-KR" altLang="en-US" sz="1000" dirty="0">
                <a:ea typeface="나눔바른고딕"/>
              </a:rPr>
              <a:t>정산</a:t>
            </a:r>
            <a:r>
              <a:rPr lang="en-US" altLang="ko-KR" sz="1000" dirty="0">
                <a:ea typeface="나눔바른고딕"/>
              </a:rPr>
              <a:t>, </a:t>
            </a:r>
            <a:r>
              <a:rPr lang="ko-KR" altLang="en-US" sz="1000" dirty="0">
                <a:ea typeface="나눔바른고딕"/>
              </a:rPr>
              <a:t>대외공동망</a:t>
            </a:r>
            <a:r>
              <a:rPr lang="en-US" altLang="ko-KR" sz="1000" dirty="0">
                <a:ea typeface="나눔바른고딕"/>
              </a:rPr>
              <a:t>, </a:t>
            </a:r>
            <a:r>
              <a:rPr lang="ko-KR" altLang="en-US" sz="1000" dirty="0">
                <a:ea typeface="나눔바른고딕"/>
              </a:rPr>
              <a:t>외환 등</a:t>
            </a:r>
            <a:r>
              <a:rPr lang="en-US" altLang="ko-KR" sz="1000" dirty="0">
                <a:ea typeface="나눔바른고딕"/>
              </a:rPr>
              <a:t>)</a:t>
            </a: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ea typeface="나눔바른고딕"/>
              </a:rPr>
              <a:t>MCI, EAI, FEP </a:t>
            </a:r>
            <a:r>
              <a:rPr lang="ko-KR" altLang="en-US" sz="1000" dirty="0">
                <a:ea typeface="나눔바른고딕"/>
              </a:rPr>
              <a:t>개발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95" y="3996945"/>
            <a:ext cx="1296145" cy="80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2" y="3996944"/>
            <a:ext cx="1309986" cy="8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45189" y="3753036"/>
            <a:ext cx="11419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 err="1">
                <a:ea typeface="나눔바른고딕"/>
              </a:rPr>
              <a:t>신한금융투자</a:t>
            </a:r>
            <a:endParaRPr lang="en-US" altLang="ko-KR" sz="1000" dirty="0">
              <a:ea typeface="나눔바른고딕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8013340" y="3764610"/>
            <a:ext cx="12942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한국기업데이터</a:t>
            </a:r>
            <a:endParaRPr lang="en-US" altLang="ko-KR" sz="1000" dirty="0">
              <a:ea typeface="나눔바른고딕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95" y="5162769"/>
            <a:ext cx="1296145" cy="89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직사각형 145"/>
          <p:cNvSpPr/>
          <p:nvPr/>
        </p:nvSpPr>
        <p:spPr>
          <a:xfrm>
            <a:off x="6645188" y="4909387"/>
            <a:ext cx="16201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ea typeface="나눔바른고딕"/>
              </a:rPr>
              <a:t>현대자동차 </a:t>
            </a:r>
            <a:r>
              <a:rPr lang="en-US" altLang="ko-KR" sz="1000" dirty="0">
                <a:ea typeface="나눔바른고딕"/>
              </a:rPr>
              <a:t>TMS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32" y="3808940"/>
            <a:ext cx="2828428" cy="149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Rectangle 12"/>
          <p:cNvSpPr/>
          <p:nvPr/>
        </p:nvSpPr>
        <p:spPr>
          <a:xfrm>
            <a:off x="3447400" y="5277644"/>
            <a:ext cx="3027088" cy="92366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82488" tIns="41248" rIns="82488" bIns="41248" anchor="ctr"/>
          <a:lstStyle>
            <a:lvl1pPr marL="263525" indent="-263525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39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87313" marR="0" lvl="0" indent="-87313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셀프 서비스 경험과 함께 </a:t>
            </a:r>
            <a:r>
              <a:rPr kumimoji="0" lang="en-US" altLang="ko-KR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3</a:t>
            </a:r>
            <a:r>
              <a:rPr kumimoji="0" lang="en-US" altLang="ko-KR" sz="900" i="0" strike="noStrike" kern="0" cap="none" spc="0" normalizeH="0" baseline="3000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rd</a:t>
            </a:r>
            <a:r>
              <a:rPr kumimoji="0" lang="en-US" altLang="ko-KR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r>
              <a:rPr kumimoji="0" lang="ko-KR" altLang="en-US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파티 소상공인들에게 </a:t>
            </a:r>
            <a:r>
              <a:rPr kumimoji="0" lang="en-US" altLang="ko-KR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API </a:t>
            </a:r>
            <a:r>
              <a:rPr kumimoji="0" lang="ko-KR" altLang="en-US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로서 주요 서비스에 보안화된 표준기반의 접근 방안 제공</a:t>
            </a:r>
          </a:p>
          <a:p>
            <a:pPr marL="87313" marR="0" lvl="0" indent="-87313" defTabSz="82391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Citi Mobile Challenge </a:t>
            </a:r>
            <a:r>
              <a:rPr kumimoji="0" lang="ko-KR" altLang="en-US" sz="900" i="0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 panose="020B0603020101020101"/>
              </a:rPr>
              <a:t>를 통한 핀테크 협업 및 혁신</a:t>
            </a:r>
            <a:endParaRPr kumimoji="0" lang="en-US" altLang="ko-KR" sz="900" i="0" strike="noStrike" kern="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013340" y="4916548"/>
            <a:ext cx="12942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ea typeface="나눔바른고딕"/>
              </a:rPr>
              <a:t>JB</a:t>
            </a:r>
            <a:r>
              <a:rPr lang="ko-KR" altLang="en-US" sz="1000" dirty="0" err="1">
                <a:ea typeface="나눔바른고딕"/>
              </a:rPr>
              <a:t>우리캐피탈</a:t>
            </a:r>
            <a:endParaRPr lang="en-US" altLang="ko-KR" sz="1000" dirty="0">
              <a:ea typeface="나눔바른고딕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009" y="5162769"/>
            <a:ext cx="1309986" cy="930527"/>
          </a:xfrm>
          <a:prstGeom prst="rect">
            <a:avLst/>
          </a:prstGeom>
          <a:ln>
            <a:solidFill>
              <a:srgbClr val="00025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000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474256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4. </a:t>
            </a:r>
            <a:r>
              <a:rPr lang="ko-KR" altLang="en-US" sz="2800" spc="-100" dirty="0">
                <a:cs typeface="Arial" pitchFamily="34" charset="0"/>
              </a:rPr>
              <a:t>사업에 대한 이해 및 핵심 성공 요소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사업은 짧은 프로젝트 일정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 시스템이 갖는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Mission Critical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및 개발자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Portal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경쟁력 있는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Interface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Open 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기반 구축과 이에 적용되는 기술을 검증하는 목표를 갖고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비즈니스 고도화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단계적으로 접근하는 방식이  필요한 사업입니다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1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3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dirty="0">
                    <a:solidFill>
                      <a:srgbClr val="4D4D4D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본 사업에 대한 이해 및 핵심 성공 요소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2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오각형 12"/>
          <p:cNvSpPr/>
          <p:nvPr/>
        </p:nvSpPr>
        <p:spPr>
          <a:xfrm>
            <a:off x="6364214" y="2226041"/>
            <a:ext cx="3205378" cy="422729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14" name="Freeform 9"/>
          <p:cNvSpPr>
            <a:spLocks noChangeAspect="1"/>
          </p:cNvSpPr>
          <p:nvPr/>
        </p:nvSpPr>
        <p:spPr bwMode="auto">
          <a:xfrm>
            <a:off x="6516793" y="2215682"/>
            <a:ext cx="2900221" cy="281708"/>
          </a:xfrm>
          <a:custGeom>
            <a:avLst/>
            <a:gdLst>
              <a:gd name="T0" fmla="*/ 0 w 1701"/>
              <a:gd name="T1" fmla="*/ 0 h 106"/>
              <a:gd name="T2" fmla="*/ 28 w 1701"/>
              <a:gd name="T3" fmla="*/ 28 h 106"/>
              <a:gd name="T4" fmla="*/ 28 w 1701"/>
              <a:gd name="T5" fmla="*/ 78 h 106"/>
              <a:gd name="T6" fmla="*/ 56 w 1701"/>
              <a:gd name="T7" fmla="*/ 106 h 106"/>
              <a:gd name="T8" fmla="*/ 1645 w 1701"/>
              <a:gd name="T9" fmla="*/ 106 h 106"/>
              <a:gd name="T10" fmla="*/ 1673 w 1701"/>
              <a:gd name="T11" fmla="*/ 78 h 106"/>
              <a:gd name="T12" fmla="*/ 1673 w 1701"/>
              <a:gd name="T13" fmla="*/ 28 h 106"/>
              <a:gd name="T14" fmla="*/ 1701 w 1701"/>
              <a:gd name="T15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1" h="106">
                <a:moveTo>
                  <a:pt x="0" y="0"/>
                </a:moveTo>
                <a:cubicBezTo>
                  <a:pt x="15" y="0"/>
                  <a:pt x="28" y="13"/>
                  <a:pt x="28" y="28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93"/>
                  <a:pt x="40" y="106"/>
                  <a:pt x="56" y="106"/>
                </a:cubicBezTo>
                <a:cubicBezTo>
                  <a:pt x="1645" y="106"/>
                  <a:pt x="1645" y="106"/>
                  <a:pt x="1645" y="106"/>
                </a:cubicBezTo>
                <a:cubicBezTo>
                  <a:pt x="1660" y="106"/>
                  <a:pt x="1673" y="93"/>
                  <a:pt x="1673" y="78"/>
                </a:cubicBezTo>
                <a:cubicBezTo>
                  <a:pt x="1673" y="28"/>
                  <a:pt x="1673" y="28"/>
                  <a:pt x="1673" y="28"/>
                </a:cubicBezTo>
                <a:cubicBezTo>
                  <a:pt x="1673" y="13"/>
                  <a:pt x="1686" y="0"/>
                  <a:pt x="1701" y="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66061" y="2266500"/>
            <a:ext cx="111527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핵심성공요소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44464" y="271426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풍부한 솔루션 개발 경험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44464" y="333402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          다양한 </a:t>
            </a:r>
            <a:r>
              <a:rPr lang="en-US" altLang="ko-KR" sz="1200" b="1" dirty="0">
                <a:solidFill>
                  <a:schemeClr val="tx1"/>
                </a:solidFill>
              </a:rPr>
              <a:t>Mission-Critical </a:t>
            </a:r>
            <a:r>
              <a:rPr lang="ko-KR" altLang="en-US" sz="1200" b="1" dirty="0">
                <a:solidFill>
                  <a:schemeClr val="tx1"/>
                </a:solidFill>
              </a:rPr>
              <a:t>시스템 구축 경험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44464" y="395378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    명확한 범위</a:t>
            </a:r>
            <a:r>
              <a:rPr lang="en-US" altLang="ko-KR" sz="1200" b="1" dirty="0">
                <a:solidFill>
                  <a:schemeClr val="tx1"/>
                </a:solidFill>
              </a:rPr>
              <a:t>(Exit Criteria) </a:t>
            </a:r>
            <a:r>
              <a:rPr lang="ko-KR" altLang="en-US" sz="1200" b="1" dirty="0">
                <a:solidFill>
                  <a:schemeClr val="tx1"/>
                </a:solidFill>
              </a:rPr>
              <a:t>정의 필요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44464" y="457354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적용 가능한 계획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44464" y="519330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체계적 사업 관리 역량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444464" y="5813067"/>
            <a:ext cx="3062917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신속한 의사 결정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440693" y="2718072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23" name="대각선 줄무늬 22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40693" y="3337071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26" name="대각선 줄무늬 25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440693" y="3956070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38" name="대각선 줄무늬 37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40693" y="4575069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41" name="대각선 줄무늬 40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40693" y="5194068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44" name="대각선 줄무늬 43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440693" y="5813067"/>
            <a:ext cx="469093" cy="476519"/>
            <a:chOff x="6454139" y="2501350"/>
            <a:chExt cx="474160" cy="476519"/>
          </a:xfrm>
          <a:solidFill>
            <a:srgbClr val="FFC000"/>
          </a:solidFill>
        </p:grpSpPr>
        <p:sp>
          <p:nvSpPr>
            <p:cNvPr id="47" name="대각선 줄무늬 46"/>
            <p:cNvSpPr/>
            <p:nvPr/>
          </p:nvSpPr>
          <p:spPr>
            <a:xfrm>
              <a:off x="6454139" y="2509869"/>
              <a:ext cx="474160" cy="468000"/>
            </a:xfrm>
            <a:prstGeom prst="diagStripe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64301" y="2501350"/>
              <a:ext cx="277398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6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317592" y="2598850"/>
            <a:ext cx="5555989" cy="38544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AutoShape 45"/>
          <p:cNvSpPr>
            <a:spLocks noChangeArrowheads="1"/>
          </p:cNvSpPr>
          <p:nvPr/>
        </p:nvSpPr>
        <p:spPr bwMode="gray">
          <a:xfrm>
            <a:off x="317592" y="2215682"/>
            <a:ext cx="5555989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본 사업에 대한 이해</a:t>
            </a:r>
          </a:p>
        </p:txBody>
      </p:sp>
      <p:sp>
        <p:nvSpPr>
          <p:cNvPr id="51" name="Freeform 340"/>
          <p:cNvSpPr>
            <a:spLocks noEditPoints="1"/>
          </p:cNvSpPr>
          <p:nvPr/>
        </p:nvSpPr>
        <p:spPr bwMode="auto">
          <a:xfrm>
            <a:off x="530287" y="2279201"/>
            <a:ext cx="341912" cy="325674"/>
          </a:xfrm>
          <a:custGeom>
            <a:avLst/>
            <a:gdLst>
              <a:gd name="T0" fmla="*/ 132 w 360"/>
              <a:gd name="T1" fmla="*/ 162 h 404"/>
              <a:gd name="T2" fmla="*/ 148 w 360"/>
              <a:gd name="T3" fmla="*/ 194 h 404"/>
              <a:gd name="T4" fmla="*/ 180 w 360"/>
              <a:gd name="T5" fmla="*/ 210 h 404"/>
              <a:gd name="T6" fmla="*/ 184 w 360"/>
              <a:gd name="T7" fmla="*/ 210 h 404"/>
              <a:gd name="T8" fmla="*/ 186 w 360"/>
              <a:gd name="T9" fmla="*/ 210 h 404"/>
              <a:gd name="T10" fmla="*/ 216 w 360"/>
              <a:gd name="T11" fmla="*/ 194 h 404"/>
              <a:gd name="T12" fmla="*/ 232 w 360"/>
              <a:gd name="T13" fmla="*/ 160 h 404"/>
              <a:gd name="T14" fmla="*/ 234 w 360"/>
              <a:gd name="T15" fmla="*/ 132 h 404"/>
              <a:gd name="T16" fmla="*/ 234 w 360"/>
              <a:gd name="T17" fmla="*/ 88 h 404"/>
              <a:gd name="T18" fmla="*/ 198 w 360"/>
              <a:gd name="T19" fmla="*/ 98 h 404"/>
              <a:gd name="T20" fmla="*/ 150 w 360"/>
              <a:gd name="T21" fmla="*/ 94 h 404"/>
              <a:gd name="T22" fmla="*/ 126 w 360"/>
              <a:gd name="T23" fmla="*/ 100 h 404"/>
              <a:gd name="T24" fmla="*/ 126 w 360"/>
              <a:gd name="T25" fmla="*/ 134 h 404"/>
              <a:gd name="T26" fmla="*/ 168 w 360"/>
              <a:gd name="T27" fmla="*/ 268 h 404"/>
              <a:gd name="T28" fmla="*/ 160 w 360"/>
              <a:gd name="T29" fmla="*/ 342 h 404"/>
              <a:gd name="T30" fmla="*/ 122 w 360"/>
              <a:gd name="T31" fmla="*/ 264 h 404"/>
              <a:gd name="T32" fmla="*/ 118 w 360"/>
              <a:gd name="T33" fmla="*/ 236 h 404"/>
              <a:gd name="T34" fmla="*/ 42 w 360"/>
              <a:gd name="T35" fmla="*/ 266 h 404"/>
              <a:gd name="T36" fmla="*/ 12 w 360"/>
              <a:gd name="T37" fmla="*/ 292 h 404"/>
              <a:gd name="T38" fmla="*/ 0 w 360"/>
              <a:gd name="T39" fmla="*/ 356 h 404"/>
              <a:gd name="T40" fmla="*/ 46 w 360"/>
              <a:gd name="T41" fmla="*/ 390 h 404"/>
              <a:gd name="T42" fmla="*/ 184 w 360"/>
              <a:gd name="T43" fmla="*/ 404 h 404"/>
              <a:gd name="T44" fmla="*/ 316 w 360"/>
              <a:gd name="T45" fmla="*/ 390 h 404"/>
              <a:gd name="T46" fmla="*/ 358 w 360"/>
              <a:gd name="T47" fmla="*/ 356 h 404"/>
              <a:gd name="T48" fmla="*/ 346 w 360"/>
              <a:gd name="T49" fmla="*/ 292 h 404"/>
              <a:gd name="T50" fmla="*/ 318 w 360"/>
              <a:gd name="T51" fmla="*/ 266 h 404"/>
              <a:gd name="T52" fmla="*/ 242 w 360"/>
              <a:gd name="T53" fmla="*/ 236 h 404"/>
              <a:gd name="T54" fmla="*/ 230 w 360"/>
              <a:gd name="T55" fmla="*/ 288 h 404"/>
              <a:gd name="T56" fmla="*/ 192 w 360"/>
              <a:gd name="T57" fmla="*/ 272 h 404"/>
              <a:gd name="T58" fmla="*/ 174 w 360"/>
              <a:gd name="T59" fmla="*/ 256 h 404"/>
              <a:gd name="T60" fmla="*/ 266 w 360"/>
              <a:gd name="T61" fmla="*/ 92 h 404"/>
              <a:gd name="T62" fmla="*/ 266 w 360"/>
              <a:gd name="T63" fmla="*/ 98 h 404"/>
              <a:gd name="T64" fmla="*/ 270 w 360"/>
              <a:gd name="T65" fmla="*/ 104 h 404"/>
              <a:gd name="T66" fmla="*/ 272 w 360"/>
              <a:gd name="T67" fmla="*/ 108 h 404"/>
              <a:gd name="T68" fmla="*/ 276 w 360"/>
              <a:gd name="T69" fmla="*/ 124 h 404"/>
              <a:gd name="T70" fmla="*/ 272 w 360"/>
              <a:gd name="T71" fmla="*/ 152 h 404"/>
              <a:gd name="T72" fmla="*/ 256 w 360"/>
              <a:gd name="T73" fmla="*/ 166 h 404"/>
              <a:gd name="T74" fmla="*/ 246 w 360"/>
              <a:gd name="T75" fmla="*/ 190 h 404"/>
              <a:gd name="T76" fmla="*/ 224 w 360"/>
              <a:gd name="T77" fmla="*/ 218 h 404"/>
              <a:gd name="T78" fmla="*/ 188 w 360"/>
              <a:gd name="T79" fmla="*/ 234 h 404"/>
              <a:gd name="T80" fmla="*/ 184 w 360"/>
              <a:gd name="T81" fmla="*/ 234 h 404"/>
              <a:gd name="T82" fmla="*/ 176 w 360"/>
              <a:gd name="T83" fmla="*/ 234 h 404"/>
              <a:gd name="T84" fmla="*/ 140 w 360"/>
              <a:gd name="T85" fmla="*/ 220 h 404"/>
              <a:gd name="T86" fmla="*/ 118 w 360"/>
              <a:gd name="T87" fmla="*/ 192 h 404"/>
              <a:gd name="T88" fmla="*/ 108 w 360"/>
              <a:gd name="T89" fmla="*/ 168 h 404"/>
              <a:gd name="T90" fmla="*/ 90 w 360"/>
              <a:gd name="T91" fmla="*/ 152 h 404"/>
              <a:gd name="T92" fmla="*/ 86 w 360"/>
              <a:gd name="T93" fmla="*/ 126 h 404"/>
              <a:gd name="T94" fmla="*/ 88 w 360"/>
              <a:gd name="T95" fmla="*/ 108 h 404"/>
              <a:gd name="T96" fmla="*/ 96 w 360"/>
              <a:gd name="T97" fmla="*/ 104 h 404"/>
              <a:gd name="T98" fmla="*/ 94 w 360"/>
              <a:gd name="T99" fmla="*/ 86 h 404"/>
              <a:gd name="T100" fmla="*/ 96 w 360"/>
              <a:gd name="T101" fmla="*/ 68 h 404"/>
              <a:gd name="T102" fmla="*/ 108 w 360"/>
              <a:gd name="T103" fmla="*/ 30 h 404"/>
              <a:gd name="T104" fmla="*/ 124 w 360"/>
              <a:gd name="T105" fmla="*/ 14 h 404"/>
              <a:gd name="T106" fmla="*/ 156 w 360"/>
              <a:gd name="T107" fmla="*/ 2 h 404"/>
              <a:gd name="T108" fmla="*/ 214 w 360"/>
              <a:gd name="T109" fmla="*/ 4 h 404"/>
              <a:gd name="T110" fmla="*/ 250 w 360"/>
              <a:gd name="T111" fmla="*/ 22 h 404"/>
              <a:gd name="T112" fmla="*/ 260 w 360"/>
              <a:gd name="T113" fmla="*/ 34 h 404"/>
              <a:gd name="T114" fmla="*/ 268 w 360"/>
              <a:gd name="T115" fmla="*/ 72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0" h="404">
                <a:moveTo>
                  <a:pt x="124" y="134"/>
                </a:moveTo>
                <a:lnTo>
                  <a:pt x="124" y="134"/>
                </a:lnTo>
                <a:lnTo>
                  <a:pt x="132" y="162"/>
                </a:lnTo>
                <a:lnTo>
                  <a:pt x="136" y="174"/>
                </a:lnTo>
                <a:lnTo>
                  <a:pt x="142" y="184"/>
                </a:lnTo>
                <a:lnTo>
                  <a:pt x="148" y="194"/>
                </a:lnTo>
                <a:lnTo>
                  <a:pt x="158" y="202"/>
                </a:lnTo>
                <a:lnTo>
                  <a:pt x="168" y="208"/>
                </a:lnTo>
                <a:lnTo>
                  <a:pt x="180" y="210"/>
                </a:lnTo>
                <a:lnTo>
                  <a:pt x="180" y="210"/>
                </a:lnTo>
                <a:lnTo>
                  <a:pt x="180" y="210"/>
                </a:lnTo>
                <a:lnTo>
                  <a:pt x="184" y="210"/>
                </a:lnTo>
                <a:lnTo>
                  <a:pt x="184" y="210"/>
                </a:lnTo>
                <a:lnTo>
                  <a:pt x="186" y="210"/>
                </a:lnTo>
                <a:lnTo>
                  <a:pt x="186" y="210"/>
                </a:lnTo>
                <a:lnTo>
                  <a:pt x="198" y="206"/>
                </a:lnTo>
                <a:lnTo>
                  <a:pt x="208" y="202"/>
                </a:lnTo>
                <a:lnTo>
                  <a:pt x="216" y="194"/>
                </a:lnTo>
                <a:lnTo>
                  <a:pt x="222" y="184"/>
                </a:lnTo>
                <a:lnTo>
                  <a:pt x="228" y="172"/>
                </a:lnTo>
                <a:lnTo>
                  <a:pt x="232" y="160"/>
                </a:lnTo>
                <a:lnTo>
                  <a:pt x="238" y="132"/>
                </a:lnTo>
                <a:lnTo>
                  <a:pt x="234" y="132"/>
                </a:lnTo>
                <a:lnTo>
                  <a:pt x="234" y="132"/>
                </a:lnTo>
                <a:lnTo>
                  <a:pt x="236" y="110"/>
                </a:lnTo>
                <a:lnTo>
                  <a:pt x="236" y="100"/>
                </a:lnTo>
                <a:lnTo>
                  <a:pt x="234" y="88"/>
                </a:lnTo>
                <a:lnTo>
                  <a:pt x="234" y="88"/>
                </a:lnTo>
                <a:lnTo>
                  <a:pt x="220" y="92"/>
                </a:lnTo>
                <a:lnTo>
                  <a:pt x="198" y="98"/>
                </a:lnTo>
                <a:lnTo>
                  <a:pt x="182" y="98"/>
                </a:lnTo>
                <a:lnTo>
                  <a:pt x="166" y="98"/>
                </a:lnTo>
                <a:lnTo>
                  <a:pt x="150" y="94"/>
                </a:lnTo>
                <a:lnTo>
                  <a:pt x="130" y="88"/>
                </a:lnTo>
                <a:lnTo>
                  <a:pt x="130" y="88"/>
                </a:lnTo>
                <a:lnTo>
                  <a:pt x="126" y="100"/>
                </a:lnTo>
                <a:lnTo>
                  <a:pt x="124" y="112"/>
                </a:lnTo>
                <a:lnTo>
                  <a:pt x="124" y="122"/>
                </a:lnTo>
                <a:lnTo>
                  <a:pt x="126" y="134"/>
                </a:lnTo>
                <a:lnTo>
                  <a:pt x="124" y="134"/>
                </a:lnTo>
                <a:close/>
                <a:moveTo>
                  <a:pt x="174" y="256"/>
                </a:moveTo>
                <a:lnTo>
                  <a:pt x="168" y="268"/>
                </a:lnTo>
                <a:lnTo>
                  <a:pt x="174" y="272"/>
                </a:lnTo>
                <a:lnTo>
                  <a:pt x="160" y="342"/>
                </a:lnTo>
                <a:lnTo>
                  <a:pt x="160" y="342"/>
                </a:lnTo>
                <a:lnTo>
                  <a:pt x="146" y="318"/>
                </a:lnTo>
                <a:lnTo>
                  <a:pt x="132" y="292"/>
                </a:lnTo>
                <a:lnTo>
                  <a:pt x="122" y="264"/>
                </a:lnTo>
                <a:lnTo>
                  <a:pt x="120" y="250"/>
                </a:lnTo>
                <a:lnTo>
                  <a:pt x="118" y="236"/>
                </a:lnTo>
                <a:lnTo>
                  <a:pt x="118" y="236"/>
                </a:lnTo>
                <a:lnTo>
                  <a:pt x="90" y="244"/>
                </a:lnTo>
                <a:lnTo>
                  <a:pt x="66" y="256"/>
                </a:lnTo>
                <a:lnTo>
                  <a:pt x="42" y="266"/>
                </a:lnTo>
                <a:lnTo>
                  <a:pt x="18" y="280"/>
                </a:lnTo>
                <a:lnTo>
                  <a:pt x="18" y="280"/>
                </a:lnTo>
                <a:lnTo>
                  <a:pt x="12" y="292"/>
                </a:lnTo>
                <a:lnTo>
                  <a:pt x="8" y="306"/>
                </a:lnTo>
                <a:lnTo>
                  <a:pt x="2" y="332"/>
                </a:lnTo>
                <a:lnTo>
                  <a:pt x="0" y="356"/>
                </a:lnTo>
                <a:lnTo>
                  <a:pt x="0" y="380"/>
                </a:lnTo>
                <a:lnTo>
                  <a:pt x="0" y="380"/>
                </a:lnTo>
                <a:lnTo>
                  <a:pt x="46" y="390"/>
                </a:lnTo>
                <a:lnTo>
                  <a:pt x="92" y="398"/>
                </a:lnTo>
                <a:lnTo>
                  <a:pt x="138" y="402"/>
                </a:lnTo>
                <a:lnTo>
                  <a:pt x="184" y="404"/>
                </a:lnTo>
                <a:lnTo>
                  <a:pt x="228" y="402"/>
                </a:lnTo>
                <a:lnTo>
                  <a:pt x="272" y="398"/>
                </a:lnTo>
                <a:lnTo>
                  <a:pt x="316" y="390"/>
                </a:lnTo>
                <a:lnTo>
                  <a:pt x="360" y="380"/>
                </a:lnTo>
                <a:lnTo>
                  <a:pt x="360" y="380"/>
                </a:lnTo>
                <a:lnTo>
                  <a:pt x="358" y="356"/>
                </a:lnTo>
                <a:lnTo>
                  <a:pt x="356" y="332"/>
                </a:lnTo>
                <a:lnTo>
                  <a:pt x="350" y="306"/>
                </a:lnTo>
                <a:lnTo>
                  <a:pt x="346" y="292"/>
                </a:lnTo>
                <a:lnTo>
                  <a:pt x="340" y="280"/>
                </a:lnTo>
                <a:lnTo>
                  <a:pt x="340" y="280"/>
                </a:lnTo>
                <a:lnTo>
                  <a:pt x="318" y="266"/>
                </a:lnTo>
                <a:lnTo>
                  <a:pt x="296" y="254"/>
                </a:lnTo>
                <a:lnTo>
                  <a:pt x="270" y="244"/>
                </a:lnTo>
                <a:lnTo>
                  <a:pt x="242" y="236"/>
                </a:lnTo>
                <a:lnTo>
                  <a:pt x="242" y="236"/>
                </a:lnTo>
                <a:lnTo>
                  <a:pt x="236" y="262"/>
                </a:lnTo>
                <a:lnTo>
                  <a:pt x="230" y="288"/>
                </a:lnTo>
                <a:lnTo>
                  <a:pt x="218" y="314"/>
                </a:lnTo>
                <a:lnTo>
                  <a:pt x="206" y="336"/>
                </a:lnTo>
                <a:lnTo>
                  <a:pt x="192" y="272"/>
                </a:lnTo>
                <a:lnTo>
                  <a:pt x="200" y="268"/>
                </a:lnTo>
                <a:lnTo>
                  <a:pt x="194" y="256"/>
                </a:lnTo>
                <a:lnTo>
                  <a:pt x="174" y="256"/>
                </a:lnTo>
                <a:close/>
                <a:moveTo>
                  <a:pt x="266" y="86"/>
                </a:moveTo>
                <a:lnTo>
                  <a:pt x="266" y="86"/>
                </a:lnTo>
                <a:lnTo>
                  <a:pt x="266" y="92"/>
                </a:lnTo>
                <a:lnTo>
                  <a:pt x="266" y="92"/>
                </a:lnTo>
                <a:lnTo>
                  <a:pt x="266" y="92"/>
                </a:lnTo>
                <a:lnTo>
                  <a:pt x="266" y="98"/>
                </a:lnTo>
                <a:lnTo>
                  <a:pt x="266" y="102"/>
                </a:lnTo>
                <a:lnTo>
                  <a:pt x="266" y="102"/>
                </a:lnTo>
                <a:lnTo>
                  <a:pt x="270" y="104"/>
                </a:lnTo>
                <a:lnTo>
                  <a:pt x="270" y="104"/>
                </a:lnTo>
                <a:lnTo>
                  <a:pt x="270" y="104"/>
                </a:lnTo>
                <a:lnTo>
                  <a:pt x="272" y="108"/>
                </a:lnTo>
                <a:lnTo>
                  <a:pt x="274" y="112"/>
                </a:lnTo>
                <a:lnTo>
                  <a:pt x="276" y="124"/>
                </a:lnTo>
                <a:lnTo>
                  <a:pt x="276" y="124"/>
                </a:lnTo>
                <a:lnTo>
                  <a:pt x="274" y="140"/>
                </a:lnTo>
                <a:lnTo>
                  <a:pt x="272" y="152"/>
                </a:lnTo>
                <a:lnTo>
                  <a:pt x="272" y="152"/>
                </a:lnTo>
                <a:lnTo>
                  <a:pt x="268" y="156"/>
                </a:lnTo>
                <a:lnTo>
                  <a:pt x="264" y="160"/>
                </a:lnTo>
                <a:lnTo>
                  <a:pt x="256" y="166"/>
                </a:lnTo>
                <a:lnTo>
                  <a:pt x="256" y="166"/>
                </a:lnTo>
                <a:lnTo>
                  <a:pt x="252" y="178"/>
                </a:lnTo>
                <a:lnTo>
                  <a:pt x="246" y="190"/>
                </a:lnTo>
                <a:lnTo>
                  <a:pt x="240" y="200"/>
                </a:lnTo>
                <a:lnTo>
                  <a:pt x="234" y="210"/>
                </a:lnTo>
                <a:lnTo>
                  <a:pt x="224" y="218"/>
                </a:lnTo>
                <a:lnTo>
                  <a:pt x="214" y="226"/>
                </a:lnTo>
                <a:lnTo>
                  <a:pt x="202" y="230"/>
                </a:lnTo>
                <a:lnTo>
                  <a:pt x="188" y="234"/>
                </a:lnTo>
                <a:lnTo>
                  <a:pt x="188" y="234"/>
                </a:lnTo>
                <a:lnTo>
                  <a:pt x="184" y="234"/>
                </a:lnTo>
                <a:lnTo>
                  <a:pt x="184" y="234"/>
                </a:lnTo>
                <a:lnTo>
                  <a:pt x="178" y="234"/>
                </a:lnTo>
                <a:lnTo>
                  <a:pt x="176" y="234"/>
                </a:lnTo>
                <a:lnTo>
                  <a:pt x="176" y="234"/>
                </a:lnTo>
                <a:lnTo>
                  <a:pt x="164" y="232"/>
                </a:lnTo>
                <a:lnTo>
                  <a:pt x="152" y="226"/>
                </a:lnTo>
                <a:lnTo>
                  <a:pt x="140" y="220"/>
                </a:lnTo>
                <a:lnTo>
                  <a:pt x="132" y="212"/>
                </a:lnTo>
                <a:lnTo>
                  <a:pt x="124" y="202"/>
                </a:lnTo>
                <a:lnTo>
                  <a:pt x="118" y="192"/>
                </a:lnTo>
                <a:lnTo>
                  <a:pt x="112" y="180"/>
                </a:lnTo>
                <a:lnTo>
                  <a:pt x="108" y="168"/>
                </a:lnTo>
                <a:lnTo>
                  <a:pt x="108" y="168"/>
                </a:lnTo>
                <a:lnTo>
                  <a:pt x="98" y="162"/>
                </a:lnTo>
                <a:lnTo>
                  <a:pt x="94" y="158"/>
                </a:lnTo>
                <a:lnTo>
                  <a:pt x="90" y="152"/>
                </a:lnTo>
                <a:lnTo>
                  <a:pt x="90" y="152"/>
                </a:lnTo>
                <a:lnTo>
                  <a:pt x="88" y="142"/>
                </a:lnTo>
                <a:lnTo>
                  <a:pt x="86" y="126"/>
                </a:lnTo>
                <a:lnTo>
                  <a:pt x="86" y="126"/>
                </a:lnTo>
                <a:lnTo>
                  <a:pt x="86" y="114"/>
                </a:lnTo>
                <a:lnTo>
                  <a:pt x="88" y="108"/>
                </a:lnTo>
                <a:lnTo>
                  <a:pt x="92" y="106"/>
                </a:lnTo>
                <a:lnTo>
                  <a:pt x="92" y="106"/>
                </a:lnTo>
                <a:lnTo>
                  <a:pt x="96" y="104"/>
                </a:lnTo>
                <a:lnTo>
                  <a:pt x="96" y="104"/>
                </a:lnTo>
                <a:lnTo>
                  <a:pt x="94" y="88"/>
                </a:lnTo>
                <a:lnTo>
                  <a:pt x="94" y="86"/>
                </a:lnTo>
                <a:lnTo>
                  <a:pt x="96" y="86"/>
                </a:lnTo>
                <a:lnTo>
                  <a:pt x="96" y="86"/>
                </a:lnTo>
                <a:lnTo>
                  <a:pt x="96" y="68"/>
                </a:lnTo>
                <a:lnTo>
                  <a:pt x="98" y="54"/>
                </a:lnTo>
                <a:lnTo>
                  <a:pt x="102" y="40"/>
                </a:lnTo>
                <a:lnTo>
                  <a:pt x="108" y="30"/>
                </a:lnTo>
                <a:lnTo>
                  <a:pt x="108" y="30"/>
                </a:lnTo>
                <a:lnTo>
                  <a:pt x="114" y="22"/>
                </a:lnTo>
                <a:lnTo>
                  <a:pt x="124" y="14"/>
                </a:lnTo>
                <a:lnTo>
                  <a:pt x="134" y="8"/>
                </a:lnTo>
                <a:lnTo>
                  <a:pt x="144" y="4"/>
                </a:lnTo>
                <a:lnTo>
                  <a:pt x="156" y="2"/>
                </a:lnTo>
                <a:lnTo>
                  <a:pt x="166" y="0"/>
                </a:lnTo>
                <a:lnTo>
                  <a:pt x="190" y="0"/>
                </a:lnTo>
                <a:lnTo>
                  <a:pt x="214" y="4"/>
                </a:lnTo>
                <a:lnTo>
                  <a:pt x="234" y="10"/>
                </a:lnTo>
                <a:lnTo>
                  <a:pt x="242" y="16"/>
                </a:lnTo>
                <a:lnTo>
                  <a:pt x="250" y="22"/>
                </a:lnTo>
                <a:lnTo>
                  <a:pt x="256" y="28"/>
                </a:lnTo>
                <a:lnTo>
                  <a:pt x="260" y="34"/>
                </a:lnTo>
                <a:lnTo>
                  <a:pt x="260" y="34"/>
                </a:lnTo>
                <a:lnTo>
                  <a:pt x="264" y="44"/>
                </a:lnTo>
                <a:lnTo>
                  <a:pt x="266" y="58"/>
                </a:lnTo>
                <a:lnTo>
                  <a:pt x="268" y="72"/>
                </a:lnTo>
                <a:lnTo>
                  <a:pt x="266" y="86"/>
                </a:lnTo>
                <a:lnTo>
                  <a:pt x="266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5929327" y="2913910"/>
            <a:ext cx="370647" cy="2802393"/>
          </a:xfrm>
          <a:prstGeom prst="rightArrow">
            <a:avLst>
              <a:gd name="adj1" fmla="val 826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Picture 146" descr="0813아이콘작업진행-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9" y="2215682"/>
            <a:ext cx="376930" cy="26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47253" y="2711401"/>
            <a:ext cx="5092990" cy="70798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5" name="한쪽 모서리가 둥근 사각형 54"/>
          <p:cNvSpPr/>
          <p:nvPr/>
        </p:nvSpPr>
        <p:spPr>
          <a:xfrm rot="5400000">
            <a:off x="740629" y="2390028"/>
            <a:ext cx="720000" cy="1353382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62119" y="2747709"/>
            <a:ext cx="484115" cy="252000"/>
            <a:chOff x="430040" y="3328883"/>
            <a:chExt cx="489344" cy="491082"/>
          </a:xfrm>
        </p:grpSpPr>
        <p:grpSp>
          <p:nvGrpSpPr>
            <p:cNvPr id="57" name="그룹 56"/>
            <p:cNvGrpSpPr/>
            <p:nvPr/>
          </p:nvGrpSpPr>
          <p:grpSpPr>
            <a:xfrm>
              <a:off x="530452" y="3526693"/>
              <a:ext cx="388932" cy="293272"/>
              <a:chOff x="4061175" y="4942731"/>
              <a:chExt cx="463908" cy="152400"/>
            </a:xfrm>
          </p:grpSpPr>
          <p:sp>
            <p:nvSpPr>
              <p:cNvPr id="61" name="자유형 60"/>
              <p:cNvSpPr/>
              <p:nvPr/>
            </p:nvSpPr>
            <p:spPr>
              <a:xfrm>
                <a:off x="4077408" y="4942731"/>
                <a:ext cx="447675" cy="152400"/>
              </a:xfrm>
              <a:custGeom>
                <a:avLst/>
                <a:gdLst>
                  <a:gd name="connsiteX0" fmla="*/ 0 w 447675"/>
                  <a:gd name="connsiteY0" fmla="*/ 101600 h 152400"/>
                  <a:gd name="connsiteX1" fmla="*/ 311150 w 447675"/>
                  <a:gd name="connsiteY1" fmla="*/ 101600 h 152400"/>
                  <a:gd name="connsiteX2" fmla="*/ 333375 w 447675"/>
                  <a:gd name="connsiteY2" fmla="*/ 60325 h 152400"/>
                  <a:gd name="connsiteX3" fmla="*/ 361950 w 447675"/>
                  <a:gd name="connsiteY3" fmla="*/ 152400 h 152400"/>
                  <a:gd name="connsiteX4" fmla="*/ 381000 w 447675"/>
                  <a:gd name="connsiteY4" fmla="*/ 0 h 152400"/>
                  <a:gd name="connsiteX5" fmla="*/ 400050 w 447675"/>
                  <a:gd name="connsiteY5" fmla="*/ 104775 h 152400"/>
                  <a:gd name="connsiteX6" fmla="*/ 447675 w 447675"/>
                  <a:gd name="connsiteY6" fmla="*/ 1047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7675" h="152400">
                    <a:moveTo>
                      <a:pt x="0" y="101600"/>
                    </a:moveTo>
                    <a:lnTo>
                      <a:pt x="311150" y="101600"/>
                    </a:lnTo>
                    <a:lnTo>
                      <a:pt x="333375" y="60325"/>
                    </a:lnTo>
                    <a:lnTo>
                      <a:pt x="361950" y="152400"/>
                    </a:lnTo>
                    <a:lnTo>
                      <a:pt x="381000" y="0"/>
                    </a:lnTo>
                    <a:lnTo>
                      <a:pt x="400050" y="104775"/>
                    </a:lnTo>
                    <a:lnTo>
                      <a:pt x="447675" y="104775"/>
                    </a:lnTo>
                  </a:path>
                </a:pathLst>
              </a:custGeom>
              <a:noFill/>
              <a:ln w="6350">
                <a:solidFill>
                  <a:schemeClr val="bg1"/>
                </a:solidFill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061175" y="5030084"/>
                <a:ext cx="64420" cy="266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30040" y="3328883"/>
              <a:ext cx="474705" cy="306605"/>
              <a:chOff x="906484" y="5837987"/>
              <a:chExt cx="474632" cy="26118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005950" y="5837987"/>
                <a:ext cx="375166" cy="2384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80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r>
                  <a:rPr lang="en-US" altLang="ko-KR" sz="1200" b="1" dirty="0">
                    <a:latin typeface="+mn-ea"/>
                    <a:ea typeface="+mn-ea"/>
                  </a:rPr>
                  <a:t>01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60" name="직각 삼각형 59"/>
              <p:cNvSpPr/>
              <p:nvPr/>
            </p:nvSpPr>
            <p:spPr>
              <a:xfrm>
                <a:off x="906484" y="5930900"/>
                <a:ext cx="180000" cy="16827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19050" algn="l" rotWithShape="0">
                  <a:schemeClr val="bg1">
                    <a:alpha val="80000"/>
                  </a:schemeClr>
                </a:outerShdw>
              </a:effectLst>
            </p:spPr>
            <p:txBody>
              <a:bodyPr wrap="none" lIns="396000" tIns="72000" rIns="91416" bIns="36000" anchor="ctr"/>
              <a:lstStyle/>
              <a:p>
                <a:pPr eaLnBrk="0" hangingPunct="0">
                  <a:buSzPct val="80000"/>
                </a:pPr>
                <a:endPara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-윤고딕320" pitchFamily="18" charset="-127"/>
                </a:endParaRPr>
              </a:p>
            </p:txBody>
          </p:sp>
        </p:grpSp>
      </p:grpSp>
      <p:sp>
        <p:nvSpPr>
          <p:cNvPr id="63" name="직사각형 62"/>
          <p:cNvSpPr/>
          <p:nvPr/>
        </p:nvSpPr>
        <p:spPr>
          <a:xfrm>
            <a:off x="647253" y="3498299"/>
            <a:ext cx="5092990" cy="70798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4" name="한쪽 모서리가 둥근 사각형 63"/>
          <p:cNvSpPr/>
          <p:nvPr/>
        </p:nvSpPr>
        <p:spPr>
          <a:xfrm rot="5400000">
            <a:off x="740629" y="3176926"/>
            <a:ext cx="720000" cy="1353382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62119" y="3534612"/>
            <a:ext cx="484115" cy="251996"/>
            <a:chOff x="430040" y="3328891"/>
            <a:chExt cx="489344" cy="491074"/>
          </a:xfrm>
        </p:grpSpPr>
        <p:grpSp>
          <p:nvGrpSpPr>
            <p:cNvPr id="66" name="그룹 65"/>
            <p:cNvGrpSpPr/>
            <p:nvPr/>
          </p:nvGrpSpPr>
          <p:grpSpPr>
            <a:xfrm>
              <a:off x="530452" y="3526693"/>
              <a:ext cx="388932" cy="293272"/>
              <a:chOff x="4061175" y="4942731"/>
              <a:chExt cx="463908" cy="152400"/>
            </a:xfrm>
          </p:grpSpPr>
          <p:sp>
            <p:nvSpPr>
              <p:cNvPr id="70" name="자유형 69"/>
              <p:cNvSpPr/>
              <p:nvPr/>
            </p:nvSpPr>
            <p:spPr>
              <a:xfrm>
                <a:off x="4077408" y="4942731"/>
                <a:ext cx="447675" cy="152400"/>
              </a:xfrm>
              <a:custGeom>
                <a:avLst/>
                <a:gdLst>
                  <a:gd name="connsiteX0" fmla="*/ 0 w 447675"/>
                  <a:gd name="connsiteY0" fmla="*/ 101600 h 152400"/>
                  <a:gd name="connsiteX1" fmla="*/ 311150 w 447675"/>
                  <a:gd name="connsiteY1" fmla="*/ 101600 h 152400"/>
                  <a:gd name="connsiteX2" fmla="*/ 333375 w 447675"/>
                  <a:gd name="connsiteY2" fmla="*/ 60325 h 152400"/>
                  <a:gd name="connsiteX3" fmla="*/ 361950 w 447675"/>
                  <a:gd name="connsiteY3" fmla="*/ 152400 h 152400"/>
                  <a:gd name="connsiteX4" fmla="*/ 381000 w 447675"/>
                  <a:gd name="connsiteY4" fmla="*/ 0 h 152400"/>
                  <a:gd name="connsiteX5" fmla="*/ 400050 w 447675"/>
                  <a:gd name="connsiteY5" fmla="*/ 104775 h 152400"/>
                  <a:gd name="connsiteX6" fmla="*/ 447675 w 447675"/>
                  <a:gd name="connsiteY6" fmla="*/ 1047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7675" h="152400">
                    <a:moveTo>
                      <a:pt x="0" y="101600"/>
                    </a:moveTo>
                    <a:lnTo>
                      <a:pt x="311150" y="101600"/>
                    </a:lnTo>
                    <a:lnTo>
                      <a:pt x="333375" y="60325"/>
                    </a:lnTo>
                    <a:lnTo>
                      <a:pt x="361950" y="152400"/>
                    </a:lnTo>
                    <a:lnTo>
                      <a:pt x="381000" y="0"/>
                    </a:lnTo>
                    <a:lnTo>
                      <a:pt x="400050" y="104775"/>
                    </a:lnTo>
                    <a:lnTo>
                      <a:pt x="447675" y="104775"/>
                    </a:lnTo>
                  </a:path>
                </a:pathLst>
              </a:custGeom>
              <a:noFill/>
              <a:ln w="6350">
                <a:solidFill>
                  <a:schemeClr val="bg1"/>
                </a:solidFill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4061175" y="5030084"/>
                <a:ext cx="64420" cy="266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430040" y="3328891"/>
              <a:ext cx="474705" cy="359867"/>
              <a:chOff x="906484" y="5837987"/>
              <a:chExt cx="474632" cy="30656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005950" y="5837987"/>
                <a:ext cx="375166" cy="30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80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r>
                  <a:rPr lang="en-US" altLang="ko-KR" sz="1200" b="1" dirty="0">
                    <a:latin typeface="+mn-ea"/>
                    <a:ea typeface="+mn-ea"/>
                  </a:rPr>
                  <a:t>02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69" name="직각 삼각형 68"/>
              <p:cNvSpPr/>
              <p:nvPr/>
            </p:nvSpPr>
            <p:spPr>
              <a:xfrm>
                <a:off x="906484" y="5930900"/>
                <a:ext cx="180000" cy="16827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19050" algn="l" rotWithShape="0">
                  <a:schemeClr val="bg1">
                    <a:alpha val="80000"/>
                  </a:schemeClr>
                </a:outerShdw>
              </a:effectLst>
            </p:spPr>
            <p:txBody>
              <a:bodyPr wrap="none" lIns="396000" tIns="72000" rIns="91416" bIns="36000" anchor="ctr"/>
              <a:lstStyle/>
              <a:p>
                <a:pPr eaLnBrk="0" hangingPunct="0">
                  <a:buSzPct val="80000"/>
                </a:pPr>
                <a:endPara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-윤고딕320" pitchFamily="18" charset="-127"/>
                </a:endParaRPr>
              </a:p>
            </p:txBody>
          </p:sp>
        </p:grpSp>
      </p:grpSp>
      <p:sp>
        <p:nvSpPr>
          <p:cNvPr id="72" name="직사각형 71"/>
          <p:cNvSpPr/>
          <p:nvPr/>
        </p:nvSpPr>
        <p:spPr>
          <a:xfrm>
            <a:off x="647253" y="4285197"/>
            <a:ext cx="5092990" cy="70798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3" name="한쪽 모서리가 둥근 사각형 72"/>
          <p:cNvSpPr/>
          <p:nvPr/>
        </p:nvSpPr>
        <p:spPr>
          <a:xfrm rot="5400000">
            <a:off x="740629" y="3963824"/>
            <a:ext cx="720000" cy="1353382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462119" y="4321510"/>
            <a:ext cx="484115" cy="251996"/>
            <a:chOff x="430040" y="3328891"/>
            <a:chExt cx="489344" cy="491074"/>
          </a:xfrm>
        </p:grpSpPr>
        <p:grpSp>
          <p:nvGrpSpPr>
            <p:cNvPr id="75" name="그룹 74"/>
            <p:cNvGrpSpPr/>
            <p:nvPr/>
          </p:nvGrpSpPr>
          <p:grpSpPr>
            <a:xfrm>
              <a:off x="530452" y="3526693"/>
              <a:ext cx="388932" cy="293272"/>
              <a:chOff x="4061175" y="4942731"/>
              <a:chExt cx="463908" cy="152400"/>
            </a:xfrm>
          </p:grpSpPr>
          <p:sp>
            <p:nvSpPr>
              <p:cNvPr id="79" name="자유형 78"/>
              <p:cNvSpPr/>
              <p:nvPr/>
            </p:nvSpPr>
            <p:spPr>
              <a:xfrm>
                <a:off x="4077408" y="4942731"/>
                <a:ext cx="447675" cy="152400"/>
              </a:xfrm>
              <a:custGeom>
                <a:avLst/>
                <a:gdLst>
                  <a:gd name="connsiteX0" fmla="*/ 0 w 447675"/>
                  <a:gd name="connsiteY0" fmla="*/ 101600 h 152400"/>
                  <a:gd name="connsiteX1" fmla="*/ 311150 w 447675"/>
                  <a:gd name="connsiteY1" fmla="*/ 101600 h 152400"/>
                  <a:gd name="connsiteX2" fmla="*/ 333375 w 447675"/>
                  <a:gd name="connsiteY2" fmla="*/ 60325 h 152400"/>
                  <a:gd name="connsiteX3" fmla="*/ 361950 w 447675"/>
                  <a:gd name="connsiteY3" fmla="*/ 152400 h 152400"/>
                  <a:gd name="connsiteX4" fmla="*/ 381000 w 447675"/>
                  <a:gd name="connsiteY4" fmla="*/ 0 h 152400"/>
                  <a:gd name="connsiteX5" fmla="*/ 400050 w 447675"/>
                  <a:gd name="connsiteY5" fmla="*/ 104775 h 152400"/>
                  <a:gd name="connsiteX6" fmla="*/ 447675 w 447675"/>
                  <a:gd name="connsiteY6" fmla="*/ 1047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7675" h="152400">
                    <a:moveTo>
                      <a:pt x="0" y="101600"/>
                    </a:moveTo>
                    <a:lnTo>
                      <a:pt x="311150" y="101600"/>
                    </a:lnTo>
                    <a:lnTo>
                      <a:pt x="333375" y="60325"/>
                    </a:lnTo>
                    <a:lnTo>
                      <a:pt x="361950" y="152400"/>
                    </a:lnTo>
                    <a:lnTo>
                      <a:pt x="381000" y="0"/>
                    </a:lnTo>
                    <a:lnTo>
                      <a:pt x="400050" y="104775"/>
                    </a:lnTo>
                    <a:lnTo>
                      <a:pt x="447675" y="104775"/>
                    </a:lnTo>
                  </a:path>
                </a:pathLst>
              </a:custGeom>
              <a:noFill/>
              <a:ln w="6350">
                <a:solidFill>
                  <a:schemeClr val="bg1"/>
                </a:solidFill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4061175" y="5030084"/>
                <a:ext cx="64420" cy="266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430040" y="3328891"/>
              <a:ext cx="474705" cy="359867"/>
              <a:chOff x="906484" y="5837987"/>
              <a:chExt cx="474632" cy="306560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005950" y="5837987"/>
                <a:ext cx="375166" cy="30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80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r>
                  <a:rPr lang="en-US" altLang="ko-KR" sz="1200" b="1" dirty="0">
                    <a:latin typeface="+mn-ea"/>
                    <a:ea typeface="+mn-ea"/>
                  </a:rPr>
                  <a:t>03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>
                <a:off x="906484" y="5930900"/>
                <a:ext cx="180000" cy="16827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19050" algn="l" rotWithShape="0">
                  <a:schemeClr val="bg1">
                    <a:alpha val="80000"/>
                  </a:schemeClr>
                </a:outerShdw>
              </a:effectLst>
            </p:spPr>
            <p:txBody>
              <a:bodyPr wrap="none" lIns="396000" tIns="72000" rIns="91416" bIns="36000" anchor="ctr"/>
              <a:lstStyle/>
              <a:p>
                <a:pPr eaLnBrk="0" hangingPunct="0">
                  <a:buSzPct val="80000"/>
                </a:pPr>
                <a:endPara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-윤고딕320" pitchFamily="18" charset="-127"/>
                </a:endParaRPr>
              </a:p>
            </p:txBody>
          </p:sp>
        </p:grpSp>
      </p:grpSp>
      <p:sp>
        <p:nvSpPr>
          <p:cNvPr id="81" name="직사각형 80"/>
          <p:cNvSpPr/>
          <p:nvPr/>
        </p:nvSpPr>
        <p:spPr>
          <a:xfrm>
            <a:off x="647253" y="5072095"/>
            <a:ext cx="5092990" cy="70798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2" name="한쪽 모서리가 둥근 사각형 81"/>
          <p:cNvSpPr/>
          <p:nvPr/>
        </p:nvSpPr>
        <p:spPr>
          <a:xfrm rot="5400000">
            <a:off x="740629" y="4750722"/>
            <a:ext cx="720000" cy="1353382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462119" y="5108408"/>
            <a:ext cx="484115" cy="251996"/>
            <a:chOff x="430040" y="3328891"/>
            <a:chExt cx="489344" cy="491074"/>
          </a:xfrm>
        </p:grpSpPr>
        <p:grpSp>
          <p:nvGrpSpPr>
            <p:cNvPr id="84" name="그룹 83"/>
            <p:cNvGrpSpPr/>
            <p:nvPr/>
          </p:nvGrpSpPr>
          <p:grpSpPr>
            <a:xfrm>
              <a:off x="530452" y="3526693"/>
              <a:ext cx="388932" cy="293272"/>
              <a:chOff x="4061175" y="4942731"/>
              <a:chExt cx="463908" cy="152400"/>
            </a:xfrm>
          </p:grpSpPr>
          <p:sp>
            <p:nvSpPr>
              <p:cNvPr id="88" name="자유형 87"/>
              <p:cNvSpPr/>
              <p:nvPr/>
            </p:nvSpPr>
            <p:spPr>
              <a:xfrm>
                <a:off x="4077408" y="4942731"/>
                <a:ext cx="447675" cy="152400"/>
              </a:xfrm>
              <a:custGeom>
                <a:avLst/>
                <a:gdLst>
                  <a:gd name="connsiteX0" fmla="*/ 0 w 447675"/>
                  <a:gd name="connsiteY0" fmla="*/ 101600 h 152400"/>
                  <a:gd name="connsiteX1" fmla="*/ 311150 w 447675"/>
                  <a:gd name="connsiteY1" fmla="*/ 101600 h 152400"/>
                  <a:gd name="connsiteX2" fmla="*/ 333375 w 447675"/>
                  <a:gd name="connsiteY2" fmla="*/ 60325 h 152400"/>
                  <a:gd name="connsiteX3" fmla="*/ 361950 w 447675"/>
                  <a:gd name="connsiteY3" fmla="*/ 152400 h 152400"/>
                  <a:gd name="connsiteX4" fmla="*/ 381000 w 447675"/>
                  <a:gd name="connsiteY4" fmla="*/ 0 h 152400"/>
                  <a:gd name="connsiteX5" fmla="*/ 400050 w 447675"/>
                  <a:gd name="connsiteY5" fmla="*/ 104775 h 152400"/>
                  <a:gd name="connsiteX6" fmla="*/ 447675 w 447675"/>
                  <a:gd name="connsiteY6" fmla="*/ 1047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7675" h="152400">
                    <a:moveTo>
                      <a:pt x="0" y="101600"/>
                    </a:moveTo>
                    <a:lnTo>
                      <a:pt x="311150" y="101600"/>
                    </a:lnTo>
                    <a:lnTo>
                      <a:pt x="333375" y="60325"/>
                    </a:lnTo>
                    <a:lnTo>
                      <a:pt x="361950" y="152400"/>
                    </a:lnTo>
                    <a:lnTo>
                      <a:pt x="381000" y="0"/>
                    </a:lnTo>
                    <a:lnTo>
                      <a:pt x="400050" y="104775"/>
                    </a:lnTo>
                    <a:lnTo>
                      <a:pt x="447675" y="104775"/>
                    </a:lnTo>
                  </a:path>
                </a:pathLst>
              </a:custGeom>
              <a:noFill/>
              <a:ln w="6350">
                <a:solidFill>
                  <a:schemeClr val="bg1"/>
                </a:solidFill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4061175" y="5030084"/>
                <a:ext cx="64420" cy="266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30040" y="3328891"/>
              <a:ext cx="474705" cy="359867"/>
              <a:chOff x="906484" y="5837987"/>
              <a:chExt cx="474632" cy="30656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005950" y="5837987"/>
                <a:ext cx="375166" cy="306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80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</a:lstStyle>
              <a:p>
                <a:r>
                  <a:rPr lang="en-US" altLang="ko-KR" sz="1200" b="1" dirty="0">
                    <a:latin typeface="+mn-ea"/>
                    <a:ea typeface="+mn-ea"/>
                  </a:rPr>
                  <a:t>04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87" name="직각 삼각형 86"/>
              <p:cNvSpPr/>
              <p:nvPr/>
            </p:nvSpPr>
            <p:spPr>
              <a:xfrm>
                <a:off x="906484" y="5930900"/>
                <a:ext cx="180000" cy="16827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dist="19050" algn="l" rotWithShape="0">
                  <a:schemeClr val="bg1">
                    <a:alpha val="80000"/>
                  </a:schemeClr>
                </a:outerShdw>
              </a:effectLst>
            </p:spPr>
            <p:txBody>
              <a:bodyPr wrap="none" lIns="396000" tIns="72000" rIns="91416" bIns="36000" anchor="ctr"/>
              <a:lstStyle/>
              <a:p>
                <a:pPr eaLnBrk="0" hangingPunct="0">
                  <a:buSzPct val="80000"/>
                </a:pPr>
                <a:endPara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-윤고딕320" pitchFamily="18" charset="-127"/>
                </a:endParaRPr>
              </a:p>
            </p:txBody>
          </p:sp>
        </p:grpSp>
      </p:grpSp>
      <p:sp>
        <p:nvSpPr>
          <p:cNvPr id="90" name="직사각형 216"/>
          <p:cNvSpPr>
            <a:spLocks noChangeArrowheads="1"/>
          </p:cNvSpPr>
          <p:nvPr/>
        </p:nvSpPr>
        <p:spPr bwMode="auto">
          <a:xfrm>
            <a:off x="521848" y="3026763"/>
            <a:ext cx="1116000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xtLst/>
        </p:spPr>
        <p:txBody>
          <a:bodyPr wrap="square" lIns="0" tIns="0" rIns="0" bIns="0">
            <a:spAutoFit/>
          </a:bodyPr>
          <a:lstStyle/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짧은</a:t>
            </a:r>
            <a:endParaRPr lang="en-US" altLang="ko-KR" sz="1200" b="1" kern="0" dirty="0">
              <a:solidFill>
                <a:schemeClr val="bg1"/>
              </a:solidFill>
              <a:latin typeface="+mn-ea"/>
            </a:endParaRPr>
          </a:p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프로젝트 일정</a:t>
            </a:r>
            <a:endParaRPr lang="en-US" altLang="ko-KR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직사각형 216"/>
          <p:cNvSpPr>
            <a:spLocks noChangeArrowheads="1"/>
          </p:cNvSpPr>
          <p:nvPr/>
        </p:nvSpPr>
        <p:spPr bwMode="auto">
          <a:xfrm>
            <a:off x="521850" y="3800323"/>
            <a:ext cx="1185875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xtLst/>
        </p:spPr>
        <p:txBody>
          <a:bodyPr wrap="square" lIns="0" tIns="0" rIns="0" bIns="0">
            <a:spAutoFit/>
          </a:bodyPr>
          <a:lstStyle/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200" b="1" kern="0" dirty="0">
                <a:solidFill>
                  <a:schemeClr val="bg1"/>
                </a:solidFill>
                <a:latin typeface="+mn-ea"/>
              </a:rPr>
              <a:t>Mission-Critical System</a:t>
            </a: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직사각형 216"/>
          <p:cNvSpPr>
            <a:spLocks noChangeArrowheads="1"/>
          </p:cNvSpPr>
          <p:nvPr/>
        </p:nvSpPr>
        <p:spPr bwMode="auto">
          <a:xfrm>
            <a:off x="521849" y="4603194"/>
            <a:ext cx="1368000" cy="55399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xtLst/>
        </p:spPr>
        <p:txBody>
          <a:bodyPr wrap="square" lIns="0" tIns="0" rIns="0" bIns="0">
            <a:spAutoFit/>
          </a:bodyPr>
          <a:lstStyle/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경쟁력 있은 </a:t>
            </a:r>
            <a:r>
              <a:rPr lang="en-US" altLang="ko-KR" sz="1200" b="1" kern="0" dirty="0">
                <a:solidFill>
                  <a:schemeClr val="bg1"/>
                </a:solidFill>
                <a:latin typeface="+mn-ea"/>
              </a:rPr>
              <a:t>User Interface </a:t>
            </a: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필요</a:t>
            </a:r>
          </a:p>
        </p:txBody>
      </p:sp>
      <p:sp>
        <p:nvSpPr>
          <p:cNvPr id="93" name="직사각형 216"/>
          <p:cNvSpPr>
            <a:spLocks noChangeArrowheads="1"/>
          </p:cNvSpPr>
          <p:nvPr/>
        </p:nvSpPr>
        <p:spPr bwMode="auto">
          <a:xfrm>
            <a:off x="521849" y="5373216"/>
            <a:ext cx="1368000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xtLst/>
        </p:spPr>
        <p:txBody>
          <a:bodyPr wrap="square" lIns="0" tIns="0" rIns="0" bIns="0">
            <a:spAutoFit/>
          </a:bodyPr>
          <a:lstStyle/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200" b="1" kern="0" dirty="0">
                <a:solidFill>
                  <a:schemeClr val="bg1"/>
                </a:solidFill>
                <a:latin typeface="+mn-ea"/>
              </a:rPr>
              <a:t>Open API </a:t>
            </a: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서비스</a:t>
            </a:r>
            <a:endParaRPr lang="en-US" altLang="ko-KR" sz="1200" b="1" kern="0" dirty="0">
              <a:solidFill>
                <a:schemeClr val="bg1"/>
              </a:solidFill>
              <a:latin typeface="+mn-ea"/>
            </a:endParaRPr>
          </a:p>
          <a:p>
            <a:pPr defTabSz="1076325" eaLnBrk="0" fontAlgn="ctr" latinLnBrk="0" hangingPunct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1200" b="1" kern="0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en-US" altLang="ko-KR" sz="1200" b="1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위한 기반구축</a:t>
            </a:r>
          </a:p>
        </p:txBody>
      </p:sp>
      <p:sp>
        <p:nvSpPr>
          <p:cNvPr id="94" name="텍스트 개체 틀 5"/>
          <p:cNvSpPr txBox="1">
            <a:spLocks/>
          </p:cNvSpPr>
          <p:nvPr/>
        </p:nvSpPr>
        <p:spPr>
          <a:xfrm>
            <a:off x="1817523" y="2872296"/>
            <a:ext cx="3525916" cy="412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900" dirty="0">
                <a:latin typeface="+mn-ea"/>
              </a:rPr>
              <a:t>프로젝트 구축 기간이 </a:t>
            </a:r>
            <a:r>
              <a:rPr lang="en-US" altLang="ko-KR" sz="900" dirty="0">
                <a:latin typeface="+mn-ea"/>
              </a:rPr>
              <a:t>3</a:t>
            </a:r>
            <a:r>
              <a:rPr lang="ko-KR" altLang="en-US" sz="900" dirty="0">
                <a:latin typeface="+mn-ea"/>
              </a:rPr>
              <a:t>개월임</a:t>
            </a:r>
            <a:endParaRPr lang="en-US" altLang="ko-KR" sz="900" dirty="0">
              <a:latin typeface="+mn-ea"/>
            </a:endParaRPr>
          </a:p>
          <a:p>
            <a:pPr marL="88900" indent="-88900"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900" dirty="0">
                <a:latin typeface="+mn-ea"/>
              </a:rPr>
              <a:t>구축 범위가 </a:t>
            </a:r>
            <a:r>
              <a:rPr lang="en-US" altLang="ko-KR" sz="900" dirty="0">
                <a:latin typeface="+mn-ea"/>
              </a:rPr>
              <a:t>7</a:t>
            </a:r>
            <a:r>
              <a:rPr lang="ko-KR" altLang="en-US" sz="900" dirty="0">
                <a:latin typeface="+mn-ea"/>
              </a:rPr>
              <a:t>개 계열사까지 구축해야 함 </a:t>
            </a:r>
            <a:endParaRPr lang="en-US" altLang="ko-KR" sz="900" dirty="0">
              <a:latin typeface="+mn-ea"/>
            </a:endParaRPr>
          </a:p>
        </p:txBody>
      </p:sp>
      <p:sp>
        <p:nvSpPr>
          <p:cNvPr id="95" name="텍스트 개체 틀 5"/>
          <p:cNvSpPr txBox="1">
            <a:spLocks/>
          </p:cNvSpPr>
          <p:nvPr/>
        </p:nvSpPr>
        <p:spPr>
          <a:xfrm>
            <a:off x="1817523" y="3556449"/>
            <a:ext cx="3922720" cy="5953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900" dirty="0">
                <a:latin typeface="+mn-ea"/>
              </a:rPr>
              <a:t>금융 시스템이 갖는 고도의 시스템 안정성이 요구되는 </a:t>
            </a:r>
            <a:r>
              <a:rPr lang="en-US" altLang="ko-KR" sz="900" dirty="0">
                <a:latin typeface="+mn-ea"/>
              </a:rPr>
              <a:t>Mission Critical </a:t>
            </a:r>
            <a:r>
              <a:rPr lang="ko-KR" altLang="en-US" sz="900" dirty="0">
                <a:latin typeface="+mn-ea"/>
              </a:rPr>
              <a:t>업무</a:t>
            </a:r>
            <a:endParaRPr lang="en-US" altLang="ko-KR" sz="900" dirty="0">
              <a:latin typeface="+mn-ea"/>
            </a:endParaRPr>
          </a:p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900" dirty="0">
                <a:latin typeface="+mn-ea"/>
              </a:rPr>
              <a:t>무중단 및 최고 수준의 장애 대응 역량 요구 </a:t>
            </a:r>
          </a:p>
        </p:txBody>
      </p:sp>
      <p:sp>
        <p:nvSpPr>
          <p:cNvPr id="96" name="텍스트 개체 틀 5"/>
          <p:cNvSpPr txBox="1">
            <a:spLocks/>
          </p:cNvSpPr>
          <p:nvPr/>
        </p:nvSpPr>
        <p:spPr>
          <a:xfrm>
            <a:off x="1817523" y="4365104"/>
            <a:ext cx="3873082" cy="50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900" dirty="0">
                <a:latin typeface="+mn-ea"/>
              </a:rPr>
              <a:t>기존 </a:t>
            </a:r>
            <a:r>
              <a:rPr lang="ko-KR" altLang="en-US" sz="900" dirty="0" err="1">
                <a:latin typeface="+mn-ea"/>
              </a:rPr>
              <a:t>오픈된</a:t>
            </a:r>
            <a:r>
              <a:rPr lang="ko-KR" altLang="en-US" sz="900" dirty="0">
                <a:latin typeface="+mn-ea"/>
              </a:rPr>
              <a:t> 금융결제원</a:t>
            </a:r>
            <a:r>
              <a:rPr lang="en-US" altLang="ko-KR" sz="900" dirty="0">
                <a:latin typeface="+mn-ea"/>
              </a:rPr>
              <a:t>, N</a:t>
            </a:r>
            <a:r>
              <a:rPr lang="ko-KR" altLang="en-US" sz="900" dirty="0">
                <a:latin typeface="+mn-ea"/>
              </a:rPr>
              <a:t>금융 등의 </a:t>
            </a:r>
            <a:r>
              <a:rPr lang="en-US" altLang="ko-KR" sz="900" dirty="0">
                <a:latin typeface="+mn-ea"/>
              </a:rPr>
              <a:t>Portal</a:t>
            </a:r>
            <a:r>
              <a:rPr lang="ko-KR" altLang="en-US" sz="900" dirty="0">
                <a:latin typeface="+mn-ea"/>
              </a:rPr>
              <a:t>에 대한 사용자 불편 사항이 많음</a:t>
            </a:r>
            <a:endParaRPr lang="en-US" altLang="ko-KR" sz="900" dirty="0">
              <a:latin typeface="+mn-ea"/>
            </a:endParaRPr>
          </a:p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사용자 친화적인 </a:t>
            </a:r>
            <a:r>
              <a:rPr lang="en-US" altLang="ko-KR" sz="900" dirty="0">
                <a:latin typeface="+mn-ea"/>
              </a:rPr>
              <a:t>UI/UX </a:t>
            </a:r>
            <a:r>
              <a:rPr lang="ko-KR" altLang="en-US" sz="900" dirty="0">
                <a:latin typeface="+mn-ea"/>
              </a:rPr>
              <a:t>필요 </a:t>
            </a:r>
            <a:endParaRPr lang="en-US" altLang="ko-KR" sz="900" dirty="0">
              <a:latin typeface="+mn-ea"/>
            </a:endParaRPr>
          </a:p>
        </p:txBody>
      </p:sp>
      <p:sp>
        <p:nvSpPr>
          <p:cNvPr id="97" name="텍스트 개체 틀 5"/>
          <p:cNvSpPr txBox="1">
            <a:spLocks/>
          </p:cNvSpPr>
          <p:nvPr/>
        </p:nvSpPr>
        <p:spPr>
          <a:xfrm>
            <a:off x="1817523" y="5160915"/>
            <a:ext cx="3922720" cy="5953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900" dirty="0">
                <a:latin typeface="+mn-ea"/>
              </a:rPr>
              <a:t>Open API </a:t>
            </a:r>
            <a:r>
              <a:rPr lang="ko-KR" altLang="en-US" sz="900" dirty="0">
                <a:latin typeface="+mn-ea"/>
              </a:rPr>
              <a:t>서비스 기반 구축과 이에 적용되는 기술을 검증하는 프로젝트</a:t>
            </a:r>
            <a:endParaRPr lang="en-US" altLang="ko-KR" sz="900" dirty="0">
              <a:latin typeface="+mn-ea"/>
            </a:endParaRPr>
          </a:p>
          <a:p>
            <a:pPr marL="88900" indent="-88900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900" dirty="0" err="1">
                <a:latin typeface="+mn-ea"/>
              </a:rPr>
              <a:t>비스니스</a:t>
            </a:r>
            <a:r>
              <a:rPr lang="ko-KR" altLang="en-US" sz="900" dirty="0">
                <a:latin typeface="+mn-ea"/>
              </a:rPr>
              <a:t> 고도화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다양한 </a:t>
            </a:r>
            <a:r>
              <a:rPr lang="en-US" altLang="ko-KR" sz="900" dirty="0">
                <a:latin typeface="+mn-ea"/>
              </a:rPr>
              <a:t>API </a:t>
            </a:r>
            <a:r>
              <a:rPr lang="ko-KR" altLang="en-US" sz="900" dirty="0">
                <a:latin typeface="+mn-ea"/>
              </a:rPr>
              <a:t>도출</a:t>
            </a:r>
            <a:r>
              <a:rPr lang="en-US" altLang="ko-KR" sz="900" dirty="0">
                <a:latin typeface="+mn-ea"/>
              </a:rPr>
              <a:t>)</a:t>
            </a:r>
            <a:r>
              <a:rPr lang="ko-KR" altLang="en-US" sz="900" dirty="0">
                <a:latin typeface="+mn-ea"/>
              </a:rPr>
              <a:t>는 추후 단계적 접근 필요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23938" y="5888691"/>
            <a:ext cx="5316305" cy="504000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11127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481458" y="5977261"/>
            <a:ext cx="5209147" cy="324000"/>
            <a:chOff x="5673337" y="6596012"/>
            <a:chExt cx="3430071" cy="446944"/>
          </a:xfrm>
        </p:grpSpPr>
        <p:grpSp>
          <p:nvGrpSpPr>
            <p:cNvPr id="100" name="그룹 99"/>
            <p:cNvGrpSpPr/>
            <p:nvPr/>
          </p:nvGrpSpPr>
          <p:grpSpPr>
            <a:xfrm>
              <a:off x="5673337" y="6596012"/>
              <a:ext cx="3430071" cy="446944"/>
              <a:chOff x="959071" y="8002350"/>
              <a:chExt cx="4426234" cy="346351"/>
            </a:xfrm>
          </p:grpSpPr>
          <p:sp>
            <p:nvSpPr>
              <p:cNvPr id="103" name="모서리가 둥근 직사각형 102"/>
              <p:cNvSpPr/>
              <p:nvPr/>
            </p:nvSpPr>
            <p:spPr>
              <a:xfrm>
                <a:off x="959071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기반구축</a:t>
                </a: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2527447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검증</a:t>
                </a: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4095824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최소의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API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도출</a:t>
                </a:r>
              </a:p>
            </p:txBody>
          </p:sp>
        </p:grpSp>
        <p:sp>
          <p:nvSpPr>
            <p:cNvPr id="101" name="십자형 100"/>
            <p:cNvSpPr/>
            <p:nvPr/>
          </p:nvSpPr>
          <p:spPr>
            <a:xfrm>
              <a:off x="6740210" y="6747783"/>
              <a:ext cx="93807" cy="154964"/>
            </a:xfrm>
            <a:prstGeom prst="plus">
              <a:avLst>
                <a:gd name="adj" fmla="val 359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십자형 101"/>
            <p:cNvSpPr/>
            <p:nvPr/>
          </p:nvSpPr>
          <p:spPr>
            <a:xfrm>
              <a:off x="7956362" y="6747783"/>
              <a:ext cx="93807" cy="154964"/>
            </a:xfrm>
            <a:prstGeom prst="plus">
              <a:avLst>
                <a:gd name="adj" fmla="val 359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9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09891" y="1391591"/>
            <a:ext cx="2338915" cy="3257454"/>
            <a:chOff x="6909891" y="1391591"/>
            <a:chExt cx="2338915" cy="3257454"/>
          </a:xfrm>
        </p:grpSpPr>
        <p:sp>
          <p:nvSpPr>
            <p:cNvPr id="3" name="타원 2"/>
            <p:cNvSpPr/>
            <p:nvPr/>
          </p:nvSpPr>
          <p:spPr>
            <a:xfrm>
              <a:off x="7727436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/>
            <p:cNvSpPr/>
            <p:nvPr/>
          </p:nvSpPr>
          <p:spPr>
            <a:xfrm>
              <a:off x="8544981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/>
            <p:cNvSpPr/>
            <p:nvPr/>
          </p:nvSpPr>
          <p:spPr>
            <a:xfrm>
              <a:off x="7727436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854498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6909891" y="3095742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7727436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8544981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7727436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854498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0989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904415" y="1578837"/>
              <a:ext cx="349866" cy="3397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23770" y="3309621"/>
              <a:ext cx="312186" cy="2941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7650" y="4157809"/>
              <a:ext cx="348306" cy="2786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908555" y="3291560"/>
              <a:ext cx="345726" cy="31218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726421" y="2440054"/>
              <a:ext cx="348306" cy="32766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809171" y="3309621"/>
              <a:ext cx="175443" cy="27606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8738219" y="1616247"/>
              <a:ext cx="317346" cy="25800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690989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12533" y="2432323"/>
              <a:ext cx="315683" cy="315683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6909891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03129" y="1577312"/>
              <a:ext cx="309908" cy="3219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7927272" y="4151091"/>
              <a:ext cx="304153" cy="2920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8741939" y="4136172"/>
              <a:ext cx="309908" cy="32192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7929706" y="2440204"/>
              <a:ext cx="299285" cy="30444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15300" y="1391591"/>
            <a:ext cx="3156460" cy="3257454"/>
            <a:chOff x="515300" y="1391591"/>
            <a:chExt cx="3156460" cy="3257454"/>
          </a:xfrm>
        </p:grpSpPr>
        <p:sp>
          <p:nvSpPr>
            <p:cNvPr id="28" name="타원 27"/>
            <p:cNvSpPr/>
            <p:nvPr/>
          </p:nvSpPr>
          <p:spPr>
            <a:xfrm>
              <a:off x="2967935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67935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967935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434" y="1578837"/>
              <a:ext cx="332826" cy="33282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524" y="2414616"/>
              <a:ext cx="278645" cy="31218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77" y="3281801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967935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914" y="4127271"/>
              <a:ext cx="349866" cy="339722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1535115" y="2429694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1532681" y="4151091"/>
              <a:ext cx="304153" cy="29208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2347348" y="4136172"/>
              <a:ext cx="309908" cy="321920"/>
            </a:xfrm>
            <a:prstGeom prst="rect">
              <a:avLst/>
            </a:prstGeom>
          </p:spPr>
        </p:pic>
      </p:grpSp>
      <p:grpSp>
        <p:nvGrpSpPr>
          <p:cNvPr id="60" name="그룹 112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61" name="타원 60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89" name="타원 88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91" name="타원 90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2565694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175379" y="2666377"/>
            <a:ext cx="3523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제안사 소개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083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51831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사업 수행 전략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프로젝트의 성공적 수행을 위해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Citi Bank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검증된 선진사례 적용하고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뱅크웨어글로벌이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가진 포탈 및 인터페이스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Asset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구축하며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사업특성을 고려한 최적의 프로젝트 구성을 하였습니다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09524" y="1758418"/>
            <a:ext cx="9360000" cy="476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한쪽 모서리가 둥근 사각형 107"/>
          <p:cNvSpPr/>
          <p:nvPr/>
        </p:nvSpPr>
        <p:spPr>
          <a:xfrm flipH="1">
            <a:off x="7974220" y="1831312"/>
            <a:ext cx="1602513" cy="2257425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09" name="한쪽 모서리가 둥근 사각형 108"/>
          <p:cNvSpPr/>
          <p:nvPr/>
        </p:nvSpPr>
        <p:spPr>
          <a:xfrm flipH="1">
            <a:off x="7187649" y="1831312"/>
            <a:ext cx="811785" cy="2257425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10" name="제목 3"/>
          <p:cNvSpPr txBox="1">
            <a:spLocks/>
          </p:cNvSpPr>
          <p:nvPr/>
        </p:nvSpPr>
        <p:spPr>
          <a:xfrm flipH="1">
            <a:off x="7344802" y="3540783"/>
            <a:ext cx="497482" cy="400110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buNone/>
              <a:defRPr sz="1200" spc="-50">
                <a:latin typeface="Rix모던고딕 EB" panose="02020603020101020101" pitchFamily="18" charset="-127"/>
                <a:ea typeface="Rix모던고딕 EB" panose="02020603020101020101" pitchFamily="18" charset="-127"/>
                <a:cs typeface="+mj-cs"/>
              </a:defRPr>
            </a:lvl1pPr>
          </a:lstStyle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제안사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강점</a:t>
            </a:r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8029251" y="2245650"/>
            <a:ext cx="152478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8029251" y="2710788"/>
            <a:ext cx="152478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8029251" y="3150526"/>
            <a:ext cx="152478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>
            <a:off x="8029251" y="3647414"/>
            <a:ext cx="152478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7187649" y="4214961"/>
            <a:ext cx="2389084" cy="2260558"/>
            <a:chOff x="7865117" y="2476500"/>
            <a:chExt cx="2406740" cy="2260558"/>
          </a:xfrm>
        </p:grpSpPr>
        <p:sp>
          <p:nvSpPr>
            <p:cNvPr id="117" name="한쪽 모서리가 둥근 사각형 116"/>
            <p:cNvSpPr/>
            <p:nvPr/>
          </p:nvSpPr>
          <p:spPr>
            <a:xfrm flipH="1">
              <a:off x="8657501" y="2476500"/>
              <a:ext cx="1614356" cy="2257425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18" name="한쪽 모서리가 둥근 사각형 117"/>
            <p:cNvSpPr/>
            <p:nvPr/>
          </p:nvSpPr>
          <p:spPr>
            <a:xfrm flipH="1">
              <a:off x="7865117" y="2476500"/>
              <a:ext cx="817784" cy="2257425"/>
            </a:xfrm>
            <a:prstGeom prst="round1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19" name="제목 3"/>
            <p:cNvSpPr txBox="1">
              <a:spLocks/>
            </p:cNvSpPr>
            <p:nvPr/>
          </p:nvSpPr>
          <p:spPr>
            <a:xfrm flipH="1">
              <a:off x="7939904" y="4185971"/>
              <a:ext cx="668210" cy="400110"/>
            </a:xfrm>
            <a:prstGeom prst="rect">
              <a:avLst/>
            </a:prstGeom>
          </p:spPr>
          <p:txBody>
            <a:bodyPr vert="horz" wrap="none" lIns="0" tIns="0" rIns="0" bIns="0" rtlCol="0" anchor="b" anchorCtr="0">
              <a:spAutoFit/>
            </a:bodyPr>
            <a:lstStyle>
              <a:defPPr>
                <a:defRPr lang="ko-KR"/>
              </a:defPPr>
              <a:lvl1pPr algn="ctr">
                <a:spcBef>
                  <a:spcPct val="0"/>
                </a:spcBef>
                <a:buNone/>
                <a:defRPr sz="1200" spc="-50">
                  <a:latin typeface="Rix모던고딕 EB" panose="02020603020101020101" pitchFamily="18" charset="-127"/>
                  <a:ea typeface="Rix모던고딕 EB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+mn-ea"/>
                  <a:ea typeface="+mn-ea"/>
                </a:rPr>
                <a:t>핵심성공</a:t>
              </a:r>
              <a:endParaRPr lang="en-US" altLang="ko-KR" sz="1300" b="1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r>
                <a:rPr lang="ko-KR" altLang="en-US" sz="1300" b="1" dirty="0">
                  <a:solidFill>
                    <a:schemeClr val="bg1"/>
                  </a:solidFill>
                  <a:latin typeface="+mn-ea"/>
                  <a:ea typeface="+mn-ea"/>
                </a:rPr>
                <a:t>요건</a:t>
              </a:r>
            </a:p>
          </p:txBody>
        </p:sp>
        <p:sp>
          <p:nvSpPr>
            <p:cNvPr id="120" name="제목 3"/>
            <p:cNvSpPr txBox="1">
              <a:spLocks/>
            </p:cNvSpPr>
            <p:nvPr/>
          </p:nvSpPr>
          <p:spPr>
            <a:xfrm>
              <a:off x="8756090" y="2582622"/>
              <a:ext cx="1449755" cy="215443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풍부한 솔루션 개발 경험</a:t>
              </a: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다양한 </a:t>
              </a:r>
              <a:r>
                <a:rPr lang="en-US" altLang="ko-KR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Mission-Critical </a:t>
              </a: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시스템 구축 경험</a:t>
              </a: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명확한 범위</a:t>
              </a:r>
              <a:r>
                <a:rPr lang="en-US" altLang="ko-KR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(Exit Criteria) </a:t>
              </a: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정의 필요</a:t>
              </a: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적용 가능한 계획</a:t>
              </a: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체계적 사업 관리 역량</a:t>
              </a: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r>
                <a:rPr lang="ko-KR" altLang="en-US" sz="1000" spc="-3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신속한 의사결정</a:t>
              </a:r>
            </a:p>
            <a:p>
              <a:pPr>
                <a:spcAft>
                  <a:spcPts val="0"/>
                </a:spcAft>
                <a:buClr>
                  <a:schemeClr val="tx1"/>
                </a:buClr>
                <a:buSzPct val="100000"/>
              </a:pPr>
              <a:endPara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cxnSp>
          <p:nvCxnSpPr>
            <p:cNvPr id="121" name="직선 화살표 연결선 120"/>
            <p:cNvCxnSpPr/>
            <p:nvPr/>
          </p:nvCxnSpPr>
          <p:spPr>
            <a:xfrm flipH="1">
              <a:off x="8712939" y="2852738"/>
              <a:ext cx="153605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/>
            <p:nvPr/>
          </p:nvCxnSpPr>
          <p:spPr>
            <a:xfrm flipH="1">
              <a:off x="8712939" y="3228976"/>
              <a:ext cx="153605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 flipH="1">
              <a:off x="8712939" y="3689622"/>
              <a:ext cx="153605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 flipH="1">
              <a:off x="8712939" y="4343622"/>
              <a:ext cx="153605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>
              <a:off x="8712939" y="4023656"/>
              <a:ext cx="153605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/>
          <p:cNvGrpSpPr/>
          <p:nvPr/>
        </p:nvGrpSpPr>
        <p:grpSpPr>
          <a:xfrm>
            <a:off x="7149714" y="2924024"/>
            <a:ext cx="71471" cy="2455649"/>
            <a:chOff x="7826901" y="3569212"/>
            <a:chExt cx="72000" cy="2455649"/>
          </a:xfrm>
        </p:grpSpPr>
        <p:sp>
          <p:nvSpPr>
            <p:cNvPr id="127" name="타원 126"/>
            <p:cNvSpPr/>
            <p:nvPr/>
          </p:nvSpPr>
          <p:spPr>
            <a:xfrm>
              <a:off x="7826901" y="3569212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7826901" y="5952861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30" name="Freeform 15"/>
          <p:cNvSpPr>
            <a:spLocks/>
          </p:cNvSpPr>
          <p:nvPr/>
        </p:nvSpPr>
        <p:spPr bwMode="auto">
          <a:xfrm>
            <a:off x="7487491" y="5652988"/>
            <a:ext cx="307292" cy="176212"/>
          </a:xfrm>
          <a:custGeom>
            <a:avLst/>
            <a:gdLst>
              <a:gd name="T0" fmla="*/ 61 w 82"/>
              <a:gd name="T1" fmla="*/ 0 h 47"/>
              <a:gd name="T2" fmla="*/ 0 w 82"/>
              <a:gd name="T3" fmla="*/ 45 h 47"/>
              <a:gd name="T4" fmla="*/ 6 w 82"/>
              <a:gd name="T5" fmla="*/ 46 h 47"/>
              <a:gd name="T6" fmla="*/ 82 w 82"/>
              <a:gd name="T7" fmla="*/ 0 h 47"/>
              <a:gd name="T8" fmla="*/ 61 w 82"/>
              <a:gd name="T9" fmla="*/ 0 h 47"/>
              <a:gd name="T10" fmla="*/ 61 w 82"/>
              <a:gd name="T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47">
                <a:moveTo>
                  <a:pt x="61" y="0"/>
                </a:moveTo>
                <a:cubicBezTo>
                  <a:pt x="49" y="23"/>
                  <a:pt x="29" y="39"/>
                  <a:pt x="0" y="45"/>
                </a:cubicBezTo>
                <a:cubicBezTo>
                  <a:pt x="2" y="46"/>
                  <a:pt x="4" y="46"/>
                  <a:pt x="6" y="46"/>
                </a:cubicBezTo>
                <a:cubicBezTo>
                  <a:pt x="39" y="47"/>
                  <a:pt x="68" y="28"/>
                  <a:pt x="82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1" name="Freeform 16"/>
          <p:cNvSpPr>
            <a:spLocks/>
          </p:cNvSpPr>
          <p:nvPr/>
        </p:nvSpPr>
        <p:spPr bwMode="auto">
          <a:xfrm>
            <a:off x="7438640" y="5479951"/>
            <a:ext cx="53579" cy="63500"/>
          </a:xfrm>
          <a:custGeom>
            <a:avLst/>
            <a:gdLst>
              <a:gd name="T0" fmla="*/ 6 w 14"/>
              <a:gd name="T1" fmla="*/ 16 h 17"/>
              <a:gd name="T2" fmla="*/ 14 w 14"/>
              <a:gd name="T3" fmla="*/ 9 h 17"/>
              <a:gd name="T4" fmla="*/ 8 w 14"/>
              <a:gd name="T5" fmla="*/ 0 h 17"/>
              <a:gd name="T6" fmla="*/ 1 w 14"/>
              <a:gd name="T7" fmla="*/ 8 h 17"/>
              <a:gd name="T8" fmla="*/ 6 w 14"/>
              <a:gd name="T9" fmla="*/ 16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7">
                <a:moveTo>
                  <a:pt x="6" y="16"/>
                </a:moveTo>
                <a:cubicBezTo>
                  <a:pt x="10" y="17"/>
                  <a:pt x="13" y="14"/>
                  <a:pt x="14" y="9"/>
                </a:cubicBezTo>
                <a:cubicBezTo>
                  <a:pt x="14" y="5"/>
                  <a:pt x="12" y="1"/>
                  <a:pt x="8" y="0"/>
                </a:cubicBezTo>
                <a:cubicBezTo>
                  <a:pt x="5" y="0"/>
                  <a:pt x="1" y="3"/>
                  <a:pt x="1" y="8"/>
                </a:cubicBezTo>
                <a:cubicBezTo>
                  <a:pt x="0" y="12"/>
                  <a:pt x="3" y="16"/>
                  <a:pt x="6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2" name="Freeform 17"/>
          <p:cNvSpPr>
            <a:spLocks/>
          </p:cNvSpPr>
          <p:nvPr/>
        </p:nvSpPr>
        <p:spPr bwMode="auto">
          <a:xfrm>
            <a:off x="7704959" y="5491063"/>
            <a:ext cx="151282" cy="120650"/>
          </a:xfrm>
          <a:custGeom>
            <a:avLst/>
            <a:gdLst>
              <a:gd name="T0" fmla="*/ 8 w 40"/>
              <a:gd name="T1" fmla="*/ 32 h 32"/>
              <a:gd name="T2" fmla="*/ 28 w 40"/>
              <a:gd name="T3" fmla="*/ 32 h 32"/>
              <a:gd name="T4" fmla="*/ 30 w 40"/>
              <a:gd name="T5" fmla="*/ 25 h 32"/>
              <a:gd name="T6" fmla="*/ 40 w 40"/>
              <a:gd name="T7" fmla="*/ 25 h 32"/>
              <a:gd name="T8" fmla="*/ 20 w 40"/>
              <a:gd name="T9" fmla="*/ 0 h 32"/>
              <a:gd name="T10" fmla="*/ 0 w 40"/>
              <a:gd name="T11" fmla="*/ 25 h 32"/>
              <a:gd name="T12" fmla="*/ 10 w 40"/>
              <a:gd name="T13" fmla="*/ 25 h 32"/>
              <a:gd name="T14" fmla="*/ 8 w 40"/>
              <a:gd name="T15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" h="32">
                <a:moveTo>
                  <a:pt x="8" y="32"/>
                </a:moveTo>
                <a:cubicBezTo>
                  <a:pt x="28" y="32"/>
                  <a:pt x="28" y="32"/>
                  <a:pt x="28" y="32"/>
                </a:cubicBezTo>
                <a:cubicBezTo>
                  <a:pt x="29" y="30"/>
                  <a:pt x="29" y="27"/>
                  <a:pt x="30" y="25"/>
                </a:cubicBezTo>
                <a:cubicBezTo>
                  <a:pt x="40" y="25"/>
                  <a:pt x="40" y="25"/>
                  <a:pt x="40" y="25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9" y="27"/>
                  <a:pt x="9" y="30"/>
                  <a:pt x="8" y="3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3" name="Freeform 18"/>
          <p:cNvSpPr>
            <a:spLocks noEditPoints="1"/>
          </p:cNvSpPr>
          <p:nvPr/>
        </p:nvSpPr>
        <p:spPr bwMode="auto">
          <a:xfrm>
            <a:off x="7348816" y="5543451"/>
            <a:ext cx="477484" cy="266700"/>
          </a:xfrm>
          <a:custGeom>
            <a:avLst/>
            <a:gdLst>
              <a:gd name="T0" fmla="*/ 99 w 127"/>
              <a:gd name="T1" fmla="*/ 19 h 71"/>
              <a:gd name="T2" fmla="*/ 97 w 127"/>
              <a:gd name="T3" fmla="*/ 22 h 71"/>
              <a:gd name="T4" fmla="*/ 54 w 127"/>
              <a:gd name="T5" fmla="*/ 20 h 71"/>
              <a:gd name="T6" fmla="*/ 34 w 127"/>
              <a:gd name="T7" fmla="*/ 4 h 71"/>
              <a:gd name="T8" fmla="*/ 34 w 127"/>
              <a:gd name="T9" fmla="*/ 8 h 71"/>
              <a:gd name="T10" fmla="*/ 31 w 127"/>
              <a:gd name="T11" fmla="*/ 4 h 71"/>
              <a:gd name="T12" fmla="*/ 31 w 127"/>
              <a:gd name="T13" fmla="*/ 0 h 71"/>
              <a:gd name="T14" fmla="*/ 29 w 127"/>
              <a:gd name="T15" fmla="*/ 3 h 71"/>
              <a:gd name="T16" fmla="*/ 28 w 127"/>
              <a:gd name="T17" fmla="*/ 17 h 71"/>
              <a:gd name="T18" fmla="*/ 27 w 127"/>
              <a:gd name="T19" fmla="*/ 5 h 71"/>
              <a:gd name="T20" fmla="*/ 27 w 127"/>
              <a:gd name="T21" fmla="*/ 1 h 71"/>
              <a:gd name="T22" fmla="*/ 21 w 127"/>
              <a:gd name="T23" fmla="*/ 1 h 71"/>
              <a:gd name="T24" fmla="*/ 10 w 127"/>
              <a:gd name="T25" fmla="*/ 9 h 71"/>
              <a:gd name="T26" fmla="*/ 6 w 127"/>
              <a:gd name="T27" fmla="*/ 13 h 71"/>
              <a:gd name="T28" fmla="*/ 5 w 127"/>
              <a:gd name="T29" fmla="*/ 14 h 71"/>
              <a:gd name="T30" fmla="*/ 5 w 127"/>
              <a:gd name="T31" fmla="*/ 14 h 71"/>
              <a:gd name="T32" fmla="*/ 6 w 127"/>
              <a:gd name="T33" fmla="*/ 21 h 71"/>
              <a:gd name="T34" fmla="*/ 7 w 127"/>
              <a:gd name="T35" fmla="*/ 21 h 71"/>
              <a:gd name="T36" fmla="*/ 12 w 127"/>
              <a:gd name="T37" fmla="*/ 23 h 71"/>
              <a:gd name="T38" fmla="*/ 5 w 127"/>
              <a:gd name="T39" fmla="*/ 44 h 71"/>
              <a:gd name="T40" fmla="*/ 6 w 127"/>
              <a:gd name="T41" fmla="*/ 61 h 71"/>
              <a:gd name="T42" fmla="*/ 1 w 127"/>
              <a:gd name="T43" fmla="*/ 67 h 71"/>
              <a:gd name="T44" fmla="*/ 5 w 127"/>
              <a:gd name="T45" fmla="*/ 70 h 71"/>
              <a:gd name="T46" fmla="*/ 10 w 127"/>
              <a:gd name="T47" fmla="*/ 66 h 71"/>
              <a:gd name="T48" fmla="*/ 23 w 127"/>
              <a:gd name="T49" fmla="*/ 67 h 71"/>
              <a:gd name="T50" fmla="*/ 12 w 127"/>
              <a:gd name="T51" fmla="*/ 60 h 71"/>
              <a:gd name="T52" fmla="*/ 10 w 127"/>
              <a:gd name="T53" fmla="*/ 41 h 71"/>
              <a:gd name="T54" fmla="*/ 15 w 127"/>
              <a:gd name="T55" fmla="*/ 28 h 71"/>
              <a:gd name="T56" fmla="*/ 15 w 127"/>
              <a:gd name="T57" fmla="*/ 36 h 71"/>
              <a:gd name="T58" fmla="*/ 32 w 127"/>
              <a:gd name="T59" fmla="*/ 71 h 71"/>
              <a:gd name="T60" fmla="*/ 31 w 127"/>
              <a:gd name="T61" fmla="*/ 39 h 71"/>
              <a:gd name="T62" fmla="*/ 49 w 127"/>
              <a:gd name="T63" fmla="*/ 65 h 71"/>
              <a:gd name="T64" fmla="*/ 44 w 127"/>
              <a:gd name="T65" fmla="*/ 37 h 71"/>
              <a:gd name="T66" fmla="*/ 35 w 127"/>
              <a:gd name="T67" fmla="*/ 27 h 71"/>
              <a:gd name="T68" fmla="*/ 50 w 127"/>
              <a:gd name="T69" fmla="*/ 29 h 71"/>
              <a:gd name="T70" fmla="*/ 123 w 127"/>
              <a:gd name="T71" fmla="*/ 27 h 71"/>
              <a:gd name="T72" fmla="*/ 125 w 127"/>
              <a:gd name="T73" fmla="*/ 24 h 71"/>
              <a:gd name="T74" fmla="*/ 125 w 127"/>
              <a:gd name="T75" fmla="*/ 19 h 71"/>
              <a:gd name="T76" fmla="*/ 34 w 127"/>
              <a:gd name="T77" fmla="*/ 18 h 71"/>
              <a:gd name="T78" fmla="*/ 38 w 127"/>
              <a:gd name="T79" fmla="*/ 2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7" h="71">
                <a:moveTo>
                  <a:pt x="125" y="19"/>
                </a:moveTo>
                <a:cubicBezTo>
                  <a:pt x="99" y="19"/>
                  <a:pt x="99" y="19"/>
                  <a:pt x="99" y="19"/>
                </a:cubicBezTo>
                <a:cubicBezTo>
                  <a:pt x="98" y="19"/>
                  <a:pt x="96" y="21"/>
                  <a:pt x="96" y="22"/>
                </a:cubicBezTo>
                <a:cubicBezTo>
                  <a:pt x="96" y="22"/>
                  <a:pt x="97" y="22"/>
                  <a:pt x="97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2"/>
                  <a:pt x="54" y="21"/>
                  <a:pt x="54" y="20"/>
                </a:cubicBezTo>
                <a:cubicBezTo>
                  <a:pt x="51" y="19"/>
                  <a:pt x="43" y="15"/>
                  <a:pt x="43" y="15"/>
                </a:cubicBezTo>
                <a:cubicBezTo>
                  <a:pt x="34" y="4"/>
                  <a:pt x="34" y="4"/>
                  <a:pt x="34" y="4"/>
                </a:cubicBezTo>
                <a:cubicBezTo>
                  <a:pt x="33" y="5"/>
                  <a:pt x="33" y="5"/>
                  <a:pt x="33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0"/>
                  <a:pt x="31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17"/>
                  <a:pt x="28" y="17"/>
                  <a:pt x="28" y="17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5"/>
                  <a:pt x="27" y="5"/>
                  <a:pt x="27" y="5"/>
                </a:cubicBezTo>
                <a:cubicBezTo>
                  <a:pt x="25" y="3"/>
                  <a:pt x="25" y="3"/>
                  <a:pt x="25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5" y="1"/>
                  <a:pt x="23" y="1"/>
                  <a:pt x="21" y="1"/>
                </a:cubicBezTo>
                <a:cubicBezTo>
                  <a:pt x="20" y="1"/>
                  <a:pt x="18" y="2"/>
                  <a:pt x="16" y="3"/>
                </a:cubicBezTo>
                <a:cubicBezTo>
                  <a:pt x="10" y="9"/>
                  <a:pt x="10" y="9"/>
                  <a:pt x="10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7"/>
                  <a:pt x="4" y="7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12" y="23"/>
                  <a:pt x="12" y="23"/>
                  <a:pt x="12" y="23"/>
                </a:cubicBezTo>
                <a:cubicBezTo>
                  <a:pt x="8" y="24"/>
                  <a:pt x="5" y="26"/>
                  <a:pt x="3" y="30"/>
                </a:cubicBezTo>
                <a:cubicBezTo>
                  <a:pt x="0" y="36"/>
                  <a:pt x="3" y="40"/>
                  <a:pt x="5" y="44"/>
                </a:cubicBezTo>
                <a:cubicBezTo>
                  <a:pt x="6" y="46"/>
                  <a:pt x="8" y="48"/>
                  <a:pt x="8" y="50"/>
                </a:cubicBezTo>
                <a:cubicBezTo>
                  <a:pt x="8" y="53"/>
                  <a:pt x="8" y="58"/>
                  <a:pt x="6" y="61"/>
                </a:cubicBezTo>
                <a:cubicBezTo>
                  <a:pt x="5" y="62"/>
                  <a:pt x="4" y="62"/>
                  <a:pt x="3" y="63"/>
                </a:cubicBezTo>
                <a:cubicBezTo>
                  <a:pt x="1" y="64"/>
                  <a:pt x="1" y="66"/>
                  <a:pt x="1" y="67"/>
                </a:cubicBezTo>
                <a:cubicBezTo>
                  <a:pt x="1" y="67"/>
                  <a:pt x="1" y="69"/>
                  <a:pt x="3" y="69"/>
                </a:cubicBezTo>
                <a:cubicBezTo>
                  <a:pt x="4" y="70"/>
                  <a:pt x="4" y="70"/>
                  <a:pt x="5" y="70"/>
                </a:cubicBezTo>
                <a:cubicBezTo>
                  <a:pt x="6" y="70"/>
                  <a:pt x="7" y="69"/>
                  <a:pt x="8" y="69"/>
                </a:cubicBezTo>
                <a:cubicBezTo>
                  <a:pt x="9" y="68"/>
                  <a:pt x="9" y="67"/>
                  <a:pt x="10" y="66"/>
                </a:cubicBezTo>
                <a:cubicBezTo>
                  <a:pt x="13" y="65"/>
                  <a:pt x="16" y="66"/>
                  <a:pt x="20" y="68"/>
                </a:cubicBezTo>
                <a:cubicBezTo>
                  <a:pt x="21" y="68"/>
                  <a:pt x="23" y="68"/>
                  <a:pt x="23" y="67"/>
                </a:cubicBezTo>
                <a:cubicBezTo>
                  <a:pt x="24" y="66"/>
                  <a:pt x="24" y="64"/>
                  <a:pt x="23" y="63"/>
                </a:cubicBezTo>
                <a:cubicBezTo>
                  <a:pt x="19" y="61"/>
                  <a:pt x="15" y="60"/>
                  <a:pt x="12" y="60"/>
                </a:cubicBezTo>
                <a:cubicBezTo>
                  <a:pt x="13" y="56"/>
                  <a:pt x="13" y="52"/>
                  <a:pt x="13" y="49"/>
                </a:cubicBezTo>
                <a:cubicBezTo>
                  <a:pt x="13" y="46"/>
                  <a:pt x="11" y="43"/>
                  <a:pt x="10" y="41"/>
                </a:cubicBezTo>
                <a:cubicBezTo>
                  <a:pt x="7" y="37"/>
                  <a:pt x="6" y="35"/>
                  <a:pt x="8" y="32"/>
                </a:cubicBezTo>
                <a:cubicBezTo>
                  <a:pt x="9" y="28"/>
                  <a:pt x="13" y="28"/>
                  <a:pt x="15" y="28"/>
                </a:cubicBezTo>
                <a:cubicBezTo>
                  <a:pt x="15" y="30"/>
                  <a:pt x="15" y="33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6"/>
                  <a:pt x="18" y="36"/>
                  <a:pt x="19" y="36"/>
                </a:cubicBezTo>
                <a:cubicBezTo>
                  <a:pt x="24" y="48"/>
                  <a:pt x="28" y="59"/>
                  <a:pt x="32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38" y="60"/>
                  <a:pt x="34" y="47"/>
                  <a:pt x="31" y="39"/>
                </a:cubicBezTo>
                <a:cubicBezTo>
                  <a:pt x="35" y="42"/>
                  <a:pt x="39" y="45"/>
                  <a:pt x="39" y="47"/>
                </a:cubicBezTo>
                <a:cubicBezTo>
                  <a:pt x="49" y="65"/>
                  <a:pt x="49" y="65"/>
                  <a:pt x="49" y="65"/>
                </a:cubicBezTo>
                <a:cubicBezTo>
                  <a:pt x="57" y="60"/>
                  <a:pt x="57" y="60"/>
                  <a:pt x="57" y="60"/>
                </a:cubicBezTo>
                <a:cubicBezTo>
                  <a:pt x="53" y="54"/>
                  <a:pt x="51" y="47"/>
                  <a:pt x="44" y="37"/>
                </a:cubicBezTo>
                <a:cubicBezTo>
                  <a:pt x="40" y="34"/>
                  <a:pt x="37" y="31"/>
                  <a:pt x="35" y="30"/>
                </a:cubicBezTo>
                <a:cubicBezTo>
                  <a:pt x="35" y="29"/>
                  <a:pt x="35" y="28"/>
                  <a:pt x="35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8"/>
                  <a:pt x="49" y="28"/>
                  <a:pt x="50" y="29"/>
                </a:cubicBezTo>
                <a:cubicBezTo>
                  <a:pt x="50" y="28"/>
                  <a:pt x="50" y="28"/>
                  <a:pt x="51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4" y="27"/>
                  <a:pt x="125" y="26"/>
                  <a:pt x="125" y="25"/>
                </a:cubicBezTo>
                <a:cubicBezTo>
                  <a:pt x="125" y="25"/>
                  <a:pt x="125" y="25"/>
                  <a:pt x="125" y="24"/>
                </a:cubicBezTo>
                <a:cubicBezTo>
                  <a:pt x="126" y="24"/>
                  <a:pt x="127" y="23"/>
                  <a:pt x="127" y="22"/>
                </a:cubicBezTo>
                <a:cubicBezTo>
                  <a:pt x="127" y="21"/>
                  <a:pt x="126" y="19"/>
                  <a:pt x="125" y="19"/>
                </a:cubicBezTo>
                <a:close/>
                <a:moveTo>
                  <a:pt x="35" y="22"/>
                </a:moveTo>
                <a:cubicBezTo>
                  <a:pt x="34" y="21"/>
                  <a:pt x="34" y="19"/>
                  <a:pt x="34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1"/>
                  <a:pt x="38" y="22"/>
                  <a:pt x="38" y="22"/>
                </a:cubicBezTo>
                <a:lnTo>
                  <a:pt x="35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4" name="Freeform 19"/>
          <p:cNvSpPr>
            <a:spLocks/>
          </p:cNvSpPr>
          <p:nvPr/>
        </p:nvSpPr>
        <p:spPr bwMode="auto">
          <a:xfrm>
            <a:off x="7671867" y="5343426"/>
            <a:ext cx="220620" cy="131762"/>
          </a:xfrm>
          <a:custGeom>
            <a:avLst/>
            <a:gdLst>
              <a:gd name="T0" fmla="*/ 59 w 59"/>
              <a:gd name="T1" fmla="*/ 30 h 35"/>
              <a:gd name="T2" fmla="*/ 53 w 59"/>
              <a:gd name="T3" fmla="*/ 35 h 35"/>
              <a:gd name="T4" fmla="*/ 5 w 59"/>
              <a:gd name="T5" fmla="*/ 35 h 35"/>
              <a:gd name="T6" fmla="*/ 0 w 59"/>
              <a:gd name="T7" fmla="*/ 30 h 35"/>
              <a:gd name="T8" fmla="*/ 0 w 59"/>
              <a:gd name="T9" fmla="*/ 5 h 35"/>
              <a:gd name="T10" fmla="*/ 5 w 59"/>
              <a:gd name="T11" fmla="*/ 0 h 35"/>
              <a:gd name="T12" fmla="*/ 53 w 59"/>
              <a:gd name="T13" fmla="*/ 0 h 35"/>
              <a:gd name="T14" fmla="*/ 59 w 59"/>
              <a:gd name="T15" fmla="*/ 5 h 35"/>
              <a:gd name="T16" fmla="*/ 59 w 59"/>
              <a:gd name="T17" fmla="*/ 3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35">
                <a:moveTo>
                  <a:pt x="59" y="30"/>
                </a:moveTo>
                <a:cubicBezTo>
                  <a:pt x="59" y="33"/>
                  <a:pt x="57" y="35"/>
                  <a:pt x="5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2" y="35"/>
                  <a:pt x="0" y="33"/>
                  <a:pt x="0" y="30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7" y="0"/>
                  <a:pt x="59" y="2"/>
                  <a:pt x="59" y="5"/>
                </a:cubicBezTo>
                <a:lnTo>
                  <a:pt x="59" y="30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5" name="Rectangle 20"/>
          <p:cNvSpPr>
            <a:spLocks noChangeArrowheads="1"/>
          </p:cNvSpPr>
          <p:nvPr/>
        </p:nvSpPr>
        <p:spPr bwMode="auto">
          <a:xfrm>
            <a:off x="7689201" y="5354538"/>
            <a:ext cx="21225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800" b="0" i="0" u="none" strike="noStrike" cap="none" normalizeH="0" baseline="0">
                <a:ln>
                  <a:noFill/>
                </a:ln>
                <a:solidFill>
                  <a:srgbClr val="BBBDBF"/>
                </a:solidFill>
                <a:effectLst/>
                <a:latin typeface="+mn-ea"/>
                <a:ea typeface="+mn-ea"/>
              </a:rPr>
              <a:t>성공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6" name="Rectangle 21"/>
          <p:cNvSpPr>
            <a:spLocks noChangeArrowheads="1"/>
          </p:cNvSpPr>
          <p:nvPr/>
        </p:nvSpPr>
        <p:spPr bwMode="auto">
          <a:xfrm>
            <a:off x="7689201" y="5354538"/>
            <a:ext cx="212258" cy="1231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성공</a:t>
            </a:r>
            <a:endParaRPr kumimoji="1" lang="ko-KR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7464159" y="2796768"/>
            <a:ext cx="255288" cy="511174"/>
            <a:chOff x="-1196975" y="3211513"/>
            <a:chExt cx="257175" cy="511174"/>
          </a:xfrm>
        </p:grpSpPr>
        <p:sp>
          <p:nvSpPr>
            <p:cNvPr id="138" name="Freeform 23"/>
            <p:cNvSpPr>
              <a:spLocks/>
            </p:cNvSpPr>
            <p:nvPr/>
          </p:nvSpPr>
          <p:spPr bwMode="auto">
            <a:xfrm>
              <a:off x="-1114425" y="3211513"/>
              <a:ext cx="163513" cy="277812"/>
            </a:xfrm>
            <a:custGeom>
              <a:avLst/>
              <a:gdLst>
                <a:gd name="T0" fmla="*/ 10 w 43"/>
                <a:gd name="T1" fmla="*/ 53 h 74"/>
                <a:gd name="T2" fmla="*/ 16 w 43"/>
                <a:gd name="T3" fmla="*/ 54 h 74"/>
                <a:gd name="T4" fmla="*/ 28 w 43"/>
                <a:gd name="T5" fmla="*/ 56 h 74"/>
                <a:gd name="T6" fmla="*/ 41 w 43"/>
                <a:gd name="T7" fmla="*/ 69 h 74"/>
                <a:gd name="T8" fmla="*/ 40 w 43"/>
                <a:gd name="T9" fmla="*/ 73 h 74"/>
                <a:gd name="T10" fmla="*/ 42 w 43"/>
                <a:gd name="T11" fmla="*/ 74 h 74"/>
                <a:gd name="T12" fmla="*/ 42 w 43"/>
                <a:gd name="T13" fmla="*/ 67 h 74"/>
                <a:gd name="T14" fmla="*/ 42 w 43"/>
                <a:gd name="T15" fmla="*/ 58 h 74"/>
                <a:gd name="T16" fmla="*/ 39 w 43"/>
                <a:gd name="T17" fmla="*/ 42 h 74"/>
                <a:gd name="T18" fmla="*/ 43 w 43"/>
                <a:gd name="T19" fmla="*/ 25 h 74"/>
                <a:gd name="T20" fmla="*/ 43 w 43"/>
                <a:gd name="T21" fmla="*/ 23 h 74"/>
                <a:gd name="T22" fmla="*/ 35 w 43"/>
                <a:gd name="T23" fmla="*/ 2 h 74"/>
                <a:gd name="T24" fmla="*/ 27 w 43"/>
                <a:gd name="T25" fmla="*/ 0 h 74"/>
                <a:gd name="T26" fmla="*/ 18 w 43"/>
                <a:gd name="T27" fmla="*/ 20 h 74"/>
                <a:gd name="T28" fmla="*/ 18 w 43"/>
                <a:gd name="T29" fmla="*/ 23 h 74"/>
                <a:gd name="T30" fmla="*/ 18 w 43"/>
                <a:gd name="T31" fmla="*/ 32 h 74"/>
                <a:gd name="T32" fmla="*/ 19 w 43"/>
                <a:gd name="T33" fmla="*/ 35 h 74"/>
                <a:gd name="T34" fmla="*/ 18 w 43"/>
                <a:gd name="T35" fmla="*/ 36 h 74"/>
                <a:gd name="T36" fmla="*/ 17 w 43"/>
                <a:gd name="T37" fmla="*/ 39 h 74"/>
                <a:gd name="T38" fmla="*/ 8 w 43"/>
                <a:gd name="T39" fmla="*/ 48 h 74"/>
                <a:gd name="T40" fmla="*/ 1 w 43"/>
                <a:gd name="T41" fmla="*/ 50 h 74"/>
                <a:gd name="T42" fmla="*/ 0 w 43"/>
                <a:gd name="T43" fmla="*/ 50 h 74"/>
                <a:gd name="T44" fmla="*/ 1 w 43"/>
                <a:gd name="T45" fmla="*/ 50 h 74"/>
                <a:gd name="T46" fmla="*/ 10 w 43"/>
                <a:gd name="T47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74">
                  <a:moveTo>
                    <a:pt x="10" y="53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21" y="55"/>
                    <a:pt x="25" y="56"/>
                    <a:pt x="28" y="56"/>
                  </a:cubicBezTo>
                  <a:cubicBezTo>
                    <a:pt x="37" y="59"/>
                    <a:pt x="42" y="63"/>
                    <a:pt x="41" y="69"/>
                  </a:cubicBezTo>
                  <a:cubicBezTo>
                    <a:pt x="41" y="70"/>
                    <a:pt x="40" y="71"/>
                    <a:pt x="40" y="73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72"/>
                    <a:pt x="42" y="69"/>
                    <a:pt x="42" y="67"/>
                  </a:cubicBezTo>
                  <a:cubicBezTo>
                    <a:pt x="42" y="64"/>
                    <a:pt x="42" y="61"/>
                    <a:pt x="42" y="58"/>
                  </a:cubicBezTo>
                  <a:cubicBezTo>
                    <a:pt x="42" y="58"/>
                    <a:pt x="39" y="46"/>
                    <a:pt x="39" y="42"/>
                  </a:cubicBezTo>
                  <a:cubicBezTo>
                    <a:pt x="40" y="40"/>
                    <a:pt x="43" y="34"/>
                    <a:pt x="43" y="25"/>
                  </a:cubicBezTo>
                  <a:cubicBezTo>
                    <a:pt x="43" y="25"/>
                    <a:pt x="43" y="24"/>
                    <a:pt x="43" y="23"/>
                  </a:cubicBezTo>
                  <a:cubicBezTo>
                    <a:pt x="43" y="14"/>
                    <a:pt x="40" y="6"/>
                    <a:pt x="35" y="2"/>
                  </a:cubicBezTo>
                  <a:cubicBezTo>
                    <a:pt x="33" y="0"/>
                    <a:pt x="30" y="0"/>
                    <a:pt x="27" y="0"/>
                  </a:cubicBezTo>
                  <a:cubicBezTo>
                    <a:pt x="19" y="2"/>
                    <a:pt x="18" y="9"/>
                    <a:pt x="18" y="20"/>
                  </a:cubicBezTo>
                  <a:cubicBezTo>
                    <a:pt x="18" y="21"/>
                    <a:pt x="18" y="22"/>
                    <a:pt x="18" y="23"/>
                  </a:cubicBezTo>
                  <a:cubicBezTo>
                    <a:pt x="18" y="27"/>
                    <a:pt x="18" y="29"/>
                    <a:pt x="18" y="32"/>
                  </a:cubicBezTo>
                  <a:cubicBezTo>
                    <a:pt x="18" y="33"/>
                    <a:pt x="19" y="34"/>
                    <a:pt x="19" y="35"/>
                  </a:cubicBezTo>
                  <a:cubicBezTo>
                    <a:pt x="19" y="35"/>
                    <a:pt x="18" y="36"/>
                    <a:pt x="18" y="36"/>
                  </a:cubicBezTo>
                  <a:cubicBezTo>
                    <a:pt x="18" y="36"/>
                    <a:pt x="17" y="39"/>
                    <a:pt x="17" y="39"/>
                  </a:cubicBezTo>
                  <a:cubicBezTo>
                    <a:pt x="15" y="42"/>
                    <a:pt x="13" y="46"/>
                    <a:pt x="8" y="48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0" y="50"/>
                    <a:pt x="0" y="50"/>
                  </a:cubicBezTo>
                  <a:cubicBezTo>
                    <a:pt x="0" y="50"/>
                    <a:pt x="1" y="50"/>
                    <a:pt x="1" y="50"/>
                  </a:cubicBezTo>
                  <a:cubicBezTo>
                    <a:pt x="10" y="53"/>
                    <a:pt x="10" y="53"/>
                    <a:pt x="1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39" name="Freeform 24"/>
            <p:cNvSpPr>
              <a:spLocks/>
            </p:cNvSpPr>
            <p:nvPr/>
          </p:nvSpPr>
          <p:spPr bwMode="auto">
            <a:xfrm>
              <a:off x="-1196975" y="3406775"/>
              <a:ext cx="257175" cy="315912"/>
            </a:xfrm>
            <a:custGeom>
              <a:avLst/>
              <a:gdLst>
                <a:gd name="T0" fmla="*/ 51 w 68"/>
                <a:gd name="T1" fmla="*/ 31 h 84"/>
                <a:gd name="T2" fmla="*/ 23 w 68"/>
                <a:gd name="T3" fmla="*/ 23 h 84"/>
                <a:gd name="T4" fmla="*/ 22 w 68"/>
                <a:gd name="T5" fmla="*/ 21 h 84"/>
                <a:gd name="T6" fmla="*/ 24 w 68"/>
                <a:gd name="T7" fmla="*/ 20 h 84"/>
                <a:gd name="T8" fmla="*/ 51 w 68"/>
                <a:gd name="T9" fmla="*/ 27 h 84"/>
                <a:gd name="T10" fmla="*/ 59 w 68"/>
                <a:gd name="T11" fmla="*/ 17 h 84"/>
                <a:gd name="T12" fmla="*/ 49 w 68"/>
                <a:gd name="T13" fmla="*/ 8 h 84"/>
                <a:gd name="T14" fmla="*/ 38 w 68"/>
                <a:gd name="T15" fmla="*/ 6 h 84"/>
                <a:gd name="T16" fmla="*/ 31 w 68"/>
                <a:gd name="T17" fmla="*/ 4 h 84"/>
                <a:gd name="T18" fmla="*/ 22 w 68"/>
                <a:gd name="T19" fmla="*/ 2 h 84"/>
                <a:gd name="T20" fmla="*/ 15 w 68"/>
                <a:gd name="T21" fmla="*/ 0 h 84"/>
                <a:gd name="T22" fmla="*/ 9 w 68"/>
                <a:gd name="T23" fmla="*/ 3 h 84"/>
                <a:gd name="T24" fmla="*/ 3 w 68"/>
                <a:gd name="T25" fmla="*/ 15 h 84"/>
                <a:gd name="T26" fmla="*/ 3 w 68"/>
                <a:gd name="T27" fmla="*/ 18 h 84"/>
                <a:gd name="T28" fmla="*/ 3 w 68"/>
                <a:gd name="T29" fmla="*/ 19 h 84"/>
                <a:gd name="T30" fmla="*/ 3 w 68"/>
                <a:gd name="T31" fmla="*/ 19 h 84"/>
                <a:gd name="T32" fmla="*/ 2 w 68"/>
                <a:gd name="T33" fmla="*/ 26 h 84"/>
                <a:gd name="T34" fmla="*/ 0 w 68"/>
                <a:gd name="T35" fmla="*/ 35 h 84"/>
                <a:gd name="T36" fmla="*/ 0 w 68"/>
                <a:gd name="T37" fmla="*/ 36 h 84"/>
                <a:gd name="T38" fmla="*/ 2 w 68"/>
                <a:gd name="T39" fmla="*/ 44 h 84"/>
                <a:gd name="T40" fmla="*/ 5 w 68"/>
                <a:gd name="T41" fmla="*/ 52 h 84"/>
                <a:gd name="T42" fmla="*/ 9 w 68"/>
                <a:gd name="T43" fmla="*/ 61 h 84"/>
                <a:gd name="T44" fmla="*/ 12 w 68"/>
                <a:gd name="T45" fmla="*/ 68 h 84"/>
                <a:gd name="T46" fmla="*/ 32 w 68"/>
                <a:gd name="T47" fmla="*/ 82 h 84"/>
                <a:gd name="T48" fmla="*/ 63 w 68"/>
                <a:gd name="T49" fmla="*/ 74 h 84"/>
                <a:gd name="T50" fmla="*/ 65 w 68"/>
                <a:gd name="T51" fmla="*/ 67 h 84"/>
                <a:gd name="T52" fmla="*/ 65 w 68"/>
                <a:gd name="T53" fmla="*/ 67 h 84"/>
                <a:gd name="T54" fmla="*/ 55 w 68"/>
                <a:gd name="T55" fmla="*/ 69 h 84"/>
                <a:gd name="T56" fmla="*/ 29 w 68"/>
                <a:gd name="T57" fmla="*/ 66 h 84"/>
                <a:gd name="T58" fmla="*/ 27 w 68"/>
                <a:gd name="T59" fmla="*/ 64 h 84"/>
                <a:gd name="T60" fmla="*/ 29 w 68"/>
                <a:gd name="T61" fmla="*/ 63 h 84"/>
                <a:gd name="T62" fmla="*/ 55 w 68"/>
                <a:gd name="T63" fmla="*/ 65 h 84"/>
                <a:gd name="T64" fmla="*/ 64 w 68"/>
                <a:gd name="T65" fmla="*/ 63 h 84"/>
                <a:gd name="T66" fmla="*/ 64 w 68"/>
                <a:gd name="T67" fmla="*/ 63 h 84"/>
                <a:gd name="T68" fmla="*/ 68 w 68"/>
                <a:gd name="T69" fmla="*/ 56 h 84"/>
                <a:gd name="T70" fmla="*/ 68 w 68"/>
                <a:gd name="T71" fmla="*/ 55 h 84"/>
                <a:gd name="T72" fmla="*/ 68 w 68"/>
                <a:gd name="T73" fmla="*/ 53 h 84"/>
                <a:gd name="T74" fmla="*/ 67 w 68"/>
                <a:gd name="T75" fmla="*/ 47 h 84"/>
                <a:gd name="T76" fmla="*/ 56 w 68"/>
                <a:gd name="T77" fmla="*/ 51 h 84"/>
                <a:gd name="T78" fmla="*/ 23 w 68"/>
                <a:gd name="T79" fmla="*/ 46 h 84"/>
                <a:gd name="T80" fmla="*/ 21 w 68"/>
                <a:gd name="T81" fmla="*/ 43 h 84"/>
                <a:gd name="T82" fmla="*/ 23 w 68"/>
                <a:gd name="T83" fmla="*/ 42 h 84"/>
                <a:gd name="T84" fmla="*/ 56 w 68"/>
                <a:gd name="T85" fmla="*/ 47 h 84"/>
                <a:gd name="T86" fmla="*/ 67 w 68"/>
                <a:gd name="T87" fmla="*/ 42 h 84"/>
                <a:gd name="T88" fmla="*/ 67 w 68"/>
                <a:gd name="T89" fmla="*/ 38 h 84"/>
                <a:gd name="T90" fmla="*/ 67 w 68"/>
                <a:gd name="T91" fmla="*/ 35 h 84"/>
                <a:gd name="T92" fmla="*/ 64 w 68"/>
                <a:gd name="T93" fmla="*/ 26 h 84"/>
                <a:gd name="T94" fmla="*/ 61 w 68"/>
                <a:gd name="T95" fmla="*/ 24 h 84"/>
                <a:gd name="T96" fmla="*/ 51 w 68"/>
                <a:gd name="T97" fmla="*/ 3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84">
                  <a:moveTo>
                    <a:pt x="51" y="31"/>
                  </a:moveTo>
                  <a:cubicBezTo>
                    <a:pt x="43" y="30"/>
                    <a:pt x="24" y="24"/>
                    <a:pt x="23" y="23"/>
                  </a:cubicBezTo>
                  <a:cubicBezTo>
                    <a:pt x="22" y="23"/>
                    <a:pt x="21" y="22"/>
                    <a:pt x="22" y="21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4" y="20"/>
                    <a:pt x="43" y="26"/>
                    <a:pt x="51" y="27"/>
                  </a:cubicBezTo>
                  <a:cubicBezTo>
                    <a:pt x="57" y="28"/>
                    <a:pt x="58" y="24"/>
                    <a:pt x="59" y="17"/>
                  </a:cubicBezTo>
                  <a:cubicBezTo>
                    <a:pt x="60" y="13"/>
                    <a:pt x="56" y="10"/>
                    <a:pt x="49" y="8"/>
                  </a:cubicBezTo>
                  <a:cubicBezTo>
                    <a:pt x="46" y="7"/>
                    <a:pt x="42" y="6"/>
                    <a:pt x="38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3" y="1"/>
                    <a:pt x="11" y="1"/>
                    <a:pt x="9" y="3"/>
                  </a:cubicBezTo>
                  <a:cubicBezTo>
                    <a:pt x="4" y="7"/>
                    <a:pt x="3" y="11"/>
                    <a:pt x="3" y="15"/>
                  </a:cubicBezTo>
                  <a:cubicBezTo>
                    <a:pt x="3" y="16"/>
                    <a:pt x="3" y="17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2"/>
                    <a:pt x="3" y="24"/>
                    <a:pt x="2" y="26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1" y="42"/>
                    <a:pt x="2" y="44"/>
                  </a:cubicBezTo>
                  <a:cubicBezTo>
                    <a:pt x="3" y="46"/>
                    <a:pt x="5" y="48"/>
                    <a:pt x="5" y="52"/>
                  </a:cubicBezTo>
                  <a:cubicBezTo>
                    <a:pt x="7" y="58"/>
                    <a:pt x="8" y="59"/>
                    <a:pt x="9" y="61"/>
                  </a:cubicBezTo>
                  <a:cubicBezTo>
                    <a:pt x="10" y="63"/>
                    <a:pt x="11" y="64"/>
                    <a:pt x="12" y="68"/>
                  </a:cubicBezTo>
                  <a:cubicBezTo>
                    <a:pt x="15" y="78"/>
                    <a:pt x="19" y="80"/>
                    <a:pt x="32" y="82"/>
                  </a:cubicBezTo>
                  <a:cubicBezTo>
                    <a:pt x="46" y="84"/>
                    <a:pt x="60" y="78"/>
                    <a:pt x="63" y="74"/>
                  </a:cubicBezTo>
                  <a:cubicBezTo>
                    <a:pt x="64" y="73"/>
                    <a:pt x="65" y="70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1" y="68"/>
                    <a:pt x="57" y="69"/>
                    <a:pt x="55" y="69"/>
                  </a:cubicBezTo>
                  <a:cubicBezTo>
                    <a:pt x="51" y="69"/>
                    <a:pt x="30" y="67"/>
                    <a:pt x="29" y="66"/>
                  </a:cubicBezTo>
                  <a:cubicBezTo>
                    <a:pt x="28" y="66"/>
                    <a:pt x="27" y="65"/>
                    <a:pt x="27" y="64"/>
                  </a:cubicBezTo>
                  <a:cubicBezTo>
                    <a:pt x="27" y="63"/>
                    <a:pt x="28" y="63"/>
                    <a:pt x="29" y="63"/>
                  </a:cubicBezTo>
                  <a:cubicBezTo>
                    <a:pt x="29" y="63"/>
                    <a:pt x="51" y="65"/>
                    <a:pt x="55" y="65"/>
                  </a:cubicBezTo>
                  <a:cubicBezTo>
                    <a:pt x="57" y="65"/>
                    <a:pt x="61" y="64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2"/>
                    <a:pt x="68" y="59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3"/>
                    <a:pt x="68" y="53"/>
                  </a:cubicBezTo>
                  <a:cubicBezTo>
                    <a:pt x="68" y="51"/>
                    <a:pt x="68" y="50"/>
                    <a:pt x="67" y="47"/>
                  </a:cubicBezTo>
                  <a:cubicBezTo>
                    <a:pt x="64" y="49"/>
                    <a:pt x="60" y="51"/>
                    <a:pt x="56" y="51"/>
                  </a:cubicBezTo>
                  <a:cubicBezTo>
                    <a:pt x="50" y="51"/>
                    <a:pt x="26" y="47"/>
                    <a:pt x="23" y="46"/>
                  </a:cubicBezTo>
                  <a:cubicBezTo>
                    <a:pt x="22" y="45"/>
                    <a:pt x="21" y="44"/>
                    <a:pt x="21" y="43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7" y="43"/>
                    <a:pt x="50" y="47"/>
                    <a:pt x="56" y="47"/>
                  </a:cubicBezTo>
                  <a:cubicBezTo>
                    <a:pt x="61" y="47"/>
                    <a:pt x="65" y="44"/>
                    <a:pt x="67" y="42"/>
                  </a:cubicBezTo>
                  <a:cubicBezTo>
                    <a:pt x="67" y="41"/>
                    <a:pt x="67" y="40"/>
                    <a:pt x="67" y="38"/>
                  </a:cubicBezTo>
                  <a:cubicBezTo>
                    <a:pt x="67" y="37"/>
                    <a:pt x="67" y="36"/>
                    <a:pt x="67" y="35"/>
                  </a:cubicBezTo>
                  <a:cubicBezTo>
                    <a:pt x="67" y="30"/>
                    <a:pt x="65" y="27"/>
                    <a:pt x="64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0" y="28"/>
                    <a:pt x="57" y="31"/>
                    <a:pt x="51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40" name="한쪽 모서리가 둥근 사각형 139"/>
          <p:cNvSpPr/>
          <p:nvPr/>
        </p:nvSpPr>
        <p:spPr>
          <a:xfrm>
            <a:off x="404914" y="1824962"/>
            <a:ext cx="1649185" cy="534351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41" name="한쪽 모서리가 둥근 사각형 140"/>
          <p:cNvSpPr/>
          <p:nvPr/>
        </p:nvSpPr>
        <p:spPr>
          <a:xfrm>
            <a:off x="2028150" y="1824962"/>
            <a:ext cx="835427" cy="534351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42" name="제목 3"/>
          <p:cNvSpPr txBox="1">
            <a:spLocks/>
          </p:cNvSpPr>
          <p:nvPr/>
        </p:nvSpPr>
        <p:spPr>
          <a:xfrm>
            <a:off x="2285565" y="2141864"/>
            <a:ext cx="320601" cy="20005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r>
              <a:rPr lang="ko-KR" altLang="en-US" sz="1300" b="1" spc="-50" dirty="0">
                <a:solidFill>
                  <a:schemeClr val="bg1"/>
                </a:solidFill>
                <a:latin typeface="+mn-ea"/>
                <a:ea typeface="+mn-ea"/>
              </a:rPr>
              <a:t>미션</a:t>
            </a:r>
          </a:p>
        </p:txBody>
      </p:sp>
      <p:sp>
        <p:nvSpPr>
          <p:cNvPr id="143" name="제목 3"/>
          <p:cNvSpPr txBox="1">
            <a:spLocks/>
          </p:cNvSpPr>
          <p:nvPr/>
        </p:nvSpPr>
        <p:spPr>
          <a:xfrm flipH="1">
            <a:off x="381774" y="1844824"/>
            <a:ext cx="1637603" cy="4744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그룹 오픈</a:t>
            </a: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API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플랫폼 구축을 통한 수익성 창출 및 </a:t>
            </a:r>
            <a:endParaRPr lang="en-US" altLang="ko-KR" sz="1000" spc="-3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그룹 시너지 극대화</a:t>
            </a:r>
          </a:p>
        </p:txBody>
      </p:sp>
      <p:sp>
        <p:nvSpPr>
          <p:cNvPr id="144" name="한쪽 모서리가 둥근 사각형 143"/>
          <p:cNvSpPr/>
          <p:nvPr/>
        </p:nvSpPr>
        <p:spPr>
          <a:xfrm>
            <a:off x="404913" y="2460416"/>
            <a:ext cx="1649185" cy="1260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45" name="한쪽 모서리가 둥근 사각형 144"/>
          <p:cNvSpPr/>
          <p:nvPr/>
        </p:nvSpPr>
        <p:spPr>
          <a:xfrm>
            <a:off x="2028150" y="2460416"/>
            <a:ext cx="835427" cy="1260000"/>
          </a:xfrm>
          <a:prstGeom prst="round1Rect">
            <a:avLst>
              <a:gd name="adj" fmla="val 1112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46" name="제목 3"/>
          <p:cNvSpPr txBox="1">
            <a:spLocks/>
          </p:cNvSpPr>
          <p:nvPr/>
        </p:nvSpPr>
        <p:spPr>
          <a:xfrm>
            <a:off x="2105165" y="3153000"/>
            <a:ext cx="694101" cy="400110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buNone/>
              <a:defRPr sz="1200" spc="-50">
                <a:latin typeface="Rix모던고딕 EB" panose="02020603020101020101" pitchFamily="18" charset="-127"/>
                <a:ea typeface="Rix모던고딕 EB" panose="02020603020101020101" pitchFamily="18" charset="-127"/>
                <a:cs typeface="+mj-cs"/>
              </a:defRPr>
            </a:lvl1pPr>
          </a:lstStyle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사업 추진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목표</a:t>
            </a:r>
          </a:p>
        </p:txBody>
      </p:sp>
      <p:sp>
        <p:nvSpPr>
          <p:cNvPr id="147" name="제목 3"/>
          <p:cNvSpPr txBox="1">
            <a:spLocks/>
          </p:cNvSpPr>
          <p:nvPr/>
        </p:nvSpPr>
        <p:spPr>
          <a:xfrm flipH="1">
            <a:off x="429179" y="2591036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온라인 채널 그룹 시너지</a:t>
            </a:r>
            <a:endParaRPr lang="ko-KR" altLang="en-US" sz="1000" spc="-3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  <p:sp>
        <p:nvSpPr>
          <p:cNvPr id="148" name="제목 3"/>
          <p:cNvSpPr txBox="1">
            <a:spLocks/>
          </p:cNvSpPr>
          <p:nvPr/>
        </p:nvSpPr>
        <p:spPr>
          <a:xfrm flipH="1">
            <a:off x="404912" y="2846139"/>
            <a:ext cx="1649186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신기술의 신속한 </a:t>
            </a: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Biz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연계</a:t>
            </a:r>
          </a:p>
        </p:txBody>
      </p:sp>
      <p:sp>
        <p:nvSpPr>
          <p:cNvPr id="149" name="제목 3"/>
          <p:cNvSpPr txBox="1">
            <a:spLocks/>
          </p:cNvSpPr>
          <p:nvPr/>
        </p:nvSpPr>
        <p:spPr>
          <a:xfrm flipH="1">
            <a:off x="477490" y="3089742"/>
            <a:ext cx="1481034" cy="32060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KB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솔루션 외부 확장적 </a:t>
            </a:r>
            <a:endParaRPr lang="en-US" altLang="ko-KR" sz="1000" spc="-3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연계</a:t>
            </a:r>
          </a:p>
        </p:txBody>
      </p:sp>
      <p:cxnSp>
        <p:nvCxnSpPr>
          <p:cNvPr id="150" name="직선 화살표 연결선 149"/>
          <p:cNvCxnSpPr/>
          <p:nvPr/>
        </p:nvCxnSpPr>
        <p:spPr>
          <a:xfrm>
            <a:off x="428266" y="2818111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428266" y="3041650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한쪽 모서리가 둥근 사각형 151"/>
          <p:cNvSpPr/>
          <p:nvPr/>
        </p:nvSpPr>
        <p:spPr>
          <a:xfrm>
            <a:off x="404914" y="3853430"/>
            <a:ext cx="1649185" cy="1584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53" name="한쪽 모서리가 둥근 사각형 152"/>
          <p:cNvSpPr/>
          <p:nvPr/>
        </p:nvSpPr>
        <p:spPr>
          <a:xfrm>
            <a:off x="2028151" y="3853430"/>
            <a:ext cx="835427" cy="1584000"/>
          </a:xfrm>
          <a:prstGeom prst="round1Rect">
            <a:avLst>
              <a:gd name="adj" fmla="val 1016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54" name="제목 3"/>
          <p:cNvSpPr txBox="1">
            <a:spLocks/>
          </p:cNvSpPr>
          <p:nvPr/>
        </p:nvSpPr>
        <p:spPr>
          <a:xfrm>
            <a:off x="2125263" y="4645184"/>
            <a:ext cx="641201" cy="200055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buNone/>
              <a:defRPr sz="1200" spc="-50">
                <a:latin typeface="Rix모던고딕 EB" panose="02020603020101020101" pitchFamily="18" charset="-127"/>
                <a:ea typeface="Rix모던고딕 EB" panose="02020603020101020101" pitchFamily="18" charset="-127"/>
                <a:cs typeface="+mj-cs"/>
              </a:defRPr>
            </a:lvl1pPr>
          </a:lstStyle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기대효과</a:t>
            </a:r>
          </a:p>
        </p:txBody>
      </p:sp>
      <p:cxnSp>
        <p:nvCxnSpPr>
          <p:cNvPr id="155" name="직선 화살표 연결선 154"/>
          <p:cNvCxnSpPr/>
          <p:nvPr/>
        </p:nvCxnSpPr>
        <p:spPr>
          <a:xfrm>
            <a:off x="428267" y="4107255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한쪽 모서리가 둥근 사각형 155"/>
          <p:cNvSpPr/>
          <p:nvPr/>
        </p:nvSpPr>
        <p:spPr>
          <a:xfrm>
            <a:off x="404914" y="5536116"/>
            <a:ext cx="1649185" cy="93600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57" name="한쪽 모서리가 둥근 사각형 156"/>
          <p:cNvSpPr/>
          <p:nvPr/>
        </p:nvSpPr>
        <p:spPr>
          <a:xfrm>
            <a:off x="2028151" y="5536116"/>
            <a:ext cx="835427" cy="936000"/>
          </a:xfrm>
          <a:prstGeom prst="round1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58" name="제목 3"/>
          <p:cNvSpPr txBox="1">
            <a:spLocks/>
          </p:cNvSpPr>
          <p:nvPr/>
        </p:nvSpPr>
        <p:spPr>
          <a:xfrm>
            <a:off x="2125265" y="6066285"/>
            <a:ext cx="641202" cy="200055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ko-KR"/>
            </a:defPPr>
            <a:lvl1pPr algn="ctr">
              <a:spcBef>
                <a:spcPct val="0"/>
              </a:spcBef>
              <a:buNone/>
              <a:defRPr sz="1200" spc="-50">
                <a:latin typeface="Rix모던고딕 EB" panose="02020603020101020101" pitchFamily="18" charset="-127"/>
                <a:ea typeface="Rix모던고딕 EB" panose="02020603020101020101" pitchFamily="18" charset="-127"/>
                <a:cs typeface="+mj-cs"/>
              </a:defRPr>
            </a:lvl1pPr>
          </a:lstStyle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환경변화</a:t>
            </a:r>
          </a:p>
        </p:txBody>
      </p:sp>
      <p:sp>
        <p:nvSpPr>
          <p:cNvPr id="159" name="제목 3"/>
          <p:cNvSpPr txBox="1">
            <a:spLocks/>
          </p:cNvSpPr>
          <p:nvPr/>
        </p:nvSpPr>
        <p:spPr>
          <a:xfrm flipH="1">
            <a:off x="404910" y="5606233"/>
            <a:ext cx="1632233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IT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기술의 변화</a:t>
            </a:r>
          </a:p>
        </p:txBody>
      </p:sp>
      <p:sp>
        <p:nvSpPr>
          <p:cNvPr id="160" name="제목 3"/>
          <p:cNvSpPr txBox="1">
            <a:spLocks/>
          </p:cNvSpPr>
          <p:nvPr/>
        </p:nvSpPr>
        <p:spPr>
          <a:xfrm flipH="1">
            <a:off x="404911" y="5823907"/>
            <a:ext cx="1632234" cy="32060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신규 비즈니스 </a:t>
            </a: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&amp;</a:t>
            </a:r>
          </a:p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수익 모델 요구</a:t>
            </a:r>
          </a:p>
        </p:txBody>
      </p:sp>
      <p:cxnSp>
        <p:nvCxnSpPr>
          <p:cNvPr id="161" name="직선 화살표 연결선 160"/>
          <p:cNvCxnSpPr/>
          <p:nvPr/>
        </p:nvCxnSpPr>
        <p:spPr>
          <a:xfrm>
            <a:off x="416880" y="5818788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2827689" y="2056137"/>
            <a:ext cx="73553" cy="3972453"/>
            <a:chOff x="3007251" y="2707675"/>
            <a:chExt cx="72000" cy="3972453"/>
          </a:xfrm>
        </p:grpSpPr>
        <p:sp>
          <p:nvSpPr>
            <p:cNvPr id="163" name="타원 162"/>
            <p:cNvSpPr/>
            <p:nvPr/>
          </p:nvSpPr>
          <p:spPr>
            <a:xfrm>
              <a:off x="3007251" y="2707675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007251" y="3549400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007251" y="4439965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3007251" y="5445333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3007251" y="6608128"/>
              <a:ext cx="72000" cy="72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</a:endParaRPr>
            </a:p>
          </p:txBody>
        </p:sp>
      </p:grpSp>
      <p:sp>
        <p:nvSpPr>
          <p:cNvPr id="168" name="Freeform 5"/>
          <p:cNvSpPr>
            <a:spLocks noEditPoints="1"/>
          </p:cNvSpPr>
          <p:nvPr/>
        </p:nvSpPr>
        <p:spPr bwMode="auto">
          <a:xfrm>
            <a:off x="2286261" y="5701216"/>
            <a:ext cx="344879" cy="326053"/>
          </a:xfrm>
          <a:custGeom>
            <a:avLst/>
            <a:gdLst>
              <a:gd name="T0" fmla="*/ 69 w 98"/>
              <a:gd name="T1" fmla="*/ 67 h 95"/>
              <a:gd name="T2" fmla="*/ 98 w 98"/>
              <a:gd name="T3" fmla="*/ 47 h 95"/>
              <a:gd name="T4" fmla="*/ 62 w 98"/>
              <a:gd name="T5" fmla="*/ 95 h 95"/>
              <a:gd name="T6" fmla="*/ 52 w 98"/>
              <a:gd name="T7" fmla="*/ 1 h 95"/>
              <a:gd name="T8" fmla="*/ 37 w 98"/>
              <a:gd name="T9" fmla="*/ 1 h 95"/>
              <a:gd name="T10" fmla="*/ 37 w 98"/>
              <a:gd name="T11" fmla="*/ 1 h 95"/>
              <a:gd name="T12" fmla="*/ 18 w 98"/>
              <a:gd name="T13" fmla="*/ 10 h 95"/>
              <a:gd name="T14" fmla="*/ 5 w 98"/>
              <a:gd name="T15" fmla="*/ 26 h 95"/>
              <a:gd name="T16" fmla="*/ 1 w 98"/>
              <a:gd name="T17" fmla="*/ 40 h 95"/>
              <a:gd name="T18" fmla="*/ 0 w 98"/>
              <a:gd name="T19" fmla="*/ 41 h 95"/>
              <a:gd name="T20" fmla="*/ 1 w 98"/>
              <a:gd name="T21" fmla="*/ 56 h 95"/>
              <a:gd name="T22" fmla="*/ 40 w 98"/>
              <a:gd name="T23" fmla="*/ 92 h 95"/>
              <a:gd name="T24" fmla="*/ 40 w 98"/>
              <a:gd name="T25" fmla="*/ 93 h 95"/>
              <a:gd name="T26" fmla="*/ 32 w 98"/>
              <a:gd name="T27" fmla="*/ 74 h 95"/>
              <a:gd name="T28" fmla="*/ 50 w 98"/>
              <a:gd name="T29" fmla="*/ 66 h 95"/>
              <a:gd name="T30" fmla="*/ 68 w 98"/>
              <a:gd name="T31" fmla="*/ 51 h 95"/>
              <a:gd name="T32" fmla="*/ 73 w 98"/>
              <a:gd name="T33" fmla="*/ 59 h 95"/>
              <a:gd name="T34" fmla="*/ 83 w 98"/>
              <a:gd name="T35" fmla="*/ 51 h 95"/>
              <a:gd name="T36" fmla="*/ 83 w 98"/>
              <a:gd name="T37" fmla="*/ 51 h 95"/>
              <a:gd name="T38" fmla="*/ 81 w 98"/>
              <a:gd name="T39" fmla="*/ 61 h 95"/>
              <a:gd name="T40" fmla="*/ 75 w 98"/>
              <a:gd name="T41" fmla="*/ 67 h 95"/>
              <a:gd name="T42" fmla="*/ 92 w 98"/>
              <a:gd name="T43" fmla="*/ 46 h 95"/>
              <a:gd name="T44" fmla="*/ 92 w 98"/>
              <a:gd name="T45" fmla="*/ 37 h 95"/>
              <a:gd name="T46" fmla="*/ 92 w 98"/>
              <a:gd name="T47" fmla="*/ 37 h 95"/>
              <a:gd name="T48" fmla="*/ 67 w 98"/>
              <a:gd name="T49" fmla="*/ 5 h 95"/>
              <a:gd name="T50" fmla="*/ 67 w 98"/>
              <a:gd name="T51" fmla="*/ 5 h 95"/>
              <a:gd name="T52" fmla="*/ 52 w 98"/>
              <a:gd name="T53" fmla="*/ 1 h 95"/>
              <a:gd name="T54" fmla="*/ 83 w 98"/>
              <a:gd name="T55" fmla="*/ 44 h 95"/>
              <a:gd name="T56" fmla="*/ 73 w 98"/>
              <a:gd name="T57" fmla="*/ 31 h 95"/>
              <a:gd name="T58" fmla="*/ 83 w 98"/>
              <a:gd name="T59" fmla="*/ 38 h 95"/>
              <a:gd name="T60" fmla="*/ 83 w 98"/>
              <a:gd name="T61" fmla="*/ 39 h 95"/>
              <a:gd name="T62" fmla="*/ 77 w 98"/>
              <a:gd name="T63" fmla="*/ 25 h 95"/>
              <a:gd name="T64" fmla="*/ 70 w 98"/>
              <a:gd name="T65" fmla="*/ 18 h 95"/>
              <a:gd name="T66" fmla="*/ 76 w 98"/>
              <a:gd name="T67" fmla="*/ 24 h 95"/>
              <a:gd name="T68" fmla="*/ 61 w 98"/>
              <a:gd name="T69" fmla="*/ 13 h 95"/>
              <a:gd name="T70" fmla="*/ 50 w 98"/>
              <a:gd name="T71" fmla="*/ 20 h 95"/>
              <a:gd name="T72" fmla="*/ 51 w 98"/>
              <a:gd name="T73" fmla="*/ 10 h 95"/>
              <a:gd name="T74" fmla="*/ 56 w 98"/>
              <a:gd name="T75" fmla="*/ 11 h 95"/>
              <a:gd name="T76" fmla="*/ 43 w 98"/>
              <a:gd name="T77" fmla="*/ 10 h 95"/>
              <a:gd name="T78" fmla="*/ 30 w 98"/>
              <a:gd name="T79" fmla="*/ 21 h 95"/>
              <a:gd name="T80" fmla="*/ 38 w 98"/>
              <a:gd name="T81" fmla="*/ 10 h 95"/>
              <a:gd name="T82" fmla="*/ 39 w 98"/>
              <a:gd name="T83" fmla="*/ 10 h 95"/>
              <a:gd name="T84" fmla="*/ 25 w 98"/>
              <a:gd name="T85" fmla="*/ 16 h 95"/>
              <a:gd name="T86" fmla="*/ 16 w 98"/>
              <a:gd name="T87" fmla="*/ 25 h 95"/>
              <a:gd name="T88" fmla="*/ 24 w 98"/>
              <a:gd name="T89" fmla="*/ 17 h 95"/>
              <a:gd name="T90" fmla="*/ 12 w 98"/>
              <a:gd name="T91" fmla="*/ 34 h 95"/>
              <a:gd name="T92" fmla="*/ 21 w 98"/>
              <a:gd name="T93" fmla="*/ 44 h 95"/>
              <a:gd name="T94" fmla="*/ 9 w 98"/>
              <a:gd name="T95" fmla="*/ 44 h 95"/>
              <a:gd name="T96" fmla="*/ 10 w 98"/>
              <a:gd name="T97" fmla="*/ 42 h 95"/>
              <a:gd name="T98" fmla="*/ 11 w 98"/>
              <a:gd name="T99" fmla="*/ 37 h 95"/>
              <a:gd name="T100" fmla="*/ 9 w 98"/>
              <a:gd name="T101" fmla="*/ 51 h 95"/>
              <a:gd name="T102" fmla="*/ 23 w 98"/>
              <a:gd name="T103" fmla="*/ 64 h 95"/>
              <a:gd name="T104" fmla="*/ 9 w 98"/>
              <a:gd name="T105" fmla="*/ 51 h 95"/>
              <a:gd name="T106" fmla="*/ 24 w 98"/>
              <a:gd name="T107" fmla="*/ 71 h 95"/>
              <a:gd name="T108" fmla="*/ 20 w 98"/>
              <a:gd name="T109" fmla="*/ 73 h 95"/>
              <a:gd name="T110" fmla="*/ 43 w 98"/>
              <a:gd name="T111" fmla="*/ 68 h 95"/>
              <a:gd name="T112" fmla="*/ 27 w 98"/>
              <a:gd name="T113" fmla="*/ 51 h 95"/>
              <a:gd name="T114" fmla="*/ 43 w 98"/>
              <a:gd name="T115" fmla="*/ 68 h 95"/>
              <a:gd name="T116" fmla="*/ 66 w 98"/>
              <a:gd name="T117" fmla="*/ 29 h 95"/>
              <a:gd name="T118" fmla="*/ 50 w 98"/>
              <a:gd name="T119" fmla="*/ 44 h 95"/>
              <a:gd name="T120" fmla="*/ 29 w 98"/>
              <a:gd name="T121" fmla="*/ 28 h 95"/>
              <a:gd name="T122" fmla="*/ 43 w 98"/>
              <a:gd name="T123" fmla="*/ 44 h 95"/>
              <a:gd name="T124" fmla="*/ 29 w 98"/>
              <a:gd name="T125" fmla="*/ 2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8" h="95">
                <a:moveTo>
                  <a:pt x="43" y="75"/>
                </a:moveTo>
                <a:cubicBezTo>
                  <a:pt x="69" y="67"/>
                  <a:pt x="69" y="67"/>
                  <a:pt x="69" y="67"/>
                </a:cubicBezTo>
                <a:cubicBezTo>
                  <a:pt x="68" y="74"/>
                  <a:pt x="68" y="74"/>
                  <a:pt x="68" y="74"/>
                </a:cubicBezTo>
                <a:cubicBezTo>
                  <a:pt x="83" y="74"/>
                  <a:pt x="96" y="66"/>
                  <a:pt x="98" y="47"/>
                </a:cubicBezTo>
                <a:cubicBezTo>
                  <a:pt x="98" y="70"/>
                  <a:pt x="85" y="89"/>
                  <a:pt x="64" y="89"/>
                </a:cubicBezTo>
                <a:cubicBezTo>
                  <a:pt x="62" y="95"/>
                  <a:pt x="62" y="95"/>
                  <a:pt x="62" y="95"/>
                </a:cubicBezTo>
                <a:cubicBezTo>
                  <a:pt x="43" y="75"/>
                  <a:pt x="43" y="75"/>
                  <a:pt x="43" y="75"/>
                </a:cubicBezTo>
                <a:close/>
                <a:moveTo>
                  <a:pt x="52" y="1"/>
                </a:moveTo>
                <a:cubicBezTo>
                  <a:pt x="47" y="0"/>
                  <a:pt x="42" y="0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0" y="3"/>
                  <a:pt x="24" y="6"/>
                  <a:pt x="18" y="10"/>
                </a:cubicBezTo>
                <a:cubicBezTo>
                  <a:pt x="13" y="14"/>
                  <a:pt x="8" y="19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3" y="30"/>
                  <a:pt x="1" y="35"/>
                  <a:pt x="1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6"/>
                  <a:pt x="0" y="51"/>
                  <a:pt x="1" y="55"/>
                </a:cubicBezTo>
                <a:cubicBezTo>
                  <a:pt x="1" y="56"/>
                  <a:pt x="1" y="56"/>
                  <a:pt x="1" y="56"/>
                </a:cubicBezTo>
                <a:cubicBezTo>
                  <a:pt x="3" y="65"/>
                  <a:pt x="7" y="73"/>
                  <a:pt x="14" y="79"/>
                </a:cubicBezTo>
                <a:cubicBezTo>
                  <a:pt x="21" y="86"/>
                  <a:pt x="30" y="91"/>
                  <a:pt x="40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0" y="93"/>
                  <a:pt x="40" y="93"/>
                  <a:pt x="40" y="93"/>
                </a:cubicBezTo>
                <a:cubicBezTo>
                  <a:pt x="44" y="93"/>
                  <a:pt x="47" y="93"/>
                  <a:pt x="50" y="93"/>
                </a:cubicBezTo>
                <a:cubicBezTo>
                  <a:pt x="32" y="74"/>
                  <a:pt x="32" y="74"/>
                  <a:pt x="32" y="74"/>
                </a:cubicBezTo>
                <a:cubicBezTo>
                  <a:pt x="31" y="72"/>
                  <a:pt x="31" y="72"/>
                  <a:pt x="31" y="72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51"/>
                  <a:pt x="50" y="51"/>
                  <a:pt x="50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67" y="54"/>
                  <a:pt x="67" y="58"/>
                  <a:pt x="66" y="61"/>
                </a:cubicBezTo>
                <a:cubicBezTo>
                  <a:pt x="73" y="59"/>
                  <a:pt x="73" y="59"/>
                  <a:pt x="73" y="59"/>
                </a:cubicBezTo>
                <a:cubicBezTo>
                  <a:pt x="74" y="57"/>
                  <a:pt x="74" y="54"/>
                  <a:pt x="74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3"/>
                  <a:pt x="83" y="54"/>
                  <a:pt x="82" y="56"/>
                </a:cubicBezTo>
                <a:cubicBezTo>
                  <a:pt x="82" y="58"/>
                  <a:pt x="81" y="59"/>
                  <a:pt x="81" y="61"/>
                </a:cubicBezTo>
                <a:cubicBezTo>
                  <a:pt x="79" y="61"/>
                  <a:pt x="77" y="62"/>
                  <a:pt x="76" y="62"/>
                </a:cubicBezTo>
                <a:cubicBezTo>
                  <a:pt x="75" y="67"/>
                  <a:pt x="75" y="67"/>
                  <a:pt x="75" y="67"/>
                </a:cubicBezTo>
                <a:cubicBezTo>
                  <a:pt x="81" y="66"/>
                  <a:pt x="86" y="62"/>
                  <a:pt x="89" y="57"/>
                </a:cubicBezTo>
                <a:cubicBezTo>
                  <a:pt x="91" y="54"/>
                  <a:pt x="92" y="50"/>
                  <a:pt x="92" y="46"/>
                </a:cubicBezTo>
                <a:cubicBezTo>
                  <a:pt x="92" y="42"/>
                  <a:pt x="92" y="42"/>
                  <a:pt x="92" y="42"/>
                </a:cubicBezTo>
                <a:cubicBezTo>
                  <a:pt x="92" y="40"/>
                  <a:pt x="92" y="39"/>
                  <a:pt x="92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0" y="30"/>
                  <a:pt x="87" y="24"/>
                  <a:pt x="83" y="18"/>
                </a:cubicBezTo>
                <a:cubicBezTo>
                  <a:pt x="79" y="13"/>
                  <a:pt x="74" y="9"/>
                  <a:pt x="67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3" y="3"/>
                  <a:pt x="58" y="1"/>
                  <a:pt x="53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lose/>
                <a:moveTo>
                  <a:pt x="83" y="44"/>
                </a:moveTo>
                <a:cubicBezTo>
                  <a:pt x="74" y="44"/>
                  <a:pt x="74" y="44"/>
                  <a:pt x="74" y="44"/>
                </a:cubicBezTo>
                <a:cubicBezTo>
                  <a:pt x="74" y="40"/>
                  <a:pt x="74" y="35"/>
                  <a:pt x="73" y="31"/>
                </a:cubicBezTo>
                <a:cubicBezTo>
                  <a:pt x="76" y="32"/>
                  <a:pt x="78" y="33"/>
                  <a:pt x="81" y="33"/>
                </a:cubicBezTo>
                <a:cubicBezTo>
                  <a:pt x="82" y="35"/>
                  <a:pt x="82" y="37"/>
                  <a:pt x="83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39"/>
                  <a:pt x="83" y="39"/>
                  <a:pt x="83" y="39"/>
                </a:cubicBezTo>
                <a:cubicBezTo>
                  <a:pt x="83" y="41"/>
                  <a:pt x="83" y="42"/>
                  <a:pt x="83" y="44"/>
                </a:cubicBezTo>
                <a:close/>
                <a:moveTo>
                  <a:pt x="77" y="25"/>
                </a:moveTo>
                <a:cubicBezTo>
                  <a:pt x="75" y="25"/>
                  <a:pt x="73" y="24"/>
                  <a:pt x="72" y="24"/>
                </a:cubicBezTo>
                <a:cubicBezTo>
                  <a:pt x="71" y="22"/>
                  <a:pt x="71" y="20"/>
                  <a:pt x="70" y="18"/>
                </a:cubicBezTo>
                <a:cubicBezTo>
                  <a:pt x="71" y="19"/>
                  <a:pt x="72" y="20"/>
                  <a:pt x="73" y="20"/>
                </a:cubicBezTo>
                <a:cubicBezTo>
                  <a:pt x="74" y="21"/>
                  <a:pt x="75" y="23"/>
                  <a:pt x="76" y="24"/>
                </a:cubicBezTo>
                <a:cubicBezTo>
                  <a:pt x="76" y="24"/>
                  <a:pt x="76" y="25"/>
                  <a:pt x="77" y="25"/>
                </a:cubicBezTo>
                <a:close/>
                <a:moveTo>
                  <a:pt x="61" y="13"/>
                </a:moveTo>
                <a:cubicBezTo>
                  <a:pt x="63" y="16"/>
                  <a:pt x="64" y="19"/>
                  <a:pt x="65" y="22"/>
                </a:cubicBezTo>
                <a:cubicBezTo>
                  <a:pt x="60" y="21"/>
                  <a:pt x="55" y="21"/>
                  <a:pt x="50" y="2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3" y="10"/>
                  <a:pt x="54" y="10"/>
                  <a:pt x="56" y="11"/>
                </a:cubicBezTo>
                <a:cubicBezTo>
                  <a:pt x="58" y="11"/>
                  <a:pt x="59" y="12"/>
                  <a:pt x="61" y="13"/>
                </a:cubicBezTo>
                <a:close/>
                <a:moveTo>
                  <a:pt x="43" y="10"/>
                </a:moveTo>
                <a:cubicBezTo>
                  <a:pt x="43" y="20"/>
                  <a:pt x="43" y="20"/>
                  <a:pt x="43" y="20"/>
                </a:cubicBezTo>
                <a:cubicBezTo>
                  <a:pt x="39" y="20"/>
                  <a:pt x="35" y="21"/>
                  <a:pt x="30" y="21"/>
                </a:cubicBezTo>
                <a:cubicBezTo>
                  <a:pt x="31" y="18"/>
                  <a:pt x="33" y="15"/>
                  <a:pt x="34" y="12"/>
                </a:cubicBezTo>
                <a:cubicBezTo>
                  <a:pt x="35" y="11"/>
                  <a:pt x="37" y="11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0"/>
                  <a:pt x="42" y="10"/>
                  <a:pt x="43" y="10"/>
                </a:cubicBezTo>
                <a:close/>
                <a:moveTo>
                  <a:pt x="25" y="16"/>
                </a:moveTo>
                <a:cubicBezTo>
                  <a:pt x="25" y="18"/>
                  <a:pt x="24" y="21"/>
                  <a:pt x="23" y="23"/>
                </a:cubicBezTo>
                <a:cubicBezTo>
                  <a:pt x="21" y="24"/>
                  <a:pt x="18" y="24"/>
                  <a:pt x="16" y="25"/>
                </a:cubicBezTo>
                <a:cubicBezTo>
                  <a:pt x="17" y="23"/>
                  <a:pt x="19" y="22"/>
                  <a:pt x="20" y="20"/>
                </a:cubicBezTo>
                <a:cubicBezTo>
                  <a:pt x="21" y="19"/>
                  <a:pt x="23" y="18"/>
                  <a:pt x="24" y="17"/>
                </a:cubicBezTo>
                <a:cubicBezTo>
                  <a:pt x="24" y="17"/>
                  <a:pt x="25" y="16"/>
                  <a:pt x="25" y="16"/>
                </a:cubicBezTo>
                <a:close/>
                <a:moveTo>
                  <a:pt x="12" y="34"/>
                </a:moveTo>
                <a:cubicBezTo>
                  <a:pt x="15" y="32"/>
                  <a:pt x="18" y="31"/>
                  <a:pt x="22" y="30"/>
                </a:cubicBezTo>
                <a:cubicBezTo>
                  <a:pt x="21" y="35"/>
                  <a:pt x="21" y="40"/>
                  <a:pt x="21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10" y="42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0"/>
                  <a:pt x="10" y="39"/>
                  <a:pt x="11" y="37"/>
                </a:cubicBezTo>
                <a:cubicBezTo>
                  <a:pt x="11" y="36"/>
                  <a:pt x="11" y="35"/>
                  <a:pt x="12" y="34"/>
                </a:cubicBezTo>
                <a:close/>
                <a:moveTo>
                  <a:pt x="9" y="51"/>
                </a:moveTo>
                <a:cubicBezTo>
                  <a:pt x="21" y="51"/>
                  <a:pt x="21" y="51"/>
                  <a:pt x="21" y="51"/>
                </a:cubicBezTo>
                <a:cubicBezTo>
                  <a:pt x="21" y="55"/>
                  <a:pt x="22" y="60"/>
                  <a:pt x="23" y="64"/>
                </a:cubicBezTo>
                <a:cubicBezTo>
                  <a:pt x="19" y="63"/>
                  <a:pt x="15" y="62"/>
                  <a:pt x="12" y="60"/>
                </a:cubicBezTo>
                <a:cubicBezTo>
                  <a:pt x="11" y="57"/>
                  <a:pt x="10" y="54"/>
                  <a:pt x="9" y="51"/>
                </a:cubicBezTo>
                <a:close/>
                <a:moveTo>
                  <a:pt x="17" y="69"/>
                </a:moveTo>
                <a:cubicBezTo>
                  <a:pt x="19" y="70"/>
                  <a:pt x="22" y="71"/>
                  <a:pt x="24" y="71"/>
                </a:cubicBezTo>
                <a:cubicBezTo>
                  <a:pt x="25" y="73"/>
                  <a:pt x="25" y="76"/>
                  <a:pt x="26" y="78"/>
                </a:cubicBezTo>
                <a:cubicBezTo>
                  <a:pt x="24" y="76"/>
                  <a:pt x="22" y="75"/>
                  <a:pt x="20" y="73"/>
                </a:cubicBezTo>
                <a:cubicBezTo>
                  <a:pt x="19" y="72"/>
                  <a:pt x="18" y="71"/>
                  <a:pt x="17" y="69"/>
                </a:cubicBezTo>
                <a:close/>
                <a:moveTo>
                  <a:pt x="43" y="68"/>
                </a:moveTo>
                <a:cubicBezTo>
                  <a:pt x="43" y="51"/>
                  <a:pt x="43" y="51"/>
                  <a:pt x="43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6"/>
                  <a:pt x="28" y="61"/>
                  <a:pt x="29" y="66"/>
                </a:cubicBezTo>
                <a:cubicBezTo>
                  <a:pt x="34" y="67"/>
                  <a:pt x="39" y="67"/>
                  <a:pt x="43" y="68"/>
                </a:cubicBezTo>
                <a:close/>
                <a:moveTo>
                  <a:pt x="50" y="27"/>
                </a:moveTo>
                <a:cubicBezTo>
                  <a:pt x="55" y="27"/>
                  <a:pt x="61" y="28"/>
                  <a:pt x="66" y="29"/>
                </a:cubicBezTo>
                <a:cubicBezTo>
                  <a:pt x="67" y="34"/>
                  <a:pt x="68" y="39"/>
                  <a:pt x="68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27"/>
                  <a:pt x="50" y="27"/>
                  <a:pt x="50" y="27"/>
                </a:cubicBezTo>
                <a:close/>
                <a:moveTo>
                  <a:pt x="29" y="28"/>
                </a:moveTo>
                <a:cubicBezTo>
                  <a:pt x="34" y="27"/>
                  <a:pt x="38" y="27"/>
                  <a:pt x="43" y="27"/>
                </a:cubicBezTo>
                <a:cubicBezTo>
                  <a:pt x="43" y="44"/>
                  <a:pt x="43" y="44"/>
                  <a:pt x="43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9"/>
                  <a:pt x="27" y="34"/>
                  <a:pt x="29" y="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2199865" y="4284422"/>
            <a:ext cx="453861" cy="346313"/>
            <a:chOff x="-1530126" y="3307863"/>
            <a:chExt cx="511176" cy="398462"/>
          </a:xfrm>
        </p:grpSpPr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-1374551" y="3322150"/>
              <a:ext cx="180975" cy="180975"/>
            </a:xfrm>
            <a:custGeom>
              <a:avLst/>
              <a:gdLst>
                <a:gd name="T0" fmla="*/ 24 w 48"/>
                <a:gd name="T1" fmla="*/ 0 h 48"/>
                <a:gd name="T2" fmla="*/ 41 w 48"/>
                <a:gd name="T3" fmla="*/ 7 h 48"/>
                <a:gd name="T4" fmla="*/ 48 w 48"/>
                <a:gd name="T5" fmla="*/ 24 h 48"/>
                <a:gd name="T6" fmla="*/ 41 w 48"/>
                <a:gd name="T7" fmla="*/ 41 h 48"/>
                <a:gd name="T8" fmla="*/ 24 w 48"/>
                <a:gd name="T9" fmla="*/ 48 h 48"/>
                <a:gd name="T10" fmla="*/ 7 w 48"/>
                <a:gd name="T11" fmla="*/ 41 h 48"/>
                <a:gd name="T12" fmla="*/ 0 w 48"/>
                <a:gd name="T13" fmla="*/ 24 h 48"/>
                <a:gd name="T14" fmla="*/ 7 w 48"/>
                <a:gd name="T15" fmla="*/ 7 h 48"/>
                <a:gd name="T16" fmla="*/ 24 w 48"/>
                <a:gd name="T17" fmla="*/ 0 h 48"/>
                <a:gd name="T18" fmla="*/ 27 w 48"/>
                <a:gd name="T19" fmla="*/ 23 h 48"/>
                <a:gd name="T20" fmla="*/ 27 w 48"/>
                <a:gd name="T21" fmla="*/ 22 h 48"/>
                <a:gd name="T22" fmla="*/ 34 w 48"/>
                <a:gd name="T23" fmla="*/ 12 h 48"/>
                <a:gd name="T24" fmla="*/ 32 w 48"/>
                <a:gd name="T25" fmla="*/ 11 h 48"/>
                <a:gd name="T26" fmla="*/ 25 w 48"/>
                <a:gd name="T27" fmla="*/ 21 h 48"/>
                <a:gd name="T28" fmla="*/ 23 w 48"/>
                <a:gd name="T29" fmla="*/ 21 h 48"/>
                <a:gd name="T30" fmla="*/ 21 w 48"/>
                <a:gd name="T31" fmla="*/ 26 h 48"/>
                <a:gd name="T32" fmla="*/ 25 w 48"/>
                <a:gd name="T33" fmla="*/ 28 h 48"/>
                <a:gd name="T34" fmla="*/ 26 w 48"/>
                <a:gd name="T35" fmla="*/ 28 h 48"/>
                <a:gd name="T36" fmla="*/ 34 w 48"/>
                <a:gd name="T37" fmla="*/ 30 h 48"/>
                <a:gd name="T38" fmla="*/ 35 w 48"/>
                <a:gd name="T39" fmla="*/ 28 h 48"/>
                <a:gd name="T40" fmla="*/ 27 w 48"/>
                <a:gd name="T41" fmla="*/ 25 h 48"/>
                <a:gd name="T42" fmla="*/ 27 w 48"/>
                <a:gd name="T43" fmla="*/ 23 h 48"/>
                <a:gd name="T44" fmla="*/ 37 w 48"/>
                <a:gd name="T45" fmla="*/ 12 h 48"/>
                <a:gd name="T46" fmla="*/ 24 w 48"/>
                <a:gd name="T47" fmla="*/ 7 h 48"/>
                <a:gd name="T48" fmla="*/ 12 w 48"/>
                <a:gd name="T49" fmla="*/ 12 h 48"/>
                <a:gd name="T50" fmla="*/ 7 w 48"/>
                <a:gd name="T51" fmla="*/ 24 h 48"/>
                <a:gd name="T52" fmla="*/ 12 w 48"/>
                <a:gd name="T53" fmla="*/ 37 h 48"/>
                <a:gd name="T54" fmla="*/ 24 w 48"/>
                <a:gd name="T55" fmla="*/ 42 h 48"/>
                <a:gd name="T56" fmla="*/ 37 w 48"/>
                <a:gd name="T57" fmla="*/ 37 h 48"/>
                <a:gd name="T58" fmla="*/ 42 w 48"/>
                <a:gd name="T59" fmla="*/ 24 h 48"/>
                <a:gd name="T60" fmla="*/ 37 w 48"/>
                <a:gd name="T6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31" y="0"/>
                    <a:pt x="37" y="3"/>
                    <a:pt x="41" y="7"/>
                  </a:cubicBezTo>
                  <a:cubicBezTo>
                    <a:pt x="45" y="12"/>
                    <a:pt x="48" y="18"/>
                    <a:pt x="48" y="24"/>
                  </a:cubicBezTo>
                  <a:cubicBezTo>
                    <a:pt x="48" y="31"/>
                    <a:pt x="45" y="37"/>
                    <a:pt x="41" y="41"/>
                  </a:cubicBezTo>
                  <a:cubicBezTo>
                    <a:pt x="37" y="46"/>
                    <a:pt x="31" y="48"/>
                    <a:pt x="24" y="48"/>
                  </a:cubicBezTo>
                  <a:cubicBezTo>
                    <a:pt x="18" y="48"/>
                    <a:pt x="12" y="46"/>
                    <a:pt x="7" y="41"/>
                  </a:cubicBezTo>
                  <a:cubicBezTo>
                    <a:pt x="3" y="37"/>
                    <a:pt x="0" y="31"/>
                    <a:pt x="0" y="24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3"/>
                    <a:pt x="18" y="0"/>
                    <a:pt x="24" y="0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2"/>
                  </a:cubicBezTo>
                  <a:cubicBezTo>
                    <a:pt x="29" y="19"/>
                    <a:pt x="32" y="16"/>
                    <a:pt x="34" y="12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29" y="14"/>
                    <a:pt x="27" y="17"/>
                    <a:pt x="25" y="21"/>
                  </a:cubicBezTo>
                  <a:cubicBezTo>
                    <a:pt x="24" y="21"/>
                    <a:pt x="23" y="21"/>
                    <a:pt x="23" y="21"/>
                  </a:cubicBezTo>
                  <a:cubicBezTo>
                    <a:pt x="21" y="22"/>
                    <a:pt x="20" y="24"/>
                    <a:pt x="21" y="26"/>
                  </a:cubicBezTo>
                  <a:cubicBezTo>
                    <a:pt x="22" y="28"/>
                    <a:pt x="24" y="29"/>
                    <a:pt x="25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9" y="29"/>
                    <a:pt x="31" y="30"/>
                    <a:pt x="34" y="30"/>
                  </a:cubicBezTo>
                  <a:cubicBezTo>
                    <a:pt x="35" y="29"/>
                    <a:pt x="35" y="29"/>
                    <a:pt x="35" y="28"/>
                  </a:cubicBezTo>
                  <a:cubicBezTo>
                    <a:pt x="33" y="27"/>
                    <a:pt x="30" y="26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lose/>
                  <a:moveTo>
                    <a:pt x="37" y="12"/>
                  </a:moveTo>
                  <a:cubicBezTo>
                    <a:pt x="33" y="9"/>
                    <a:pt x="29" y="7"/>
                    <a:pt x="24" y="7"/>
                  </a:cubicBezTo>
                  <a:cubicBezTo>
                    <a:pt x="19" y="7"/>
                    <a:pt x="15" y="9"/>
                    <a:pt x="12" y="12"/>
                  </a:cubicBezTo>
                  <a:cubicBezTo>
                    <a:pt x="9" y="15"/>
                    <a:pt x="7" y="19"/>
                    <a:pt x="7" y="24"/>
                  </a:cubicBezTo>
                  <a:cubicBezTo>
                    <a:pt x="7" y="29"/>
                    <a:pt x="9" y="33"/>
                    <a:pt x="12" y="37"/>
                  </a:cubicBezTo>
                  <a:cubicBezTo>
                    <a:pt x="15" y="40"/>
                    <a:pt x="19" y="42"/>
                    <a:pt x="24" y="42"/>
                  </a:cubicBezTo>
                  <a:cubicBezTo>
                    <a:pt x="29" y="42"/>
                    <a:pt x="33" y="40"/>
                    <a:pt x="37" y="37"/>
                  </a:cubicBezTo>
                  <a:cubicBezTo>
                    <a:pt x="40" y="33"/>
                    <a:pt x="42" y="29"/>
                    <a:pt x="42" y="24"/>
                  </a:cubicBezTo>
                  <a:cubicBezTo>
                    <a:pt x="42" y="19"/>
                    <a:pt x="40" y="15"/>
                    <a:pt x="37" y="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-1530126" y="3368188"/>
              <a:ext cx="249238" cy="236537"/>
            </a:xfrm>
            <a:custGeom>
              <a:avLst/>
              <a:gdLst>
                <a:gd name="T0" fmla="*/ 1 w 66"/>
                <a:gd name="T1" fmla="*/ 28 h 63"/>
                <a:gd name="T2" fmla="*/ 35 w 66"/>
                <a:gd name="T3" fmla="*/ 30 h 63"/>
                <a:gd name="T4" fmla="*/ 23 w 66"/>
                <a:gd name="T5" fmla="*/ 29 h 63"/>
                <a:gd name="T6" fmla="*/ 47 w 66"/>
                <a:gd name="T7" fmla="*/ 20 h 63"/>
                <a:gd name="T8" fmla="*/ 57 w 66"/>
                <a:gd name="T9" fmla="*/ 33 h 63"/>
                <a:gd name="T10" fmla="*/ 66 w 66"/>
                <a:gd name="T11" fmla="*/ 30 h 63"/>
                <a:gd name="T12" fmla="*/ 57 w 66"/>
                <a:gd name="T13" fmla="*/ 63 h 63"/>
                <a:gd name="T14" fmla="*/ 45 w 66"/>
                <a:gd name="T15" fmla="*/ 47 h 63"/>
                <a:gd name="T16" fmla="*/ 2 w 66"/>
                <a:gd name="T17" fmla="*/ 42 h 63"/>
                <a:gd name="T18" fmla="*/ 0 w 66"/>
                <a:gd name="T19" fmla="*/ 37 h 63"/>
                <a:gd name="T20" fmla="*/ 0 w 66"/>
                <a:gd name="T21" fmla="*/ 33 h 63"/>
                <a:gd name="T22" fmla="*/ 30 w 66"/>
                <a:gd name="T23" fmla="*/ 2 h 63"/>
                <a:gd name="T24" fmla="*/ 33 w 66"/>
                <a:gd name="T25" fmla="*/ 0 h 63"/>
                <a:gd name="T26" fmla="*/ 36 w 66"/>
                <a:gd name="T27" fmla="*/ 2 h 63"/>
                <a:gd name="T28" fmla="*/ 30 w 66"/>
                <a:gd name="T29" fmla="*/ 16 h 63"/>
                <a:gd name="T30" fmla="*/ 27 w 66"/>
                <a:gd name="T31" fmla="*/ 14 h 63"/>
                <a:gd name="T32" fmla="*/ 28 w 66"/>
                <a:gd name="T33" fmla="*/ 7 h 63"/>
                <a:gd name="T34" fmla="*/ 29 w 66"/>
                <a:gd name="T35" fmla="*/ 7 h 63"/>
                <a:gd name="T36" fmla="*/ 27 w 66"/>
                <a:gd name="T37" fmla="*/ 13 h 63"/>
                <a:gd name="T38" fmla="*/ 30 w 66"/>
                <a:gd name="T39" fmla="*/ 7 h 63"/>
                <a:gd name="T40" fmla="*/ 32 w 66"/>
                <a:gd name="T41" fmla="*/ 2 h 63"/>
                <a:gd name="T42" fmla="*/ 24 w 66"/>
                <a:gd name="T43" fmla="*/ 12 h 63"/>
                <a:gd name="T44" fmla="*/ 18 w 66"/>
                <a:gd name="T45" fmla="*/ 6 h 63"/>
                <a:gd name="T46" fmla="*/ 14 w 66"/>
                <a:gd name="T47" fmla="*/ 8 h 63"/>
                <a:gd name="T48" fmla="*/ 22 w 66"/>
                <a:gd name="T49" fmla="*/ 23 h 63"/>
                <a:gd name="T50" fmla="*/ 26 w 66"/>
                <a:gd name="T51" fmla="*/ 21 h 63"/>
                <a:gd name="T52" fmla="*/ 26 w 66"/>
                <a:gd name="T53" fmla="*/ 17 h 63"/>
                <a:gd name="T54" fmla="*/ 25 w 66"/>
                <a:gd name="T55" fmla="*/ 18 h 63"/>
                <a:gd name="T56" fmla="*/ 24 w 66"/>
                <a:gd name="T57" fmla="*/ 18 h 63"/>
                <a:gd name="T58" fmla="*/ 19 w 66"/>
                <a:gd name="T59" fmla="*/ 9 h 63"/>
                <a:gd name="T60" fmla="*/ 20 w 66"/>
                <a:gd name="T61" fmla="*/ 9 h 63"/>
                <a:gd name="T62" fmla="*/ 25 w 66"/>
                <a:gd name="T63" fmla="*/ 18 h 63"/>
                <a:gd name="T64" fmla="*/ 7 w 66"/>
                <a:gd name="T65" fmla="*/ 19 h 63"/>
                <a:gd name="T66" fmla="*/ 4 w 66"/>
                <a:gd name="T67" fmla="*/ 20 h 63"/>
                <a:gd name="T68" fmla="*/ 3 w 66"/>
                <a:gd name="T69" fmla="*/ 25 h 63"/>
                <a:gd name="T70" fmla="*/ 19 w 66"/>
                <a:gd name="T71" fmla="*/ 28 h 63"/>
                <a:gd name="T72" fmla="*/ 20 w 66"/>
                <a:gd name="T73" fmla="*/ 24 h 63"/>
                <a:gd name="T74" fmla="*/ 12 w 66"/>
                <a:gd name="T75" fmla="*/ 20 h 63"/>
                <a:gd name="T76" fmla="*/ 12 w 66"/>
                <a:gd name="T77" fmla="*/ 22 h 63"/>
                <a:gd name="T78" fmla="*/ 6 w 66"/>
                <a:gd name="T79" fmla="*/ 21 h 63"/>
                <a:gd name="T80" fmla="*/ 12 w 66"/>
                <a:gd name="T81" fmla="*/ 23 h 63"/>
                <a:gd name="T82" fmla="*/ 18 w 66"/>
                <a:gd name="T83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63">
                  <a:moveTo>
                    <a:pt x="0" y="33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lose/>
                  <a:moveTo>
                    <a:pt x="28" y="7"/>
                  </a:moveTo>
                  <a:cubicBezTo>
                    <a:pt x="29" y="5"/>
                    <a:pt x="30" y="3"/>
                    <a:pt x="30" y="2"/>
                  </a:cubicBezTo>
                  <a:cubicBezTo>
                    <a:pt x="31" y="1"/>
                    <a:pt x="31" y="1"/>
                    <a:pt x="32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4" y="1"/>
                    <a:pt x="35" y="1"/>
                    <a:pt x="36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7" y="4"/>
                    <a:pt x="33" y="14"/>
                    <a:pt x="31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5"/>
                    <a:pt x="28" y="15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3"/>
                    <a:pt x="26" y="12"/>
                    <a:pt x="27" y="11"/>
                  </a:cubicBezTo>
                  <a:cubicBezTo>
                    <a:pt x="27" y="10"/>
                    <a:pt x="27" y="8"/>
                    <a:pt x="28" y="7"/>
                  </a:cubicBezTo>
                  <a:close/>
                  <a:moveTo>
                    <a:pt x="31" y="3"/>
                  </a:moveTo>
                  <a:cubicBezTo>
                    <a:pt x="30" y="4"/>
                    <a:pt x="30" y="5"/>
                    <a:pt x="29" y="7"/>
                  </a:cubicBezTo>
                  <a:cubicBezTo>
                    <a:pt x="28" y="9"/>
                    <a:pt x="28" y="10"/>
                    <a:pt x="28" y="11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1"/>
                    <a:pt x="30" y="9"/>
                    <a:pt x="30" y="7"/>
                  </a:cubicBezTo>
                  <a:cubicBezTo>
                    <a:pt x="31" y="6"/>
                    <a:pt x="31" y="4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1" y="2"/>
                    <a:pt x="31" y="3"/>
                  </a:cubicBezTo>
                  <a:close/>
                  <a:moveTo>
                    <a:pt x="24" y="12"/>
                  </a:moveTo>
                  <a:cubicBezTo>
                    <a:pt x="23" y="10"/>
                    <a:pt x="21" y="9"/>
                    <a:pt x="21" y="8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11"/>
                    <a:pt x="19" y="21"/>
                    <a:pt x="22" y="23"/>
                  </a:cubicBezTo>
                  <a:cubicBezTo>
                    <a:pt x="22" y="23"/>
                    <a:pt x="22" y="23"/>
                    <a:pt x="23" y="23"/>
                  </a:cubicBezTo>
                  <a:cubicBezTo>
                    <a:pt x="24" y="22"/>
                    <a:pt x="25" y="21"/>
                    <a:pt x="26" y="21"/>
                  </a:cubicBezTo>
                  <a:cubicBezTo>
                    <a:pt x="26" y="21"/>
                    <a:pt x="26" y="20"/>
                    <a:pt x="26" y="20"/>
                  </a:cubicBezTo>
                  <a:cubicBezTo>
                    <a:pt x="26" y="19"/>
                    <a:pt x="26" y="19"/>
                    <a:pt x="26" y="17"/>
                  </a:cubicBezTo>
                  <a:cubicBezTo>
                    <a:pt x="25" y="16"/>
                    <a:pt x="25" y="14"/>
                    <a:pt x="24" y="12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9"/>
                    <a:pt x="25" y="19"/>
                  </a:cubicBezTo>
                  <a:cubicBezTo>
                    <a:pt x="25" y="19"/>
                    <a:pt x="25" y="19"/>
                    <a:pt x="24" y="18"/>
                  </a:cubicBezTo>
                  <a:cubicBezTo>
                    <a:pt x="23" y="17"/>
                    <a:pt x="22" y="15"/>
                    <a:pt x="21" y="14"/>
                  </a:cubicBezTo>
                  <a:cubicBezTo>
                    <a:pt x="20" y="12"/>
                    <a:pt x="20" y="10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8"/>
                    <a:pt x="20" y="9"/>
                  </a:cubicBezTo>
                  <a:cubicBezTo>
                    <a:pt x="21" y="10"/>
                    <a:pt x="22" y="11"/>
                    <a:pt x="23" y="13"/>
                  </a:cubicBezTo>
                  <a:cubicBezTo>
                    <a:pt x="23" y="15"/>
                    <a:pt x="24" y="16"/>
                    <a:pt x="25" y="18"/>
                  </a:cubicBezTo>
                  <a:close/>
                  <a:moveTo>
                    <a:pt x="12" y="20"/>
                  </a:moveTo>
                  <a:cubicBezTo>
                    <a:pt x="10" y="20"/>
                    <a:pt x="8" y="20"/>
                    <a:pt x="7" y="19"/>
                  </a:cubicBezTo>
                  <a:cubicBezTo>
                    <a:pt x="6" y="19"/>
                    <a:pt x="5" y="19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1"/>
                    <a:pt x="3" y="23"/>
                    <a:pt x="3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5" y="27"/>
                    <a:pt x="16" y="30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20" y="26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19" y="23"/>
                    <a:pt x="18" y="22"/>
                  </a:cubicBezTo>
                  <a:cubicBezTo>
                    <a:pt x="16" y="22"/>
                    <a:pt x="14" y="21"/>
                    <a:pt x="12" y="20"/>
                  </a:cubicBezTo>
                  <a:close/>
                  <a:moveTo>
                    <a:pt x="17" y="23"/>
                  </a:moveTo>
                  <a:cubicBezTo>
                    <a:pt x="16" y="23"/>
                    <a:pt x="14" y="22"/>
                    <a:pt x="12" y="22"/>
                  </a:cubicBezTo>
                  <a:cubicBezTo>
                    <a:pt x="10" y="21"/>
                    <a:pt x="8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7" y="21"/>
                  </a:cubicBezTo>
                  <a:cubicBezTo>
                    <a:pt x="8" y="22"/>
                    <a:pt x="10" y="22"/>
                    <a:pt x="12" y="23"/>
                  </a:cubicBezTo>
                  <a:cubicBezTo>
                    <a:pt x="14" y="23"/>
                    <a:pt x="16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7" y="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-1314226" y="3593613"/>
              <a:ext cx="68263" cy="90487"/>
            </a:xfrm>
            <a:custGeom>
              <a:avLst/>
              <a:gdLst>
                <a:gd name="T0" fmla="*/ 0 w 43"/>
                <a:gd name="T1" fmla="*/ 0 h 57"/>
                <a:gd name="T2" fmla="*/ 0 w 43"/>
                <a:gd name="T3" fmla="*/ 57 h 57"/>
                <a:gd name="T4" fmla="*/ 43 w 43"/>
                <a:gd name="T5" fmla="*/ 0 h 57"/>
                <a:gd name="T6" fmla="*/ 0 w 43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7">
                  <a:moveTo>
                    <a:pt x="0" y="0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-1161826" y="3307863"/>
              <a:ext cx="66675" cy="90487"/>
            </a:xfrm>
            <a:custGeom>
              <a:avLst/>
              <a:gdLst>
                <a:gd name="T0" fmla="*/ 42 w 42"/>
                <a:gd name="T1" fmla="*/ 57 h 57"/>
                <a:gd name="T2" fmla="*/ 42 w 42"/>
                <a:gd name="T3" fmla="*/ 0 h 57"/>
                <a:gd name="T4" fmla="*/ 0 w 42"/>
                <a:gd name="T5" fmla="*/ 57 h 57"/>
                <a:gd name="T6" fmla="*/ 42 w 42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42" y="57"/>
                  </a:moveTo>
                  <a:lnTo>
                    <a:pt x="42" y="0"/>
                  </a:lnTo>
                  <a:lnTo>
                    <a:pt x="0" y="57"/>
                  </a:lnTo>
                  <a:lnTo>
                    <a:pt x="42" y="5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4" name="Freeform 10"/>
            <p:cNvSpPr>
              <a:spLocks noEditPoints="1"/>
            </p:cNvSpPr>
            <p:nvPr/>
          </p:nvSpPr>
          <p:spPr bwMode="auto">
            <a:xfrm>
              <a:off x="-1191988" y="3453913"/>
              <a:ext cx="173038" cy="252412"/>
            </a:xfrm>
            <a:custGeom>
              <a:avLst/>
              <a:gdLst>
                <a:gd name="T0" fmla="*/ 10 w 46"/>
                <a:gd name="T1" fmla="*/ 48 h 67"/>
                <a:gd name="T2" fmla="*/ 36 w 46"/>
                <a:gd name="T3" fmla="*/ 48 h 67"/>
                <a:gd name="T4" fmla="*/ 33 w 46"/>
                <a:gd name="T5" fmla="*/ 63 h 67"/>
                <a:gd name="T6" fmla="*/ 28 w 46"/>
                <a:gd name="T7" fmla="*/ 63 h 67"/>
                <a:gd name="T8" fmla="*/ 23 w 46"/>
                <a:gd name="T9" fmla="*/ 67 h 67"/>
                <a:gd name="T10" fmla="*/ 18 w 46"/>
                <a:gd name="T11" fmla="*/ 63 h 67"/>
                <a:gd name="T12" fmla="*/ 13 w 46"/>
                <a:gd name="T13" fmla="*/ 63 h 67"/>
                <a:gd name="T14" fmla="*/ 10 w 46"/>
                <a:gd name="T15" fmla="*/ 48 h 67"/>
                <a:gd name="T16" fmla="*/ 32 w 46"/>
                <a:gd name="T17" fmla="*/ 19 h 67"/>
                <a:gd name="T18" fmla="*/ 33 w 46"/>
                <a:gd name="T19" fmla="*/ 22 h 67"/>
                <a:gd name="T20" fmla="*/ 32 w 46"/>
                <a:gd name="T21" fmla="*/ 23 h 67"/>
                <a:gd name="T22" fmla="*/ 33 w 46"/>
                <a:gd name="T23" fmla="*/ 24 h 67"/>
                <a:gd name="T24" fmla="*/ 33 w 46"/>
                <a:gd name="T25" fmla="*/ 26 h 67"/>
                <a:gd name="T26" fmla="*/ 32 w 46"/>
                <a:gd name="T27" fmla="*/ 27 h 67"/>
                <a:gd name="T28" fmla="*/ 33 w 46"/>
                <a:gd name="T29" fmla="*/ 27 h 67"/>
                <a:gd name="T30" fmla="*/ 32 w 46"/>
                <a:gd name="T31" fmla="*/ 30 h 67"/>
                <a:gd name="T32" fmla="*/ 31 w 46"/>
                <a:gd name="T33" fmla="*/ 30 h 67"/>
                <a:gd name="T34" fmla="*/ 32 w 46"/>
                <a:gd name="T35" fmla="*/ 31 h 67"/>
                <a:gd name="T36" fmla="*/ 31 w 46"/>
                <a:gd name="T37" fmla="*/ 33 h 67"/>
                <a:gd name="T38" fmla="*/ 30 w 46"/>
                <a:gd name="T39" fmla="*/ 34 h 67"/>
                <a:gd name="T40" fmla="*/ 18 w 46"/>
                <a:gd name="T41" fmla="*/ 31 h 67"/>
                <a:gd name="T42" fmla="*/ 14 w 46"/>
                <a:gd name="T43" fmla="*/ 31 h 67"/>
                <a:gd name="T44" fmla="*/ 14 w 46"/>
                <a:gd name="T45" fmla="*/ 20 h 67"/>
                <a:gd name="T46" fmla="*/ 18 w 46"/>
                <a:gd name="T47" fmla="*/ 20 h 67"/>
                <a:gd name="T48" fmla="*/ 27 w 46"/>
                <a:gd name="T49" fmla="*/ 10 h 67"/>
                <a:gd name="T50" fmla="*/ 24 w 46"/>
                <a:gd name="T51" fmla="*/ 19 h 67"/>
                <a:gd name="T52" fmla="*/ 32 w 46"/>
                <a:gd name="T53" fmla="*/ 19 h 67"/>
                <a:gd name="T54" fmla="*/ 9 w 46"/>
                <a:gd name="T55" fmla="*/ 45 h 67"/>
                <a:gd name="T56" fmla="*/ 16 w 46"/>
                <a:gd name="T57" fmla="*/ 45 h 67"/>
                <a:gd name="T58" fmla="*/ 11 w 46"/>
                <a:gd name="T59" fmla="*/ 30 h 67"/>
                <a:gd name="T60" fmla="*/ 7 w 46"/>
                <a:gd name="T61" fmla="*/ 18 h 67"/>
                <a:gd name="T62" fmla="*/ 15 w 46"/>
                <a:gd name="T63" fmla="*/ 9 h 67"/>
                <a:gd name="T64" fmla="*/ 23 w 46"/>
                <a:gd name="T65" fmla="*/ 7 h 67"/>
                <a:gd name="T66" fmla="*/ 32 w 46"/>
                <a:gd name="T67" fmla="*/ 9 h 67"/>
                <a:gd name="T68" fmla="*/ 39 w 46"/>
                <a:gd name="T69" fmla="*/ 18 h 67"/>
                <a:gd name="T70" fmla="*/ 35 w 46"/>
                <a:gd name="T71" fmla="*/ 30 h 67"/>
                <a:gd name="T72" fmla="*/ 30 w 46"/>
                <a:gd name="T73" fmla="*/ 45 h 67"/>
                <a:gd name="T74" fmla="*/ 37 w 46"/>
                <a:gd name="T75" fmla="*/ 45 h 67"/>
                <a:gd name="T76" fmla="*/ 41 w 46"/>
                <a:gd name="T77" fmla="*/ 33 h 67"/>
                <a:gd name="T78" fmla="*/ 45 w 46"/>
                <a:gd name="T79" fmla="*/ 17 h 67"/>
                <a:gd name="T80" fmla="*/ 35 w 46"/>
                <a:gd name="T81" fmla="*/ 3 h 67"/>
                <a:gd name="T82" fmla="*/ 23 w 46"/>
                <a:gd name="T83" fmla="*/ 0 h 67"/>
                <a:gd name="T84" fmla="*/ 12 w 46"/>
                <a:gd name="T85" fmla="*/ 3 h 67"/>
                <a:gd name="T86" fmla="*/ 1 w 46"/>
                <a:gd name="T87" fmla="*/ 17 h 67"/>
                <a:gd name="T88" fmla="*/ 5 w 46"/>
                <a:gd name="T89" fmla="*/ 33 h 67"/>
                <a:gd name="T90" fmla="*/ 9 w 46"/>
                <a:gd name="T91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" h="67">
                  <a:moveTo>
                    <a:pt x="10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5"/>
                    <a:pt x="26" y="67"/>
                    <a:pt x="23" y="67"/>
                  </a:cubicBezTo>
                  <a:cubicBezTo>
                    <a:pt x="21" y="67"/>
                    <a:pt x="19" y="65"/>
                    <a:pt x="18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0" y="48"/>
                    <a:pt x="10" y="48"/>
                    <a:pt x="10" y="48"/>
                  </a:cubicBezTo>
                  <a:close/>
                  <a:moveTo>
                    <a:pt x="3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1" y="13"/>
                    <a:pt x="27" y="17"/>
                    <a:pt x="24" y="19"/>
                  </a:cubicBezTo>
                  <a:cubicBezTo>
                    <a:pt x="32" y="19"/>
                    <a:pt x="32" y="19"/>
                    <a:pt x="32" y="19"/>
                  </a:cubicBezTo>
                  <a:close/>
                  <a:moveTo>
                    <a:pt x="9" y="45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5" y="39"/>
                    <a:pt x="13" y="35"/>
                    <a:pt x="11" y="30"/>
                  </a:cubicBezTo>
                  <a:cubicBezTo>
                    <a:pt x="9" y="26"/>
                    <a:pt x="7" y="22"/>
                    <a:pt x="7" y="18"/>
                  </a:cubicBezTo>
                  <a:cubicBezTo>
                    <a:pt x="8" y="13"/>
                    <a:pt x="11" y="10"/>
                    <a:pt x="15" y="9"/>
                  </a:cubicBezTo>
                  <a:cubicBezTo>
                    <a:pt x="17" y="7"/>
                    <a:pt x="20" y="7"/>
                    <a:pt x="23" y="7"/>
                  </a:cubicBezTo>
                  <a:cubicBezTo>
                    <a:pt x="26" y="7"/>
                    <a:pt x="29" y="7"/>
                    <a:pt x="32" y="9"/>
                  </a:cubicBezTo>
                  <a:cubicBezTo>
                    <a:pt x="35" y="11"/>
                    <a:pt x="38" y="14"/>
                    <a:pt x="39" y="18"/>
                  </a:cubicBezTo>
                  <a:cubicBezTo>
                    <a:pt x="39" y="22"/>
                    <a:pt x="37" y="26"/>
                    <a:pt x="35" y="30"/>
                  </a:cubicBezTo>
                  <a:cubicBezTo>
                    <a:pt x="33" y="35"/>
                    <a:pt x="31" y="39"/>
                    <a:pt x="3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0"/>
                    <a:pt x="39" y="36"/>
                    <a:pt x="41" y="33"/>
                  </a:cubicBezTo>
                  <a:cubicBezTo>
                    <a:pt x="44" y="27"/>
                    <a:pt x="46" y="22"/>
                    <a:pt x="45" y="17"/>
                  </a:cubicBezTo>
                  <a:cubicBezTo>
                    <a:pt x="44" y="11"/>
                    <a:pt x="40" y="6"/>
                    <a:pt x="35" y="3"/>
                  </a:cubicBezTo>
                  <a:cubicBezTo>
                    <a:pt x="31" y="1"/>
                    <a:pt x="27" y="1"/>
                    <a:pt x="23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7" y="6"/>
                    <a:pt x="3" y="10"/>
                    <a:pt x="1" y="17"/>
                  </a:cubicBezTo>
                  <a:cubicBezTo>
                    <a:pt x="0" y="22"/>
                    <a:pt x="2" y="27"/>
                    <a:pt x="5" y="33"/>
                  </a:cubicBezTo>
                  <a:cubicBezTo>
                    <a:pt x="7" y="37"/>
                    <a:pt x="9" y="40"/>
                    <a:pt x="9" y="4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5" name="Rectangle 11"/>
            <p:cNvSpPr>
              <a:spLocks noChangeArrowheads="1"/>
            </p:cNvSpPr>
            <p:nvPr/>
          </p:nvSpPr>
          <p:spPr bwMode="auto">
            <a:xfrm>
              <a:off x="-1120551" y="3393588"/>
              <a:ext cx="25400" cy="682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2274920" y="2682211"/>
            <a:ext cx="376350" cy="413057"/>
            <a:chOff x="-2314575" y="3267075"/>
            <a:chExt cx="419100" cy="469900"/>
          </a:xfrm>
          <a:solidFill>
            <a:schemeClr val="bg1">
              <a:lumMod val="95000"/>
            </a:schemeClr>
          </a:solidFill>
        </p:grpSpPr>
        <p:sp>
          <p:nvSpPr>
            <p:cNvPr id="177" name="Oval 25"/>
            <p:cNvSpPr>
              <a:spLocks noChangeArrowheads="1"/>
            </p:cNvSpPr>
            <p:nvPr/>
          </p:nvSpPr>
          <p:spPr bwMode="auto">
            <a:xfrm>
              <a:off x="-2216150" y="3267075"/>
              <a:ext cx="71438" cy="904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8" name="Freeform 26"/>
            <p:cNvSpPr>
              <a:spLocks noEditPoints="1"/>
            </p:cNvSpPr>
            <p:nvPr/>
          </p:nvSpPr>
          <p:spPr bwMode="auto">
            <a:xfrm>
              <a:off x="-2314575" y="3365500"/>
              <a:ext cx="263525" cy="368300"/>
            </a:xfrm>
            <a:custGeom>
              <a:avLst/>
              <a:gdLst>
                <a:gd name="T0" fmla="*/ 70 w 70"/>
                <a:gd name="T1" fmla="*/ 15 h 98"/>
                <a:gd name="T2" fmla="*/ 69 w 70"/>
                <a:gd name="T3" fmla="*/ 15 h 98"/>
                <a:gd name="T4" fmla="*/ 66 w 70"/>
                <a:gd name="T5" fmla="*/ 13 h 98"/>
                <a:gd name="T6" fmla="*/ 52 w 70"/>
                <a:gd name="T7" fmla="*/ 2 h 98"/>
                <a:gd name="T8" fmla="*/ 49 w 70"/>
                <a:gd name="T9" fmla="*/ 1 h 98"/>
                <a:gd name="T10" fmla="*/ 44 w 70"/>
                <a:gd name="T11" fmla="*/ 1 h 98"/>
                <a:gd name="T12" fmla="*/ 43 w 70"/>
                <a:gd name="T13" fmla="*/ 7 h 98"/>
                <a:gd name="T14" fmla="*/ 39 w 70"/>
                <a:gd name="T15" fmla="*/ 25 h 98"/>
                <a:gd name="T16" fmla="*/ 39 w 70"/>
                <a:gd name="T17" fmla="*/ 5 h 98"/>
                <a:gd name="T18" fmla="*/ 34 w 70"/>
                <a:gd name="T19" fmla="*/ 0 h 98"/>
                <a:gd name="T20" fmla="*/ 33 w 70"/>
                <a:gd name="T21" fmla="*/ 6 h 98"/>
                <a:gd name="T22" fmla="*/ 26 w 70"/>
                <a:gd name="T23" fmla="*/ 11 h 98"/>
                <a:gd name="T24" fmla="*/ 24 w 70"/>
                <a:gd name="T25" fmla="*/ 4 h 98"/>
                <a:gd name="T26" fmla="*/ 28 w 70"/>
                <a:gd name="T27" fmla="*/ 1 h 98"/>
                <a:gd name="T28" fmla="*/ 22 w 70"/>
                <a:gd name="T29" fmla="*/ 1 h 98"/>
                <a:gd name="T30" fmla="*/ 2 w 70"/>
                <a:gd name="T31" fmla="*/ 21 h 98"/>
                <a:gd name="T32" fmla="*/ 2 w 70"/>
                <a:gd name="T33" fmla="*/ 21 h 98"/>
                <a:gd name="T34" fmla="*/ 1 w 70"/>
                <a:gd name="T35" fmla="*/ 28 h 98"/>
                <a:gd name="T36" fmla="*/ 1 w 70"/>
                <a:gd name="T37" fmla="*/ 28 h 98"/>
                <a:gd name="T38" fmla="*/ 2 w 70"/>
                <a:gd name="T39" fmla="*/ 29 h 98"/>
                <a:gd name="T40" fmla="*/ 4 w 70"/>
                <a:gd name="T41" fmla="*/ 33 h 98"/>
                <a:gd name="T42" fmla="*/ 12 w 70"/>
                <a:gd name="T43" fmla="*/ 49 h 98"/>
                <a:gd name="T44" fmla="*/ 19 w 70"/>
                <a:gd name="T45" fmla="*/ 52 h 98"/>
                <a:gd name="T46" fmla="*/ 20 w 70"/>
                <a:gd name="T47" fmla="*/ 52 h 98"/>
                <a:gd name="T48" fmla="*/ 35 w 70"/>
                <a:gd name="T49" fmla="*/ 98 h 98"/>
                <a:gd name="T50" fmla="*/ 33 w 70"/>
                <a:gd name="T51" fmla="*/ 63 h 98"/>
                <a:gd name="T52" fmla="*/ 52 w 70"/>
                <a:gd name="T53" fmla="*/ 19 h 98"/>
                <a:gd name="T54" fmla="*/ 54 w 70"/>
                <a:gd name="T55" fmla="*/ 18 h 98"/>
                <a:gd name="T56" fmla="*/ 44 w 70"/>
                <a:gd name="T57" fmla="*/ 26 h 98"/>
                <a:gd name="T58" fmla="*/ 52 w 70"/>
                <a:gd name="T59" fmla="*/ 19 h 98"/>
                <a:gd name="T60" fmla="*/ 18 w 70"/>
                <a:gd name="T61" fmla="*/ 32 h 98"/>
                <a:gd name="T62" fmla="*/ 14 w 70"/>
                <a:gd name="T63" fmla="*/ 26 h 98"/>
                <a:gd name="T64" fmla="*/ 19 w 70"/>
                <a:gd name="T65" fmla="*/ 3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8">
                  <a:moveTo>
                    <a:pt x="69" y="24"/>
                  </a:moveTo>
                  <a:cubicBezTo>
                    <a:pt x="69" y="20"/>
                    <a:pt x="70" y="14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0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7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5"/>
                    <a:pt x="2" y="25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48"/>
                    <a:pt x="17" y="46"/>
                    <a:pt x="19" y="45"/>
                  </a:cubicBezTo>
                  <a:cubicBezTo>
                    <a:pt x="19" y="47"/>
                    <a:pt x="19" y="50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3"/>
                    <a:pt x="35" y="85"/>
                    <a:pt x="35" y="78"/>
                  </a:cubicBezTo>
                  <a:cubicBezTo>
                    <a:pt x="34" y="73"/>
                    <a:pt x="33" y="68"/>
                    <a:pt x="33" y="63"/>
                  </a:cubicBezTo>
                  <a:cubicBezTo>
                    <a:pt x="33" y="43"/>
                    <a:pt x="49" y="26"/>
                    <a:pt x="69" y="24"/>
                  </a:cubicBezTo>
                  <a:close/>
                  <a:moveTo>
                    <a:pt x="52" y="19"/>
                  </a:moveTo>
                  <a:cubicBezTo>
                    <a:pt x="52" y="18"/>
                    <a:pt x="51" y="17"/>
                    <a:pt x="51" y="1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52" y="19"/>
                  </a:lnTo>
                  <a:close/>
                  <a:moveTo>
                    <a:pt x="19" y="35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24"/>
                    <a:pt x="20" y="29"/>
                    <a:pt x="1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>
              <a:off x="-2174875" y="3673475"/>
              <a:ext cx="52388" cy="60325"/>
            </a:xfrm>
            <a:custGeom>
              <a:avLst/>
              <a:gdLst>
                <a:gd name="T0" fmla="*/ 0 w 14"/>
                <a:gd name="T1" fmla="*/ 0 h 16"/>
                <a:gd name="T2" fmla="*/ 1 w 14"/>
                <a:gd name="T3" fmla="*/ 16 h 16"/>
                <a:gd name="T4" fmla="*/ 14 w 14"/>
                <a:gd name="T5" fmla="*/ 16 h 16"/>
                <a:gd name="T6" fmla="*/ 14 w 14"/>
                <a:gd name="T7" fmla="*/ 15 h 16"/>
                <a:gd name="T8" fmla="*/ 0 w 1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0" y="0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8" y="11"/>
                    <a:pt x="4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0" name="Freeform 28"/>
            <p:cNvSpPr>
              <a:spLocks/>
            </p:cNvSpPr>
            <p:nvPr/>
          </p:nvSpPr>
          <p:spPr bwMode="auto">
            <a:xfrm>
              <a:off x="-1955800" y="3635375"/>
              <a:ext cx="22225" cy="26987"/>
            </a:xfrm>
            <a:custGeom>
              <a:avLst/>
              <a:gdLst>
                <a:gd name="T0" fmla="*/ 6 w 6"/>
                <a:gd name="T1" fmla="*/ 1 h 7"/>
                <a:gd name="T2" fmla="*/ 5 w 6"/>
                <a:gd name="T3" fmla="*/ 1 h 7"/>
                <a:gd name="T4" fmla="*/ 5 w 6"/>
                <a:gd name="T5" fmla="*/ 1 h 7"/>
                <a:gd name="T6" fmla="*/ 3 w 6"/>
                <a:gd name="T7" fmla="*/ 6 h 7"/>
                <a:gd name="T8" fmla="*/ 2 w 6"/>
                <a:gd name="T9" fmla="*/ 7 h 7"/>
                <a:gd name="T10" fmla="*/ 1 w 6"/>
                <a:gd name="T11" fmla="*/ 7 h 7"/>
                <a:gd name="T12" fmla="*/ 1 w 6"/>
                <a:gd name="T13" fmla="*/ 7 h 7"/>
                <a:gd name="T14" fmla="*/ 1 w 6"/>
                <a:gd name="T15" fmla="*/ 6 h 7"/>
                <a:gd name="T16" fmla="*/ 0 w 6"/>
                <a:gd name="T17" fmla="*/ 5 h 7"/>
                <a:gd name="T18" fmla="*/ 0 w 6"/>
                <a:gd name="T19" fmla="*/ 4 h 7"/>
                <a:gd name="T20" fmla="*/ 1 w 6"/>
                <a:gd name="T21" fmla="*/ 3 h 7"/>
                <a:gd name="T22" fmla="*/ 1 w 6"/>
                <a:gd name="T23" fmla="*/ 2 h 7"/>
                <a:gd name="T24" fmla="*/ 2 w 6"/>
                <a:gd name="T25" fmla="*/ 2 h 7"/>
                <a:gd name="T26" fmla="*/ 2 w 6"/>
                <a:gd name="T27" fmla="*/ 2 h 7"/>
                <a:gd name="T28" fmla="*/ 3 w 6"/>
                <a:gd name="T29" fmla="*/ 2 h 7"/>
                <a:gd name="T30" fmla="*/ 3 w 6"/>
                <a:gd name="T31" fmla="*/ 1 h 7"/>
                <a:gd name="T32" fmla="*/ 4 w 6"/>
                <a:gd name="T33" fmla="*/ 1 h 7"/>
                <a:gd name="T34" fmla="*/ 4 w 6"/>
                <a:gd name="T35" fmla="*/ 0 h 7"/>
                <a:gd name="T36" fmla="*/ 6 w 6"/>
                <a:gd name="T37" fmla="*/ 0 h 7"/>
                <a:gd name="T38" fmla="*/ 6 w 6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7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4" y="5"/>
                    <a:pt x="3" y="6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-2125663" y="3533775"/>
              <a:ext cx="63500" cy="155575"/>
            </a:xfrm>
            <a:custGeom>
              <a:avLst/>
              <a:gdLst>
                <a:gd name="T0" fmla="*/ 6 w 17"/>
                <a:gd name="T1" fmla="*/ 2 h 41"/>
                <a:gd name="T2" fmla="*/ 7 w 17"/>
                <a:gd name="T3" fmla="*/ 1 h 41"/>
                <a:gd name="T4" fmla="*/ 8 w 17"/>
                <a:gd name="T5" fmla="*/ 2 h 41"/>
                <a:gd name="T6" fmla="*/ 8 w 17"/>
                <a:gd name="T7" fmla="*/ 0 h 41"/>
                <a:gd name="T8" fmla="*/ 10 w 17"/>
                <a:gd name="T9" fmla="*/ 0 h 41"/>
                <a:gd name="T10" fmla="*/ 12 w 17"/>
                <a:gd name="T11" fmla="*/ 2 h 41"/>
                <a:gd name="T12" fmla="*/ 13 w 17"/>
                <a:gd name="T13" fmla="*/ 3 h 41"/>
                <a:gd name="T14" fmla="*/ 11 w 17"/>
                <a:gd name="T15" fmla="*/ 3 h 41"/>
                <a:gd name="T16" fmla="*/ 10 w 17"/>
                <a:gd name="T17" fmla="*/ 4 h 41"/>
                <a:gd name="T18" fmla="*/ 10 w 17"/>
                <a:gd name="T19" fmla="*/ 2 h 41"/>
                <a:gd name="T20" fmla="*/ 9 w 17"/>
                <a:gd name="T21" fmla="*/ 2 h 41"/>
                <a:gd name="T22" fmla="*/ 8 w 17"/>
                <a:gd name="T23" fmla="*/ 4 h 41"/>
                <a:gd name="T24" fmla="*/ 6 w 17"/>
                <a:gd name="T25" fmla="*/ 6 h 41"/>
                <a:gd name="T26" fmla="*/ 8 w 17"/>
                <a:gd name="T27" fmla="*/ 7 h 41"/>
                <a:gd name="T28" fmla="*/ 9 w 17"/>
                <a:gd name="T29" fmla="*/ 7 h 41"/>
                <a:gd name="T30" fmla="*/ 9 w 17"/>
                <a:gd name="T31" fmla="*/ 4 h 41"/>
                <a:gd name="T32" fmla="*/ 11 w 17"/>
                <a:gd name="T33" fmla="*/ 5 h 41"/>
                <a:gd name="T34" fmla="*/ 11 w 17"/>
                <a:gd name="T35" fmla="*/ 5 h 41"/>
                <a:gd name="T36" fmla="*/ 12 w 17"/>
                <a:gd name="T37" fmla="*/ 8 h 41"/>
                <a:gd name="T38" fmla="*/ 13 w 17"/>
                <a:gd name="T39" fmla="*/ 10 h 41"/>
                <a:gd name="T40" fmla="*/ 13 w 17"/>
                <a:gd name="T41" fmla="*/ 10 h 41"/>
                <a:gd name="T42" fmla="*/ 12 w 17"/>
                <a:gd name="T43" fmla="*/ 9 h 41"/>
                <a:gd name="T44" fmla="*/ 12 w 17"/>
                <a:gd name="T45" fmla="*/ 10 h 41"/>
                <a:gd name="T46" fmla="*/ 10 w 17"/>
                <a:gd name="T47" fmla="*/ 11 h 41"/>
                <a:gd name="T48" fmla="*/ 9 w 17"/>
                <a:gd name="T49" fmla="*/ 13 h 41"/>
                <a:gd name="T50" fmla="*/ 7 w 17"/>
                <a:gd name="T51" fmla="*/ 15 h 41"/>
                <a:gd name="T52" fmla="*/ 7 w 17"/>
                <a:gd name="T53" fmla="*/ 16 h 41"/>
                <a:gd name="T54" fmla="*/ 5 w 17"/>
                <a:gd name="T55" fmla="*/ 16 h 41"/>
                <a:gd name="T56" fmla="*/ 5 w 17"/>
                <a:gd name="T57" fmla="*/ 18 h 41"/>
                <a:gd name="T58" fmla="*/ 7 w 17"/>
                <a:gd name="T59" fmla="*/ 20 h 41"/>
                <a:gd name="T60" fmla="*/ 8 w 17"/>
                <a:gd name="T61" fmla="*/ 21 h 41"/>
                <a:gd name="T62" fmla="*/ 9 w 17"/>
                <a:gd name="T63" fmla="*/ 21 h 41"/>
                <a:gd name="T64" fmla="*/ 10 w 17"/>
                <a:gd name="T65" fmla="*/ 21 h 41"/>
                <a:gd name="T66" fmla="*/ 13 w 17"/>
                <a:gd name="T67" fmla="*/ 24 h 41"/>
                <a:gd name="T68" fmla="*/ 15 w 17"/>
                <a:gd name="T69" fmla="*/ 24 h 41"/>
                <a:gd name="T70" fmla="*/ 17 w 17"/>
                <a:gd name="T71" fmla="*/ 26 h 41"/>
                <a:gd name="T72" fmla="*/ 16 w 17"/>
                <a:gd name="T73" fmla="*/ 28 h 41"/>
                <a:gd name="T74" fmla="*/ 15 w 17"/>
                <a:gd name="T75" fmla="*/ 30 h 41"/>
                <a:gd name="T76" fmla="*/ 14 w 17"/>
                <a:gd name="T77" fmla="*/ 32 h 41"/>
                <a:gd name="T78" fmla="*/ 13 w 17"/>
                <a:gd name="T79" fmla="*/ 34 h 41"/>
                <a:gd name="T80" fmla="*/ 11 w 17"/>
                <a:gd name="T81" fmla="*/ 35 h 41"/>
                <a:gd name="T82" fmla="*/ 11 w 17"/>
                <a:gd name="T83" fmla="*/ 38 h 41"/>
                <a:gd name="T84" fmla="*/ 11 w 17"/>
                <a:gd name="T85" fmla="*/ 40 h 41"/>
                <a:gd name="T86" fmla="*/ 10 w 17"/>
                <a:gd name="T87" fmla="*/ 40 h 41"/>
                <a:gd name="T88" fmla="*/ 9 w 17"/>
                <a:gd name="T89" fmla="*/ 39 h 41"/>
                <a:gd name="T90" fmla="*/ 9 w 17"/>
                <a:gd name="T91" fmla="*/ 36 h 41"/>
                <a:gd name="T92" fmla="*/ 9 w 17"/>
                <a:gd name="T93" fmla="*/ 33 h 41"/>
                <a:gd name="T94" fmla="*/ 9 w 17"/>
                <a:gd name="T95" fmla="*/ 30 h 41"/>
                <a:gd name="T96" fmla="*/ 8 w 17"/>
                <a:gd name="T97" fmla="*/ 27 h 41"/>
                <a:gd name="T98" fmla="*/ 7 w 17"/>
                <a:gd name="T99" fmla="*/ 25 h 41"/>
                <a:gd name="T100" fmla="*/ 7 w 17"/>
                <a:gd name="T101" fmla="*/ 22 h 41"/>
                <a:gd name="T102" fmla="*/ 6 w 17"/>
                <a:gd name="T103" fmla="*/ 21 h 41"/>
                <a:gd name="T104" fmla="*/ 5 w 17"/>
                <a:gd name="T105" fmla="*/ 20 h 41"/>
                <a:gd name="T106" fmla="*/ 2 w 17"/>
                <a:gd name="T107" fmla="*/ 18 h 41"/>
                <a:gd name="T108" fmla="*/ 1 w 17"/>
                <a:gd name="T109" fmla="*/ 17 h 41"/>
                <a:gd name="T110" fmla="*/ 0 w 17"/>
                <a:gd name="T111" fmla="*/ 16 h 41"/>
                <a:gd name="T112" fmla="*/ 5 w 17"/>
                <a:gd name="T11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" h="41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2" y="3"/>
                    <a:pt x="12" y="3"/>
                    <a:pt x="12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11" y="3"/>
                    <a:pt x="12" y="4"/>
                    <a:pt x="12" y="4"/>
                  </a:cubicBezTo>
                  <a:cubicBezTo>
                    <a:pt x="12" y="4"/>
                    <a:pt x="11" y="4"/>
                    <a:pt x="12" y="5"/>
                  </a:cubicBezTo>
                  <a:cubicBezTo>
                    <a:pt x="11" y="5"/>
                    <a:pt x="11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1"/>
                    <a:pt x="9" y="2"/>
                  </a:cubicBezTo>
                  <a:cubicBezTo>
                    <a:pt x="9" y="2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10" y="4"/>
                    <a:pt x="10" y="5"/>
                    <a:pt x="10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9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19"/>
                    <a:pt x="6" y="19"/>
                    <a:pt x="7" y="20"/>
                  </a:cubicBezTo>
                  <a:cubicBezTo>
                    <a:pt x="7" y="20"/>
                    <a:pt x="6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3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6"/>
                    <a:pt x="17" y="26"/>
                  </a:cubicBezTo>
                  <a:cubicBezTo>
                    <a:pt x="17" y="26"/>
                    <a:pt x="16" y="26"/>
                    <a:pt x="1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29"/>
                    <a:pt x="15" y="30"/>
                    <a:pt x="15" y="30"/>
                  </a:cubicBezTo>
                  <a:cubicBezTo>
                    <a:pt x="15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3"/>
                    <a:pt x="14" y="33"/>
                  </a:cubicBezTo>
                  <a:cubicBezTo>
                    <a:pt x="13" y="33"/>
                    <a:pt x="13" y="33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2" y="34"/>
                  </a:cubicBezTo>
                  <a:cubicBezTo>
                    <a:pt x="12" y="34"/>
                    <a:pt x="13" y="34"/>
                    <a:pt x="12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0" y="39"/>
                    <a:pt x="10" y="39"/>
                  </a:cubicBezTo>
                  <a:cubicBezTo>
                    <a:pt x="10" y="40"/>
                    <a:pt x="11" y="39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8"/>
                    <a:pt x="9" y="38"/>
                    <a:pt x="9" y="37"/>
                  </a:cubicBezTo>
                  <a:cubicBezTo>
                    <a:pt x="9" y="37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2"/>
                    <a:pt x="9" y="32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0"/>
                    <a:pt x="9" y="29"/>
                    <a:pt x="9" y="29"/>
                  </a:cubicBezTo>
                  <a:cubicBezTo>
                    <a:pt x="8" y="29"/>
                    <a:pt x="8" y="28"/>
                    <a:pt x="8" y="28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7" y="25"/>
                    <a:pt x="7" y="25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3" y="19"/>
                    <a:pt x="2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6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2" name="Freeform 30"/>
            <p:cNvSpPr>
              <a:spLocks/>
            </p:cNvSpPr>
            <p:nvPr/>
          </p:nvSpPr>
          <p:spPr bwMode="auto">
            <a:xfrm>
              <a:off x="-2095500" y="3519488"/>
              <a:ext cx="22225" cy="14287"/>
            </a:xfrm>
            <a:custGeom>
              <a:avLst/>
              <a:gdLst>
                <a:gd name="T0" fmla="*/ 0 w 6"/>
                <a:gd name="T1" fmla="*/ 3 h 4"/>
                <a:gd name="T2" fmla="*/ 5 w 6"/>
                <a:gd name="T3" fmla="*/ 0 h 4"/>
                <a:gd name="T4" fmla="*/ 6 w 6"/>
                <a:gd name="T5" fmla="*/ 0 h 4"/>
                <a:gd name="T6" fmla="*/ 4 w 6"/>
                <a:gd name="T7" fmla="*/ 0 h 4"/>
                <a:gd name="T8" fmla="*/ 4 w 6"/>
                <a:gd name="T9" fmla="*/ 1 h 4"/>
                <a:gd name="T10" fmla="*/ 4 w 6"/>
                <a:gd name="T11" fmla="*/ 1 h 4"/>
                <a:gd name="T12" fmla="*/ 3 w 6"/>
                <a:gd name="T13" fmla="*/ 2 h 4"/>
                <a:gd name="T14" fmla="*/ 2 w 6"/>
                <a:gd name="T15" fmla="*/ 3 h 4"/>
                <a:gd name="T16" fmla="*/ 2 w 6"/>
                <a:gd name="T17" fmla="*/ 3 h 4"/>
                <a:gd name="T18" fmla="*/ 2 w 6"/>
                <a:gd name="T19" fmla="*/ 3 h 4"/>
                <a:gd name="T20" fmla="*/ 2 w 6"/>
                <a:gd name="T21" fmla="*/ 3 h 4"/>
                <a:gd name="T22" fmla="*/ 0 w 6"/>
                <a:gd name="T23" fmla="*/ 4 h 4"/>
                <a:gd name="T24" fmla="*/ 0 w 6"/>
                <a:gd name="T25" fmla="*/ 3 h 4"/>
                <a:gd name="T26" fmla="*/ 0 w 6"/>
                <a:gd name="T27" fmla="*/ 3 h 4"/>
                <a:gd name="T28" fmla="*/ 1 w 6"/>
                <a:gd name="T29" fmla="*/ 3 h 4"/>
                <a:gd name="T30" fmla="*/ 0 w 6"/>
                <a:gd name="T3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4">
                  <a:moveTo>
                    <a:pt x="0" y="3"/>
                  </a:moveTo>
                  <a:cubicBezTo>
                    <a:pt x="2" y="2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3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3" name="Freeform 31"/>
            <p:cNvSpPr>
              <a:spLocks/>
            </p:cNvSpPr>
            <p:nvPr/>
          </p:nvSpPr>
          <p:spPr bwMode="auto">
            <a:xfrm>
              <a:off x="-2054225" y="3527425"/>
              <a:ext cx="117475" cy="134937"/>
            </a:xfrm>
            <a:custGeom>
              <a:avLst/>
              <a:gdLst>
                <a:gd name="T0" fmla="*/ 31 w 31"/>
                <a:gd name="T1" fmla="*/ 10 h 36"/>
                <a:gd name="T2" fmla="*/ 29 w 31"/>
                <a:gd name="T3" fmla="*/ 16 h 36"/>
                <a:gd name="T4" fmla="*/ 28 w 31"/>
                <a:gd name="T5" fmla="*/ 15 h 36"/>
                <a:gd name="T6" fmla="*/ 28 w 31"/>
                <a:gd name="T7" fmla="*/ 18 h 36"/>
                <a:gd name="T8" fmla="*/ 26 w 31"/>
                <a:gd name="T9" fmla="*/ 21 h 36"/>
                <a:gd name="T10" fmla="*/ 24 w 31"/>
                <a:gd name="T11" fmla="*/ 22 h 36"/>
                <a:gd name="T12" fmla="*/ 24 w 31"/>
                <a:gd name="T13" fmla="*/ 24 h 36"/>
                <a:gd name="T14" fmla="*/ 23 w 31"/>
                <a:gd name="T15" fmla="*/ 22 h 36"/>
                <a:gd name="T16" fmla="*/ 21 w 31"/>
                <a:gd name="T17" fmla="*/ 20 h 36"/>
                <a:gd name="T18" fmla="*/ 20 w 31"/>
                <a:gd name="T19" fmla="*/ 22 h 36"/>
                <a:gd name="T20" fmla="*/ 19 w 31"/>
                <a:gd name="T21" fmla="*/ 22 h 36"/>
                <a:gd name="T22" fmla="*/ 18 w 31"/>
                <a:gd name="T23" fmla="*/ 20 h 36"/>
                <a:gd name="T24" fmla="*/ 15 w 31"/>
                <a:gd name="T25" fmla="*/ 19 h 36"/>
                <a:gd name="T26" fmla="*/ 14 w 31"/>
                <a:gd name="T27" fmla="*/ 19 h 36"/>
                <a:gd name="T28" fmla="*/ 14 w 31"/>
                <a:gd name="T29" fmla="*/ 21 h 36"/>
                <a:gd name="T30" fmla="*/ 11 w 31"/>
                <a:gd name="T31" fmla="*/ 20 h 36"/>
                <a:gd name="T32" fmla="*/ 11 w 31"/>
                <a:gd name="T33" fmla="*/ 21 h 36"/>
                <a:gd name="T34" fmla="*/ 14 w 31"/>
                <a:gd name="T35" fmla="*/ 24 h 36"/>
                <a:gd name="T36" fmla="*/ 12 w 31"/>
                <a:gd name="T37" fmla="*/ 30 h 36"/>
                <a:gd name="T38" fmla="*/ 9 w 31"/>
                <a:gd name="T39" fmla="*/ 35 h 36"/>
                <a:gd name="T40" fmla="*/ 5 w 31"/>
                <a:gd name="T41" fmla="*/ 31 h 36"/>
                <a:gd name="T42" fmla="*/ 5 w 31"/>
                <a:gd name="T43" fmla="*/ 25 h 36"/>
                <a:gd name="T44" fmla="*/ 3 w 31"/>
                <a:gd name="T45" fmla="*/ 25 h 36"/>
                <a:gd name="T46" fmla="*/ 0 w 31"/>
                <a:gd name="T47" fmla="*/ 20 h 36"/>
                <a:gd name="T48" fmla="*/ 2 w 31"/>
                <a:gd name="T49" fmla="*/ 16 h 36"/>
                <a:gd name="T50" fmla="*/ 5 w 31"/>
                <a:gd name="T51" fmla="*/ 16 h 36"/>
                <a:gd name="T52" fmla="*/ 10 w 31"/>
                <a:gd name="T53" fmla="*/ 17 h 36"/>
                <a:gd name="T54" fmla="*/ 10 w 31"/>
                <a:gd name="T55" fmla="*/ 16 h 36"/>
                <a:gd name="T56" fmla="*/ 8 w 31"/>
                <a:gd name="T57" fmla="*/ 14 h 36"/>
                <a:gd name="T58" fmla="*/ 8 w 31"/>
                <a:gd name="T59" fmla="*/ 16 h 36"/>
                <a:gd name="T60" fmla="*/ 7 w 31"/>
                <a:gd name="T61" fmla="*/ 14 h 36"/>
                <a:gd name="T62" fmla="*/ 7 w 31"/>
                <a:gd name="T63" fmla="*/ 15 h 36"/>
                <a:gd name="T64" fmla="*/ 6 w 31"/>
                <a:gd name="T65" fmla="*/ 14 h 36"/>
                <a:gd name="T66" fmla="*/ 4 w 31"/>
                <a:gd name="T67" fmla="*/ 13 h 36"/>
                <a:gd name="T68" fmla="*/ 1 w 31"/>
                <a:gd name="T69" fmla="*/ 15 h 36"/>
                <a:gd name="T70" fmla="*/ 3 w 31"/>
                <a:gd name="T71" fmla="*/ 13 h 36"/>
                <a:gd name="T72" fmla="*/ 3 w 31"/>
                <a:gd name="T73" fmla="*/ 11 h 36"/>
                <a:gd name="T74" fmla="*/ 2 w 31"/>
                <a:gd name="T75" fmla="*/ 10 h 36"/>
                <a:gd name="T76" fmla="*/ 3 w 31"/>
                <a:gd name="T77" fmla="*/ 8 h 36"/>
                <a:gd name="T78" fmla="*/ 4 w 31"/>
                <a:gd name="T79" fmla="*/ 10 h 36"/>
                <a:gd name="T80" fmla="*/ 5 w 31"/>
                <a:gd name="T81" fmla="*/ 10 h 36"/>
                <a:gd name="T82" fmla="*/ 4 w 31"/>
                <a:gd name="T83" fmla="*/ 7 h 36"/>
                <a:gd name="T84" fmla="*/ 6 w 31"/>
                <a:gd name="T85" fmla="*/ 4 h 36"/>
                <a:gd name="T86" fmla="*/ 9 w 31"/>
                <a:gd name="T87" fmla="*/ 3 h 36"/>
                <a:gd name="T88" fmla="*/ 11 w 31"/>
                <a:gd name="T89" fmla="*/ 4 h 36"/>
                <a:gd name="T90" fmla="*/ 14 w 31"/>
                <a:gd name="T91" fmla="*/ 4 h 36"/>
                <a:gd name="T92" fmla="*/ 16 w 31"/>
                <a:gd name="T93" fmla="*/ 3 h 36"/>
                <a:gd name="T94" fmla="*/ 18 w 31"/>
                <a:gd name="T95" fmla="*/ 3 h 36"/>
                <a:gd name="T96" fmla="*/ 19 w 31"/>
                <a:gd name="T97" fmla="*/ 1 h 36"/>
                <a:gd name="T98" fmla="*/ 21 w 31"/>
                <a:gd name="T99" fmla="*/ 0 h 36"/>
                <a:gd name="T100" fmla="*/ 23 w 31"/>
                <a:gd name="T101" fmla="*/ 2 h 36"/>
                <a:gd name="T102" fmla="*/ 30 w 31"/>
                <a:gd name="T10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" h="36">
                  <a:moveTo>
                    <a:pt x="3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0"/>
                    <a:pt x="30" y="9"/>
                    <a:pt x="30" y="9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30" y="13"/>
                    <a:pt x="30" y="13"/>
                    <a:pt x="29" y="14"/>
                  </a:cubicBezTo>
                  <a:cubicBezTo>
                    <a:pt x="29" y="14"/>
                    <a:pt x="30" y="16"/>
                    <a:pt x="29" y="16"/>
                  </a:cubicBezTo>
                  <a:cubicBezTo>
                    <a:pt x="29" y="16"/>
                    <a:pt x="29" y="16"/>
                    <a:pt x="29" y="15"/>
                  </a:cubicBezTo>
                  <a:cubicBezTo>
                    <a:pt x="29" y="15"/>
                    <a:pt x="28" y="15"/>
                    <a:pt x="28" y="14"/>
                  </a:cubicBezTo>
                  <a:cubicBezTo>
                    <a:pt x="28" y="14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9"/>
                    <a:pt x="28" y="18"/>
                  </a:cubicBezTo>
                  <a:cubicBezTo>
                    <a:pt x="28" y="19"/>
                    <a:pt x="27" y="20"/>
                    <a:pt x="27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4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3" y="23"/>
                    <a:pt x="24" y="23"/>
                    <a:pt x="24" y="23"/>
                  </a:cubicBezTo>
                  <a:cubicBezTo>
                    <a:pt x="24" y="23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2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2"/>
                    <a:pt x="19" y="22"/>
                  </a:cubicBezTo>
                  <a:cubicBezTo>
                    <a:pt x="18" y="22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8" y="20"/>
                    <a:pt x="18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9"/>
                    <a:pt x="15" y="19"/>
                    <a:pt x="16" y="20"/>
                  </a:cubicBezTo>
                  <a:cubicBezTo>
                    <a:pt x="16" y="20"/>
                    <a:pt x="15" y="20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1" y="19"/>
                    <a:pt x="11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2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3" y="24"/>
                    <a:pt x="13" y="25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8"/>
                  </a:cubicBezTo>
                  <a:cubicBezTo>
                    <a:pt x="12" y="28"/>
                    <a:pt x="12" y="30"/>
                    <a:pt x="12" y="30"/>
                  </a:cubicBezTo>
                  <a:cubicBezTo>
                    <a:pt x="11" y="31"/>
                    <a:pt x="10" y="32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4"/>
                    <a:pt x="10" y="34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8" y="35"/>
                    <a:pt x="8" y="36"/>
                    <a:pt x="7" y="36"/>
                  </a:cubicBezTo>
                  <a:cubicBezTo>
                    <a:pt x="7" y="36"/>
                    <a:pt x="7" y="35"/>
                    <a:pt x="6" y="34"/>
                  </a:cubicBezTo>
                  <a:cubicBezTo>
                    <a:pt x="6" y="34"/>
                    <a:pt x="6" y="33"/>
                    <a:pt x="6" y="33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6" y="29"/>
                    <a:pt x="6" y="29"/>
                    <a:pt x="5" y="28"/>
                  </a:cubicBezTo>
                  <a:cubicBezTo>
                    <a:pt x="6" y="27"/>
                    <a:pt x="5" y="27"/>
                    <a:pt x="5" y="27"/>
                  </a:cubicBezTo>
                  <a:cubicBezTo>
                    <a:pt x="5" y="26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4" y="16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5"/>
                    <a:pt x="9" y="15"/>
                    <a:pt x="8" y="15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5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3"/>
                    <a:pt x="6" y="13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5"/>
                  </a:cubicBezTo>
                  <a:cubicBezTo>
                    <a:pt x="7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6" y="15"/>
                    <a:pt x="5" y="15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5" y="13"/>
                    <a:pt x="5" y="14"/>
                    <a:pt x="4" y="13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2" y="15"/>
                    <a:pt x="1" y="15"/>
                    <a:pt x="1" y="14"/>
                  </a:cubicBezTo>
                  <a:cubicBezTo>
                    <a:pt x="2" y="14"/>
                    <a:pt x="1" y="14"/>
                    <a:pt x="1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4" y="11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6"/>
                    <a:pt x="5" y="5"/>
                    <a:pt x="5" y="6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3"/>
                    <a:pt x="14" y="4"/>
                    <a:pt x="14" y="3"/>
                  </a:cubicBezTo>
                  <a:cubicBezTo>
                    <a:pt x="15" y="3"/>
                    <a:pt x="14" y="3"/>
                    <a:pt x="15" y="3"/>
                  </a:cubicBezTo>
                  <a:cubicBezTo>
                    <a:pt x="15" y="3"/>
                    <a:pt x="16" y="3"/>
                    <a:pt x="16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2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4" name="Freeform 32"/>
            <p:cNvSpPr>
              <a:spLocks/>
            </p:cNvSpPr>
            <p:nvPr/>
          </p:nvSpPr>
          <p:spPr bwMode="auto">
            <a:xfrm>
              <a:off x="-1936750" y="3571875"/>
              <a:ext cx="3175" cy="7937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0 h 2"/>
                <a:gd name="T10" fmla="*/ 1 w 1"/>
                <a:gd name="T11" fmla="*/ 0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5" name="Freeform 33"/>
            <p:cNvSpPr>
              <a:spLocks/>
            </p:cNvSpPr>
            <p:nvPr/>
          </p:nvSpPr>
          <p:spPr bwMode="auto">
            <a:xfrm>
              <a:off x="-1944688" y="36099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6" name="Freeform 34"/>
            <p:cNvSpPr>
              <a:spLocks/>
            </p:cNvSpPr>
            <p:nvPr/>
          </p:nvSpPr>
          <p:spPr bwMode="auto">
            <a:xfrm>
              <a:off x="-1947863" y="3621088"/>
              <a:ext cx="3175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0 h 2"/>
                <a:gd name="T8" fmla="*/ 1 w 1"/>
                <a:gd name="T9" fmla="*/ 1 h 2"/>
                <a:gd name="T10" fmla="*/ 1 w 1"/>
                <a:gd name="T11" fmla="*/ 1 h 2"/>
                <a:gd name="T12" fmla="*/ 1 w 1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7" name="Freeform 35"/>
            <p:cNvSpPr>
              <a:spLocks/>
            </p:cNvSpPr>
            <p:nvPr/>
          </p:nvSpPr>
          <p:spPr bwMode="auto">
            <a:xfrm>
              <a:off x="-1955800" y="3617913"/>
              <a:ext cx="7938" cy="11112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3 h 3"/>
                <a:gd name="T4" fmla="*/ 2 w 2"/>
                <a:gd name="T5" fmla="*/ 3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1 w 2"/>
                <a:gd name="T13" fmla="*/ 0 h 3"/>
                <a:gd name="T14" fmla="*/ 2 w 2"/>
                <a:gd name="T15" fmla="*/ 0 h 3"/>
                <a:gd name="T16" fmla="*/ 2 w 2"/>
                <a:gd name="T17" fmla="*/ 1 h 3"/>
                <a:gd name="T18" fmla="*/ 2 w 2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8" name="Freeform 36"/>
            <p:cNvSpPr>
              <a:spLocks/>
            </p:cNvSpPr>
            <p:nvPr/>
          </p:nvSpPr>
          <p:spPr bwMode="auto">
            <a:xfrm>
              <a:off x="-1960563" y="3629025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89" name="Freeform 37"/>
            <p:cNvSpPr>
              <a:spLocks/>
            </p:cNvSpPr>
            <p:nvPr/>
          </p:nvSpPr>
          <p:spPr bwMode="auto">
            <a:xfrm>
              <a:off x="-1947863" y="359886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0" name="Freeform 38"/>
            <p:cNvSpPr>
              <a:spLocks/>
            </p:cNvSpPr>
            <p:nvPr/>
          </p:nvSpPr>
          <p:spPr bwMode="auto">
            <a:xfrm>
              <a:off x="-1947863" y="3602038"/>
              <a:ext cx="3175" cy="476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1" name="Freeform 39"/>
            <p:cNvSpPr>
              <a:spLocks/>
            </p:cNvSpPr>
            <p:nvPr/>
          </p:nvSpPr>
          <p:spPr bwMode="auto">
            <a:xfrm>
              <a:off x="-1941513" y="3621088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2" name="Freeform 40"/>
            <p:cNvSpPr>
              <a:spLocks/>
            </p:cNvSpPr>
            <p:nvPr/>
          </p:nvSpPr>
          <p:spPr bwMode="auto">
            <a:xfrm>
              <a:off x="-1941513" y="3579813"/>
              <a:ext cx="7938" cy="11112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2 h 3"/>
                <a:gd name="T4" fmla="*/ 0 w 2"/>
                <a:gd name="T5" fmla="*/ 3 h 3"/>
                <a:gd name="T6" fmla="*/ 0 w 2"/>
                <a:gd name="T7" fmla="*/ 2 h 3"/>
                <a:gd name="T8" fmla="*/ 0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1 w 2"/>
                <a:gd name="T15" fmla="*/ 1 h 3"/>
                <a:gd name="T16" fmla="*/ 1 w 2"/>
                <a:gd name="T17" fmla="*/ 1 h 3"/>
                <a:gd name="T18" fmla="*/ 1 w 2"/>
                <a:gd name="T19" fmla="*/ 0 h 3"/>
                <a:gd name="T20" fmla="*/ 2 w 2"/>
                <a:gd name="T21" fmla="*/ 0 h 3"/>
                <a:gd name="T22" fmla="*/ 2 w 2"/>
                <a:gd name="T23" fmla="*/ 2 h 3"/>
                <a:gd name="T24" fmla="*/ 1 w 2"/>
                <a:gd name="T2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-1936750" y="35687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4" name="Freeform 42"/>
            <p:cNvSpPr>
              <a:spLocks/>
            </p:cNvSpPr>
            <p:nvPr/>
          </p:nvSpPr>
          <p:spPr bwMode="auto">
            <a:xfrm>
              <a:off x="-1966913" y="3617913"/>
              <a:ext cx="6350" cy="11112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0 h 3"/>
                <a:gd name="T6" fmla="*/ 1 w 2"/>
                <a:gd name="T7" fmla="*/ 1 h 3"/>
                <a:gd name="T8" fmla="*/ 2 w 2"/>
                <a:gd name="T9" fmla="*/ 2 h 3"/>
                <a:gd name="T10" fmla="*/ 2 w 2"/>
                <a:gd name="T11" fmla="*/ 3 h 3"/>
                <a:gd name="T12" fmla="*/ 1 w 2"/>
                <a:gd name="T13" fmla="*/ 3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5" name="Freeform 43"/>
            <p:cNvSpPr>
              <a:spLocks/>
            </p:cNvSpPr>
            <p:nvPr/>
          </p:nvSpPr>
          <p:spPr bwMode="auto">
            <a:xfrm>
              <a:off x="-1978025" y="3613150"/>
              <a:ext cx="0" cy="476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6" name="Freeform 44"/>
            <p:cNvSpPr>
              <a:spLocks/>
            </p:cNvSpPr>
            <p:nvPr/>
          </p:nvSpPr>
          <p:spPr bwMode="auto">
            <a:xfrm>
              <a:off x="-2008188" y="3635375"/>
              <a:ext cx="6350" cy="15875"/>
            </a:xfrm>
            <a:custGeom>
              <a:avLst/>
              <a:gdLst>
                <a:gd name="T0" fmla="*/ 1 w 2"/>
                <a:gd name="T1" fmla="*/ 2 h 4"/>
                <a:gd name="T2" fmla="*/ 1 w 2"/>
                <a:gd name="T3" fmla="*/ 3 h 4"/>
                <a:gd name="T4" fmla="*/ 1 w 2"/>
                <a:gd name="T5" fmla="*/ 3 h 4"/>
                <a:gd name="T6" fmla="*/ 1 w 2"/>
                <a:gd name="T7" fmla="*/ 4 h 4"/>
                <a:gd name="T8" fmla="*/ 0 w 2"/>
                <a:gd name="T9" fmla="*/ 4 h 4"/>
                <a:gd name="T10" fmla="*/ 0 w 2"/>
                <a:gd name="T11" fmla="*/ 3 h 4"/>
                <a:gd name="T12" fmla="*/ 0 w 2"/>
                <a:gd name="T13" fmla="*/ 3 h 4"/>
                <a:gd name="T14" fmla="*/ 0 w 2"/>
                <a:gd name="T15" fmla="*/ 2 h 4"/>
                <a:gd name="T16" fmla="*/ 1 w 2"/>
                <a:gd name="T17" fmla="*/ 1 h 4"/>
                <a:gd name="T18" fmla="*/ 1 w 2"/>
                <a:gd name="T19" fmla="*/ 0 h 4"/>
                <a:gd name="T20" fmla="*/ 2 w 2"/>
                <a:gd name="T21" fmla="*/ 1 h 4"/>
                <a:gd name="T22" fmla="*/ 1 w 2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4">
                  <a:moveTo>
                    <a:pt x="1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1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7" name="Freeform 45"/>
            <p:cNvSpPr>
              <a:spLocks/>
            </p:cNvSpPr>
            <p:nvPr/>
          </p:nvSpPr>
          <p:spPr bwMode="auto">
            <a:xfrm>
              <a:off x="-2076450" y="36782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8" name="Freeform 46"/>
            <p:cNvSpPr>
              <a:spLocks/>
            </p:cNvSpPr>
            <p:nvPr/>
          </p:nvSpPr>
          <p:spPr bwMode="auto">
            <a:xfrm>
              <a:off x="-2084388" y="3516313"/>
              <a:ext cx="41275" cy="41275"/>
            </a:xfrm>
            <a:custGeom>
              <a:avLst/>
              <a:gdLst>
                <a:gd name="T0" fmla="*/ 5 w 11"/>
                <a:gd name="T1" fmla="*/ 10 h 11"/>
                <a:gd name="T2" fmla="*/ 5 w 11"/>
                <a:gd name="T3" fmla="*/ 11 h 11"/>
                <a:gd name="T4" fmla="*/ 4 w 11"/>
                <a:gd name="T5" fmla="*/ 10 h 11"/>
                <a:gd name="T6" fmla="*/ 3 w 11"/>
                <a:gd name="T7" fmla="*/ 10 h 11"/>
                <a:gd name="T8" fmla="*/ 3 w 11"/>
                <a:gd name="T9" fmla="*/ 8 h 11"/>
                <a:gd name="T10" fmla="*/ 3 w 11"/>
                <a:gd name="T11" fmla="*/ 7 h 11"/>
                <a:gd name="T12" fmla="*/ 4 w 11"/>
                <a:gd name="T13" fmla="*/ 7 h 11"/>
                <a:gd name="T14" fmla="*/ 3 w 11"/>
                <a:gd name="T15" fmla="*/ 6 h 11"/>
                <a:gd name="T16" fmla="*/ 3 w 11"/>
                <a:gd name="T17" fmla="*/ 6 h 11"/>
                <a:gd name="T18" fmla="*/ 3 w 11"/>
                <a:gd name="T19" fmla="*/ 6 h 11"/>
                <a:gd name="T20" fmla="*/ 3 w 11"/>
                <a:gd name="T21" fmla="*/ 5 h 11"/>
                <a:gd name="T22" fmla="*/ 3 w 11"/>
                <a:gd name="T23" fmla="*/ 4 h 11"/>
                <a:gd name="T24" fmla="*/ 2 w 11"/>
                <a:gd name="T25" fmla="*/ 4 h 11"/>
                <a:gd name="T26" fmla="*/ 1 w 11"/>
                <a:gd name="T27" fmla="*/ 4 h 11"/>
                <a:gd name="T28" fmla="*/ 0 w 11"/>
                <a:gd name="T29" fmla="*/ 4 h 11"/>
                <a:gd name="T30" fmla="*/ 2 w 11"/>
                <a:gd name="T31" fmla="*/ 3 h 11"/>
                <a:gd name="T32" fmla="*/ 1 w 11"/>
                <a:gd name="T33" fmla="*/ 3 h 11"/>
                <a:gd name="T34" fmla="*/ 1 w 11"/>
                <a:gd name="T35" fmla="*/ 3 h 11"/>
                <a:gd name="T36" fmla="*/ 0 w 11"/>
                <a:gd name="T37" fmla="*/ 3 h 11"/>
                <a:gd name="T38" fmla="*/ 1 w 11"/>
                <a:gd name="T39" fmla="*/ 3 h 11"/>
                <a:gd name="T40" fmla="*/ 2 w 11"/>
                <a:gd name="T41" fmla="*/ 2 h 11"/>
                <a:gd name="T42" fmla="*/ 1 w 11"/>
                <a:gd name="T43" fmla="*/ 2 h 11"/>
                <a:gd name="T44" fmla="*/ 4 w 11"/>
                <a:gd name="T45" fmla="*/ 1 h 11"/>
                <a:gd name="T46" fmla="*/ 5 w 11"/>
                <a:gd name="T47" fmla="*/ 1 h 11"/>
                <a:gd name="T48" fmla="*/ 5 w 11"/>
                <a:gd name="T49" fmla="*/ 0 h 11"/>
                <a:gd name="T50" fmla="*/ 6 w 11"/>
                <a:gd name="T51" fmla="*/ 0 h 11"/>
                <a:gd name="T52" fmla="*/ 8 w 11"/>
                <a:gd name="T53" fmla="*/ 0 h 11"/>
                <a:gd name="T54" fmla="*/ 8 w 11"/>
                <a:gd name="T55" fmla="*/ 0 h 11"/>
                <a:gd name="T56" fmla="*/ 9 w 11"/>
                <a:gd name="T57" fmla="*/ 0 h 11"/>
                <a:gd name="T58" fmla="*/ 10 w 11"/>
                <a:gd name="T59" fmla="*/ 0 h 11"/>
                <a:gd name="T60" fmla="*/ 9 w 11"/>
                <a:gd name="T61" fmla="*/ 1 h 11"/>
                <a:gd name="T62" fmla="*/ 10 w 11"/>
                <a:gd name="T63" fmla="*/ 1 h 11"/>
                <a:gd name="T64" fmla="*/ 11 w 11"/>
                <a:gd name="T65" fmla="*/ 1 h 11"/>
                <a:gd name="T66" fmla="*/ 11 w 11"/>
                <a:gd name="T67" fmla="*/ 2 h 11"/>
                <a:gd name="T68" fmla="*/ 10 w 11"/>
                <a:gd name="T69" fmla="*/ 2 h 11"/>
                <a:gd name="T70" fmla="*/ 10 w 11"/>
                <a:gd name="T71" fmla="*/ 2 h 11"/>
                <a:gd name="T72" fmla="*/ 10 w 11"/>
                <a:gd name="T73" fmla="*/ 3 h 11"/>
                <a:gd name="T74" fmla="*/ 9 w 11"/>
                <a:gd name="T75" fmla="*/ 3 h 11"/>
                <a:gd name="T76" fmla="*/ 10 w 11"/>
                <a:gd name="T77" fmla="*/ 4 h 11"/>
                <a:gd name="T78" fmla="*/ 9 w 11"/>
                <a:gd name="T79" fmla="*/ 4 h 11"/>
                <a:gd name="T80" fmla="*/ 9 w 11"/>
                <a:gd name="T81" fmla="*/ 5 h 11"/>
                <a:gd name="T82" fmla="*/ 9 w 11"/>
                <a:gd name="T83" fmla="*/ 6 h 11"/>
                <a:gd name="T84" fmla="*/ 9 w 11"/>
                <a:gd name="T85" fmla="*/ 6 h 11"/>
                <a:gd name="T86" fmla="*/ 9 w 11"/>
                <a:gd name="T87" fmla="*/ 6 h 11"/>
                <a:gd name="T88" fmla="*/ 8 w 11"/>
                <a:gd name="T89" fmla="*/ 6 h 11"/>
                <a:gd name="T90" fmla="*/ 8 w 11"/>
                <a:gd name="T91" fmla="*/ 6 h 11"/>
                <a:gd name="T92" fmla="*/ 8 w 11"/>
                <a:gd name="T93" fmla="*/ 6 h 11"/>
                <a:gd name="T94" fmla="*/ 8 w 11"/>
                <a:gd name="T95" fmla="*/ 7 h 11"/>
                <a:gd name="T96" fmla="*/ 7 w 11"/>
                <a:gd name="T97" fmla="*/ 8 h 11"/>
                <a:gd name="T98" fmla="*/ 6 w 11"/>
                <a:gd name="T99" fmla="*/ 8 h 11"/>
                <a:gd name="T100" fmla="*/ 6 w 11"/>
                <a:gd name="T101" fmla="*/ 8 h 11"/>
                <a:gd name="T102" fmla="*/ 5 w 11"/>
                <a:gd name="T103" fmla="*/ 9 h 11"/>
                <a:gd name="T104" fmla="*/ 5 w 11"/>
                <a:gd name="T10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5" y="10"/>
                  </a:moveTo>
                  <a:cubicBezTo>
                    <a:pt x="5" y="10"/>
                    <a:pt x="5" y="10"/>
                    <a:pt x="5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0"/>
                    <a:pt x="3" y="8"/>
                    <a:pt x="3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6"/>
                    <a:pt x="3" y="7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9" y="3"/>
                    <a:pt x="10" y="3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10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6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199" name="Freeform 47"/>
            <p:cNvSpPr>
              <a:spLocks/>
            </p:cNvSpPr>
            <p:nvPr/>
          </p:nvSpPr>
          <p:spPr bwMode="auto">
            <a:xfrm>
              <a:off x="-2035175" y="3519488"/>
              <a:ext cx="11113" cy="11112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3 w 3"/>
                <a:gd name="T5" fmla="*/ 3 h 3"/>
                <a:gd name="T6" fmla="*/ 2 w 3"/>
                <a:gd name="T7" fmla="*/ 2 h 3"/>
                <a:gd name="T8" fmla="*/ 1 w 3"/>
                <a:gd name="T9" fmla="*/ 3 h 3"/>
                <a:gd name="T10" fmla="*/ 1 w 3"/>
                <a:gd name="T11" fmla="*/ 3 h 3"/>
                <a:gd name="T12" fmla="*/ 0 w 3"/>
                <a:gd name="T13" fmla="*/ 3 h 3"/>
                <a:gd name="T14" fmla="*/ 1 w 3"/>
                <a:gd name="T15" fmla="*/ 2 h 3"/>
                <a:gd name="T16" fmla="*/ 0 w 3"/>
                <a:gd name="T17" fmla="*/ 2 h 3"/>
                <a:gd name="T18" fmla="*/ 0 w 3"/>
                <a:gd name="T19" fmla="*/ 2 h 3"/>
                <a:gd name="T20" fmla="*/ 0 w 3"/>
                <a:gd name="T21" fmla="*/ 1 h 3"/>
                <a:gd name="T22" fmla="*/ 1 w 3"/>
                <a:gd name="T23" fmla="*/ 1 h 3"/>
                <a:gd name="T24" fmla="*/ 1 w 3"/>
                <a:gd name="T25" fmla="*/ 0 h 3"/>
                <a:gd name="T26" fmla="*/ 1 w 3"/>
                <a:gd name="T27" fmla="*/ 1 h 3"/>
                <a:gd name="T28" fmla="*/ 2 w 3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1"/>
                    <a:pt x="2" y="2"/>
                    <a:pt x="2" y="1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0" name="Freeform 48"/>
            <p:cNvSpPr>
              <a:spLocks/>
            </p:cNvSpPr>
            <p:nvPr/>
          </p:nvSpPr>
          <p:spPr bwMode="auto">
            <a:xfrm>
              <a:off x="-2027238" y="35194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0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1" name="Freeform 49"/>
            <p:cNvSpPr>
              <a:spLocks/>
            </p:cNvSpPr>
            <p:nvPr/>
          </p:nvSpPr>
          <p:spPr bwMode="auto">
            <a:xfrm>
              <a:off x="-2051050" y="3560763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2" name="Freeform 50"/>
            <p:cNvSpPr>
              <a:spLocks/>
            </p:cNvSpPr>
            <p:nvPr/>
          </p:nvSpPr>
          <p:spPr bwMode="auto">
            <a:xfrm>
              <a:off x="-2051050" y="3541713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1 h 2"/>
                <a:gd name="T6" fmla="*/ 0 w 2"/>
                <a:gd name="T7" fmla="*/ 1 h 2"/>
                <a:gd name="T8" fmla="*/ 0 w 2"/>
                <a:gd name="T9" fmla="*/ 0 h 2"/>
                <a:gd name="T10" fmla="*/ 0 w 2"/>
                <a:gd name="T11" fmla="*/ 1 h 2"/>
                <a:gd name="T12" fmla="*/ 1 w 2"/>
                <a:gd name="T13" fmla="*/ 1 h 2"/>
                <a:gd name="T14" fmla="*/ 1 w 2"/>
                <a:gd name="T15" fmla="*/ 2 h 2"/>
                <a:gd name="T16" fmla="*/ 1 w 2"/>
                <a:gd name="T17" fmla="*/ 2 h 2"/>
                <a:gd name="T18" fmla="*/ 0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3" name="Freeform 51"/>
            <p:cNvSpPr>
              <a:spLocks/>
            </p:cNvSpPr>
            <p:nvPr/>
          </p:nvSpPr>
          <p:spPr bwMode="auto">
            <a:xfrm>
              <a:off x="-2008188" y="3527425"/>
              <a:ext cx="11113" cy="14287"/>
            </a:xfrm>
            <a:custGeom>
              <a:avLst/>
              <a:gdLst>
                <a:gd name="T0" fmla="*/ 1 w 3"/>
                <a:gd name="T1" fmla="*/ 1 h 4"/>
                <a:gd name="T2" fmla="*/ 3 w 3"/>
                <a:gd name="T3" fmla="*/ 1 h 4"/>
                <a:gd name="T4" fmla="*/ 3 w 3"/>
                <a:gd name="T5" fmla="*/ 0 h 4"/>
                <a:gd name="T6" fmla="*/ 3 w 3"/>
                <a:gd name="T7" fmla="*/ 0 h 4"/>
                <a:gd name="T8" fmla="*/ 3 w 3"/>
                <a:gd name="T9" fmla="*/ 1 h 4"/>
                <a:gd name="T10" fmla="*/ 1 w 3"/>
                <a:gd name="T11" fmla="*/ 2 h 4"/>
                <a:gd name="T12" fmla="*/ 2 w 3"/>
                <a:gd name="T13" fmla="*/ 3 h 4"/>
                <a:gd name="T14" fmla="*/ 1 w 3"/>
                <a:gd name="T15" fmla="*/ 4 h 4"/>
                <a:gd name="T16" fmla="*/ 0 w 3"/>
                <a:gd name="T17" fmla="*/ 3 h 4"/>
                <a:gd name="T18" fmla="*/ 1 w 3"/>
                <a:gd name="T19" fmla="*/ 2 h 4"/>
                <a:gd name="T20" fmla="*/ 1 w 3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4" name="Freeform 52"/>
            <p:cNvSpPr>
              <a:spLocks/>
            </p:cNvSpPr>
            <p:nvPr/>
          </p:nvSpPr>
          <p:spPr bwMode="auto">
            <a:xfrm>
              <a:off x="-2005013" y="35194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5" name="Freeform 53"/>
            <p:cNvSpPr>
              <a:spLocks/>
            </p:cNvSpPr>
            <p:nvPr/>
          </p:nvSpPr>
          <p:spPr bwMode="auto">
            <a:xfrm>
              <a:off x="-1982788" y="3522663"/>
              <a:ext cx="7938" cy="476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6" name="Freeform 54"/>
            <p:cNvSpPr>
              <a:spLocks/>
            </p:cNvSpPr>
            <p:nvPr/>
          </p:nvSpPr>
          <p:spPr bwMode="auto">
            <a:xfrm>
              <a:off x="-2095500" y="3546475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  <a:gd name="T10" fmla="*/ 1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7" name="Freeform 55"/>
            <p:cNvSpPr>
              <a:spLocks/>
            </p:cNvSpPr>
            <p:nvPr/>
          </p:nvSpPr>
          <p:spPr bwMode="auto">
            <a:xfrm>
              <a:off x="-2087563" y="3606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8" name="Freeform 56"/>
            <p:cNvSpPr>
              <a:spLocks/>
            </p:cNvSpPr>
            <p:nvPr/>
          </p:nvSpPr>
          <p:spPr bwMode="auto">
            <a:xfrm>
              <a:off x="-2103438" y="3598863"/>
              <a:ext cx="15875" cy="7937"/>
            </a:xfrm>
            <a:custGeom>
              <a:avLst/>
              <a:gdLst>
                <a:gd name="T0" fmla="*/ 2 w 4"/>
                <a:gd name="T1" fmla="*/ 1 h 2"/>
                <a:gd name="T2" fmla="*/ 1 w 4"/>
                <a:gd name="T3" fmla="*/ 1 h 2"/>
                <a:gd name="T4" fmla="*/ 0 w 4"/>
                <a:gd name="T5" fmla="*/ 1 h 2"/>
                <a:gd name="T6" fmla="*/ 1 w 4"/>
                <a:gd name="T7" fmla="*/ 0 h 2"/>
                <a:gd name="T8" fmla="*/ 2 w 4"/>
                <a:gd name="T9" fmla="*/ 0 h 2"/>
                <a:gd name="T10" fmla="*/ 2 w 4"/>
                <a:gd name="T11" fmla="*/ 1 h 2"/>
                <a:gd name="T12" fmla="*/ 3 w 4"/>
                <a:gd name="T13" fmla="*/ 1 h 2"/>
                <a:gd name="T14" fmla="*/ 4 w 4"/>
                <a:gd name="T15" fmla="*/ 2 h 2"/>
                <a:gd name="T16" fmla="*/ 3 w 4"/>
                <a:gd name="T17" fmla="*/ 2 h 2"/>
                <a:gd name="T18" fmla="*/ 2 w 4"/>
                <a:gd name="T19" fmla="*/ 2 h 2"/>
                <a:gd name="T20" fmla="*/ 3 w 4"/>
                <a:gd name="T21" fmla="*/ 1 h 2"/>
                <a:gd name="T22" fmla="*/ 2 w 4"/>
                <a:gd name="T2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09" name="Freeform 57"/>
            <p:cNvSpPr>
              <a:spLocks/>
            </p:cNvSpPr>
            <p:nvPr/>
          </p:nvSpPr>
          <p:spPr bwMode="auto">
            <a:xfrm>
              <a:off x="-2100263" y="3606800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0" name="Freeform 58"/>
            <p:cNvSpPr>
              <a:spLocks/>
            </p:cNvSpPr>
            <p:nvPr/>
          </p:nvSpPr>
          <p:spPr bwMode="auto">
            <a:xfrm>
              <a:off x="-2095500" y="35988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1" name="Freeform 59"/>
            <p:cNvSpPr>
              <a:spLocks/>
            </p:cNvSpPr>
            <p:nvPr/>
          </p:nvSpPr>
          <p:spPr bwMode="auto">
            <a:xfrm>
              <a:off x="-2095500" y="359886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2" name="Freeform 60"/>
            <p:cNvSpPr>
              <a:spLocks/>
            </p:cNvSpPr>
            <p:nvPr/>
          </p:nvSpPr>
          <p:spPr bwMode="auto">
            <a:xfrm>
              <a:off x="-2092325" y="359886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  <a:gd name="T4" fmla="*/ 1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3" name="Freeform 61"/>
            <p:cNvSpPr>
              <a:spLocks/>
            </p:cNvSpPr>
            <p:nvPr/>
          </p:nvSpPr>
          <p:spPr bwMode="auto">
            <a:xfrm>
              <a:off x="-1941513" y="3624263"/>
              <a:ext cx="7938" cy="7937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0 h 2"/>
                <a:gd name="T8" fmla="*/ 1 w 2"/>
                <a:gd name="T9" fmla="*/ 0 h 2"/>
                <a:gd name="T10" fmla="*/ 1 w 2"/>
                <a:gd name="T11" fmla="*/ 0 h 2"/>
                <a:gd name="T12" fmla="*/ 1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4" name="Freeform 62"/>
            <p:cNvSpPr>
              <a:spLocks/>
            </p:cNvSpPr>
            <p:nvPr/>
          </p:nvSpPr>
          <p:spPr bwMode="auto">
            <a:xfrm>
              <a:off x="-2092325" y="3530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5" name="Freeform 63"/>
            <p:cNvSpPr>
              <a:spLocks/>
            </p:cNvSpPr>
            <p:nvPr/>
          </p:nvSpPr>
          <p:spPr bwMode="auto">
            <a:xfrm>
              <a:off x="-1952625" y="3579813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6" name="Freeform 64"/>
            <p:cNvSpPr>
              <a:spLocks/>
            </p:cNvSpPr>
            <p:nvPr/>
          </p:nvSpPr>
          <p:spPr bwMode="auto">
            <a:xfrm>
              <a:off x="-1971675" y="3533775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7" name="Freeform 65"/>
            <p:cNvSpPr>
              <a:spLocks/>
            </p:cNvSpPr>
            <p:nvPr/>
          </p:nvSpPr>
          <p:spPr bwMode="auto">
            <a:xfrm>
              <a:off x="-1966913" y="3533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8" name="Freeform 66"/>
            <p:cNvSpPr>
              <a:spLocks/>
            </p:cNvSpPr>
            <p:nvPr/>
          </p:nvSpPr>
          <p:spPr bwMode="auto">
            <a:xfrm>
              <a:off x="-1990725" y="354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19" name="Freeform 67"/>
            <p:cNvSpPr>
              <a:spLocks/>
            </p:cNvSpPr>
            <p:nvPr/>
          </p:nvSpPr>
          <p:spPr bwMode="auto">
            <a:xfrm>
              <a:off x="-2122488" y="35941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0" name="Freeform 68"/>
            <p:cNvSpPr>
              <a:spLocks/>
            </p:cNvSpPr>
            <p:nvPr/>
          </p:nvSpPr>
          <p:spPr bwMode="auto">
            <a:xfrm>
              <a:off x="-2035175" y="3576638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1" name="Freeform 69"/>
            <p:cNvSpPr>
              <a:spLocks/>
            </p:cNvSpPr>
            <p:nvPr/>
          </p:nvSpPr>
          <p:spPr bwMode="auto">
            <a:xfrm>
              <a:off x="-2035175" y="3546475"/>
              <a:ext cx="11113" cy="17462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3 h 5"/>
                <a:gd name="T6" fmla="*/ 1 w 3"/>
                <a:gd name="T7" fmla="*/ 4 h 5"/>
                <a:gd name="T8" fmla="*/ 0 w 3"/>
                <a:gd name="T9" fmla="*/ 3 h 5"/>
                <a:gd name="T10" fmla="*/ 1 w 3"/>
                <a:gd name="T11" fmla="*/ 4 h 5"/>
                <a:gd name="T12" fmla="*/ 1 w 3"/>
                <a:gd name="T13" fmla="*/ 4 h 5"/>
                <a:gd name="T14" fmla="*/ 1 w 3"/>
                <a:gd name="T15" fmla="*/ 5 h 5"/>
                <a:gd name="T16" fmla="*/ 1 w 3"/>
                <a:gd name="T17" fmla="*/ 4 h 5"/>
                <a:gd name="T18" fmla="*/ 2 w 3"/>
                <a:gd name="T19" fmla="*/ 4 h 5"/>
                <a:gd name="T20" fmla="*/ 2 w 3"/>
                <a:gd name="T21" fmla="*/ 3 h 5"/>
                <a:gd name="T22" fmla="*/ 3 w 3"/>
                <a:gd name="T23" fmla="*/ 3 h 5"/>
                <a:gd name="T24" fmla="*/ 3 w 3"/>
                <a:gd name="T25" fmla="*/ 2 h 5"/>
                <a:gd name="T26" fmla="*/ 2 w 3"/>
                <a:gd name="T27" fmla="*/ 2 h 5"/>
                <a:gd name="T28" fmla="*/ 3 w 3"/>
                <a:gd name="T29" fmla="*/ 0 h 5"/>
                <a:gd name="T30" fmla="*/ 3 w 3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1" y="4"/>
                    <a:pt x="1" y="4"/>
                  </a:cubicBezTo>
                  <a:cubicBezTo>
                    <a:pt x="1" y="5"/>
                    <a:pt x="1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2" name="Freeform 70"/>
            <p:cNvSpPr>
              <a:spLocks/>
            </p:cNvSpPr>
            <p:nvPr/>
          </p:nvSpPr>
          <p:spPr bwMode="auto">
            <a:xfrm>
              <a:off x="-2081213" y="3563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3" name="Freeform 71"/>
            <p:cNvSpPr>
              <a:spLocks/>
            </p:cNvSpPr>
            <p:nvPr/>
          </p:nvSpPr>
          <p:spPr bwMode="auto">
            <a:xfrm>
              <a:off x="-1960563" y="3602038"/>
              <a:ext cx="4763" cy="476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4" name="Freeform 72"/>
            <p:cNvSpPr>
              <a:spLocks/>
            </p:cNvSpPr>
            <p:nvPr/>
          </p:nvSpPr>
          <p:spPr bwMode="auto">
            <a:xfrm>
              <a:off x="-2016125" y="3546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5" name="Freeform 73"/>
            <p:cNvSpPr>
              <a:spLocks/>
            </p:cNvSpPr>
            <p:nvPr/>
          </p:nvSpPr>
          <p:spPr bwMode="auto">
            <a:xfrm>
              <a:off x="-2020888" y="3538538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6" name="Freeform 74"/>
            <p:cNvSpPr>
              <a:spLocks/>
            </p:cNvSpPr>
            <p:nvPr/>
          </p:nvSpPr>
          <p:spPr bwMode="auto">
            <a:xfrm>
              <a:off x="-2016125" y="35941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7" name="Freeform 75"/>
            <p:cNvSpPr>
              <a:spLocks/>
            </p:cNvSpPr>
            <p:nvPr/>
          </p:nvSpPr>
          <p:spPr bwMode="auto">
            <a:xfrm>
              <a:off x="-2016125" y="35464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8" name="Freeform 76"/>
            <p:cNvSpPr>
              <a:spLocks/>
            </p:cNvSpPr>
            <p:nvPr/>
          </p:nvSpPr>
          <p:spPr bwMode="auto">
            <a:xfrm>
              <a:off x="-1993900" y="3538538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29" name="Freeform 77"/>
            <p:cNvSpPr>
              <a:spLocks/>
            </p:cNvSpPr>
            <p:nvPr/>
          </p:nvSpPr>
          <p:spPr bwMode="auto">
            <a:xfrm>
              <a:off x="-2024063" y="355282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0" name="Freeform 78"/>
            <p:cNvSpPr>
              <a:spLocks/>
            </p:cNvSpPr>
            <p:nvPr/>
          </p:nvSpPr>
          <p:spPr bwMode="auto">
            <a:xfrm>
              <a:off x="-1966913" y="3533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1" name="Freeform 79"/>
            <p:cNvSpPr>
              <a:spLocks/>
            </p:cNvSpPr>
            <p:nvPr/>
          </p:nvSpPr>
          <p:spPr bwMode="auto">
            <a:xfrm>
              <a:off x="-2054225" y="35194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2" name="Freeform 80"/>
            <p:cNvSpPr>
              <a:spLocks/>
            </p:cNvSpPr>
            <p:nvPr/>
          </p:nvSpPr>
          <p:spPr bwMode="auto">
            <a:xfrm>
              <a:off x="-2054225" y="353377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3" name="Freeform 81"/>
            <p:cNvSpPr>
              <a:spLocks/>
            </p:cNvSpPr>
            <p:nvPr/>
          </p:nvSpPr>
          <p:spPr bwMode="auto">
            <a:xfrm>
              <a:off x="-2122488" y="35941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4" name="Freeform 82"/>
            <p:cNvSpPr>
              <a:spLocks/>
            </p:cNvSpPr>
            <p:nvPr/>
          </p:nvSpPr>
          <p:spPr bwMode="auto">
            <a:xfrm>
              <a:off x="-2122488" y="35909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5" name="Freeform 83"/>
            <p:cNvSpPr>
              <a:spLocks noEditPoints="1"/>
            </p:cNvSpPr>
            <p:nvPr/>
          </p:nvSpPr>
          <p:spPr bwMode="auto">
            <a:xfrm>
              <a:off x="-2136775" y="3497263"/>
              <a:ext cx="214313" cy="217487"/>
            </a:xfrm>
            <a:custGeom>
              <a:avLst/>
              <a:gdLst>
                <a:gd name="T0" fmla="*/ 29 w 57"/>
                <a:gd name="T1" fmla="*/ 4 h 58"/>
                <a:gd name="T2" fmla="*/ 53 w 57"/>
                <a:gd name="T3" fmla="*/ 29 h 58"/>
                <a:gd name="T4" fmla="*/ 29 w 57"/>
                <a:gd name="T5" fmla="*/ 54 h 58"/>
                <a:gd name="T6" fmla="*/ 4 w 57"/>
                <a:gd name="T7" fmla="*/ 29 h 58"/>
                <a:gd name="T8" fmla="*/ 29 w 57"/>
                <a:gd name="T9" fmla="*/ 4 h 58"/>
                <a:gd name="T10" fmla="*/ 29 w 57"/>
                <a:gd name="T11" fmla="*/ 0 h 58"/>
                <a:gd name="T12" fmla="*/ 0 w 57"/>
                <a:gd name="T13" fmla="*/ 29 h 58"/>
                <a:gd name="T14" fmla="*/ 29 w 57"/>
                <a:gd name="T15" fmla="*/ 58 h 58"/>
                <a:gd name="T16" fmla="*/ 57 w 57"/>
                <a:gd name="T17" fmla="*/ 29 h 58"/>
                <a:gd name="T18" fmla="*/ 29 w 57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8">
                  <a:moveTo>
                    <a:pt x="29" y="4"/>
                  </a:moveTo>
                  <a:cubicBezTo>
                    <a:pt x="42" y="4"/>
                    <a:pt x="53" y="15"/>
                    <a:pt x="53" y="29"/>
                  </a:cubicBezTo>
                  <a:cubicBezTo>
                    <a:pt x="53" y="43"/>
                    <a:pt x="42" y="54"/>
                    <a:pt x="29" y="54"/>
                  </a:cubicBezTo>
                  <a:cubicBezTo>
                    <a:pt x="15" y="54"/>
                    <a:pt x="4" y="43"/>
                    <a:pt x="4" y="29"/>
                  </a:cubicBezTo>
                  <a:cubicBezTo>
                    <a:pt x="4" y="15"/>
                    <a:pt x="15" y="4"/>
                    <a:pt x="29" y="4"/>
                  </a:cubicBezTo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4" y="58"/>
                    <a:pt x="57" y="45"/>
                    <a:pt x="57" y="29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-2046288" y="3470275"/>
              <a:ext cx="44450" cy="38100"/>
            </a:xfrm>
            <a:custGeom>
              <a:avLst/>
              <a:gdLst>
                <a:gd name="T0" fmla="*/ 24 w 28"/>
                <a:gd name="T1" fmla="*/ 0 h 24"/>
                <a:gd name="T2" fmla="*/ 19 w 28"/>
                <a:gd name="T3" fmla="*/ 0 h 24"/>
                <a:gd name="T4" fmla="*/ 7 w 28"/>
                <a:gd name="T5" fmla="*/ 0 h 24"/>
                <a:gd name="T6" fmla="*/ 5 w 28"/>
                <a:gd name="T7" fmla="*/ 0 h 24"/>
                <a:gd name="T8" fmla="*/ 0 w 28"/>
                <a:gd name="T9" fmla="*/ 24 h 24"/>
                <a:gd name="T10" fmla="*/ 7 w 28"/>
                <a:gd name="T11" fmla="*/ 24 h 24"/>
                <a:gd name="T12" fmla="*/ 19 w 28"/>
                <a:gd name="T13" fmla="*/ 24 h 24"/>
                <a:gd name="T14" fmla="*/ 28 w 28"/>
                <a:gd name="T15" fmla="*/ 24 h 24"/>
                <a:gd name="T16" fmla="*/ 24 w 2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4">
                  <a:moveTo>
                    <a:pt x="24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19" y="24"/>
                  </a:lnTo>
                  <a:lnTo>
                    <a:pt x="28" y="24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-2106613" y="3478213"/>
              <a:ext cx="52388" cy="49212"/>
            </a:xfrm>
            <a:custGeom>
              <a:avLst/>
              <a:gdLst>
                <a:gd name="T0" fmla="*/ 19 w 33"/>
                <a:gd name="T1" fmla="*/ 0 h 31"/>
                <a:gd name="T2" fmla="*/ 14 w 33"/>
                <a:gd name="T3" fmla="*/ 2 h 31"/>
                <a:gd name="T4" fmla="*/ 4 w 33"/>
                <a:gd name="T5" fmla="*/ 9 h 31"/>
                <a:gd name="T6" fmla="*/ 0 w 33"/>
                <a:gd name="T7" fmla="*/ 12 h 31"/>
                <a:gd name="T8" fmla="*/ 9 w 33"/>
                <a:gd name="T9" fmla="*/ 31 h 31"/>
                <a:gd name="T10" fmla="*/ 16 w 33"/>
                <a:gd name="T11" fmla="*/ 28 h 31"/>
                <a:gd name="T12" fmla="*/ 26 w 33"/>
                <a:gd name="T13" fmla="*/ 21 h 31"/>
                <a:gd name="T14" fmla="*/ 33 w 33"/>
                <a:gd name="T15" fmla="*/ 19 h 31"/>
                <a:gd name="T16" fmla="*/ 19 w 3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19" y="0"/>
                  </a:moveTo>
                  <a:lnTo>
                    <a:pt x="14" y="2"/>
                  </a:lnTo>
                  <a:lnTo>
                    <a:pt x="4" y="9"/>
                  </a:lnTo>
                  <a:lnTo>
                    <a:pt x="0" y="12"/>
                  </a:lnTo>
                  <a:lnTo>
                    <a:pt x="9" y="31"/>
                  </a:lnTo>
                  <a:lnTo>
                    <a:pt x="16" y="28"/>
                  </a:lnTo>
                  <a:lnTo>
                    <a:pt x="26" y="21"/>
                  </a:lnTo>
                  <a:lnTo>
                    <a:pt x="33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8" name="Freeform 86"/>
            <p:cNvSpPr>
              <a:spLocks/>
            </p:cNvSpPr>
            <p:nvPr/>
          </p:nvSpPr>
          <p:spPr bwMode="auto">
            <a:xfrm>
              <a:off x="-2152650" y="3519488"/>
              <a:ext cx="49213" cy="52387"/>
            </a:xfrm>
            <a:custGeom>
              <a:avLst/>
              <a:gdLst>
                <a:gd name="T0" fmla="*/ 12 w 31"/>
                <a:gd name="T1" fmla="*/ 0 h 33"/>
                <a:gd name="T2" fmla="*/ 10 w 31"/>
                <a:gd name="T3" fmla="*/ 5 h 33"/>
                <a:gd name="T4" fmla="*/ 3 w 31"/>
                <a:gd name="T5" fmla="*/ 14 h 33"/>
                <a:gd name="T6" fmla="*/ 0 w 31"/>
                <a:gd name="T7" fmla="*/ 19 h 33"/>
                <a:gd name="T8" fmla="*/ 19 w 31"/>
                <a:gd name="T9" fmla="*/ 33 h 33"/>
                <a:gd name="T10" fmla="*/ 22 w 31"/>
                <a:gd name="T11" fmla="*/ 26 h 33"/>
                <a:gd name="T12" fmla="*/ 29 w 31"/>
                <a:gd name="T13" fmla="*/ 17 h 33"/>
                <a:gd name="T14" fmla="*/ 31 w 31"/>
                <a:gd name="T15" fmla="*/ 9 h 33"/>
                <a:gd name="T16" fmla="*/ 12 w 31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2" y="0"/>
                  </a:moveTo>
                  <a:lnTo>
                    <a:pt x="10" y="5"/>
                  </a:lnTo>
                  <a:lnTo>
                    <a:pt x="3" y="14"/>
                  </a:lnTo>
                  <a:lnTo>
                    <a:pt x="0" y="19"/>
                  </a:lnTo>
                  <a:lnTo>
                    <a:pt x="19" y="33"/>
                  </a:lnTo>
                  <a:lnTo>
                    <a:pt x="22" y="26"/>
                  </a:lnTo>
                  <a:lnTo>
                    <a:pt x="29" y="17"/>
                  </a:lnTo>
                  <a:lnTo>
                    <a:pt x="31" y="9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-2163763" y="3579813"/>
              <a:ext cx="33338" cy="41275"/>
            </a:xfrm>
            <a:custGeom>
              <a:avLst/>
              <a:gdLst>
                <a:gd name="T0" fmla="*/ 0 w 21"/>
                <a:gd name="T1" fmla="*/ 2 h 26"/>
                <a:gd name="T2" fmla="*/ 0 w 21"/>
                <a:gd name="T3" fmla="*/ 7 h 26"/>
                <a:gd name="T4" fmla="*/ 0 w 21"/>
                <a:gd name="T5" fmla="*/ 19 h 26"/>
                <a:gd name="T6" fmla="*/ 0 w 21"/>
                <a:gd name="T7" fmla="*/ 24 h 26"/>
                <a:gd name="T8" fmla="*/ 21 w 21"/>
                <a:gd name="T9" fmla="*/ 26 h 26"/>
                <a:gd name="T10" fmla="*/ 21 w 21"/>
                <a:gd name="T11" fmla="*/ 19 h 26"/>
                <a:gd name="T12" fmla="*/ 21 w 21"/>
                <a:gd name="T13" fmla="*/ 7 h 26"/>
                <a:gd name="T14" fmla="*/ 21 w 21"/>
                <a:gd name="T15" fmla="*/ 0 h 26"/>
                <a:gd name="T16" fmla="*/ 0 w 21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6">
                  <a:moveTo>
                    <a:pt x="0" y="2"/>
                  </a:moveTo>
                  <a:lnTo>
                    <a:pt x="0" y="7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21" y="7"/>
                  </a:lnTo>
                  <a:lnTo>
                    <a:pt x="2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-2155825" y="3632200"/>
              <a:ext cx="49213" cy="49212"/>
            </a:xfrm>
            <a:custGeom>
              <a:avLst/>
              <a:gdLst>
                <a:gd name="T0" fmla="*/ 0 w 31"/>
                <a:gd name="T1" fmla="*/ 14 h 31"/>
                <a:gd name="T2" fmla="*/ 2 w 31"/>
                <a:gd name="T3" fmla="*/ 17 h 31"/>
                <a:gd name="T4" fmla="*/ 7 w 31"/>
                <a:gd name="T5" fmla="*/ 29 h 31"/>
                <a:gd name="T6" fmla="*/ 9 w 31"/>
                <a:gd name="T7" fmla="*/ 31 h 31"/>
                <a:gd name="T8" fmla="*/ 31 w 31"/>
                <a:gd name="T9" fmla="*/ 24 h 31"/>
                <a:gd name="T10" fmla="*/ 26 w 31"/>
                <a:gd name="T11" fmla="*/ 17 h 31"/>
                <a:gd name="T12" fmla="*/ 21 w 31"/>
                <a:gd name="T13" fmla="*/ 7 h 31"/>
                <a:gd name="T14" fmla="*/ 16 w 31"/>
                <a:gd name="T15" fmla="*/ 0 h 31"/>
                <a:gd name="T16" fmla="*/ 0 w 31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0" y="14"/>
                  </a:moveTo>
                  <a:lnTo>
                    <a:pt x="2" y="17"/>
                  </a:lnTo>
                  <a:lnTo>
                    <a:pt x="7" y="29"/>
                  </a:lnTo>
                  <a:lnTo>
                    <a:pt x="9" y="31"/>
                  </a:lnTo>
                  <a:lnTo>
                    <a:pt x="31" y="24"/>
                  </a:lnTo>
                  <a:lnTo>
                    <a:pt x="26" y="17"/>
                  </a:lnTo>
                  <a:lnTo>
                    <a:pt x="21" y="7"/>
                  </a:lnTo>
                  <a:lnTo>
                    <a:pt x="1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1" name="Freeform 89"/>
            <p:cNvSpPr>
              <a:spLocks/>
            </p:cNvSpPr>
            <p:nvPr/>
          </p:nvSpPr>
          <p:spPr bwMode="auto">
            <a:xfrm>
              <a:off x="-2114550" y="3678238"/>
              <a:ext cx="49213" cy="47625"/>
            </a:xfrm>
            <a:custGeom>
              <a:avLst/>
              <a:gdLst>
                <a:gd name="T0" fmla="*/ 0 w 31"/>
                <a:gd name="T1" fmla="*/ 21 h 30"/>
                <a:gd name="T2" fmla="*/ 2 w 31"/>
                <a:gd name="T3" fmla="*/ 23 h 30"/>
                <a:gd name="T4" fmla="*/ 14 w 31"/>
                <a:gd name="T5" fmla="*/ 28 h 30"/>
                <a:gd name="T6" fmla="*/ 17 w 31"/>
                <a:gd name="T7" fmla="*/ 30 h 30"/>
                <a:gd name="T8" fmla="*/ 31 w 31"/>
                <a:gd name="T9" fmla="*/ 14 h 30"/>
                <a:gd name="T10" fmla="*/ 24 w 31"/>
                <a:gd name="T11" fmla="*/ 9 h 30"/>
                <a:gd name="T12" fmla="*/ 14 w 31"/>
                <a:gd name="T13" fmla="*/ 4 h 30"/>
                <a:gd name="T14" fmla="*/ 7 w 31"/>
                <a:gd name="T15" fmla="*/ 0 h 30"/>
                <a:gd name="T16" fmla="*/ 0 w 31"/>
                <a:gd name="T1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21"/>
                  </a:moveTo>
                  <a:lnTo>
                    <a:pt x="2" y="23"/>
                  </a:lnTo>
                  <a:lnTo>
                    <a:pt x="14" y="28"/>
                  </a:lnTo>
                  <a:lnTo>
                    <a:pt x="17" y="30"/>
                  </a:lnTo>
                  <a:lnTo>
                    <a:pt x="31" y="14"/>
                  </a:lnTo>
                  <a:lnTo>
                    <a:pt x="24" y="9"/>
                  </a:lnTo>
                  <a:lnTo>
                    <a:pt x="14" y="4"/>
                  </a:lnTo>
                  <a:lnTo>
                    <a:pt x="7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2" name="Freeform 90"/>
            <p:cNvSpPr>
              <a:spLocks/>
            </p:cNvSpPr>
            <p:nvPr/>
          </p:nvSpPr>
          <p:spPr bwMode="auto">
            <a:xfrm>
              <a:off x="-2057400" y="3703638"/>
              <a:ext cx="44450" cy="33337"/>
            </a:xfrm>
            <a:custGeom>
              <a:avLst/>
              <a:gdLst>
                <a:gd name="T0" fmla="*/ 4 w 28"/>
                <a:gd name="T1" fmla="*/ 21 h 21"/>
                <a:gd name="T2" fmla="*/ 9 w 28"/>
                <a:gd name="T3" fmla="*/ 21 h 21"/>
                <a:gd name="T4" fmla="*/ 21 w 28"/>
                <a:gd name="T5" fmla="*/ 21 h 21"/>
                <a:gd name="T6" fmla="*/ 23 w 28"/>
                <a:gd name="T7" fmla="*/ 21 h 21"/>
                <a:gd name="T8" fmla="*/ 28 w 28"/>
                <a:gd name="T9" fmla="*/ 0 h 21"/>
                <a:gd name="T10" fmla="*/ 21 w 28"/>
                <a:gd name="T11" fmla="*/ 0 h 21"/>
                <a:gd name="T12" fmla="*/ 9 w 28"/>
                <a:gd name="T13" fmla="*/ 0 h 21"/>
                <a:gd name="T14" fmla="*/ 0 w 28"/>
                <a:gd name="T15" fmla="*/ 0 h 21"/>
                <a:gd name="T16" fmla="*/ 4 w 28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1">
                  <a:moveTo>
                    <a:pt x="4" y="21"/>
                  </a:moveTo>
                  <a:lnTo>
                    <a:pt x="9" y="21"/>
                  </a:lnTo>
                  <a:lnTo>
                    <a:pt x="21" y="21"/>
                  </a:lnTo>
                  <a:lnTo>
                    <a:pt x="23" y="21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3" name="Freeform 91"/>
            <p:cNvSpPr>
              <a:spLocks/>
            </p:cNvSpPr>
            <p:nvPr/>
          </p:nvSpPr>
          <p:spPr bwMode="auto">
            <a:xfrm>
              <a:off x="-2005013" y="3681413"/>
              <a:ext cx="52388" cy="52387"/>
            </a:xfrm>
            <a:custGeom>
              <a:avLst/>
              <a:gdLst>
                <a:gd name="T0" fmla="*/ 14 w 33"/>
                <a:gd name="T1" fmla="*/ 33 h 33"/>
                <a:gd name="T2" fmla="*/ 19 w 33"/>
                <a:gd name="T3" fmla="*/ 31 h 33"/>
                <a:gd name="T4" fmla="*/ 28 w 33"/>
                <a:gd name="T5" fmla="*/ 24 h 33"/>
                <a:gd name="T6" fmla="*/ 33 w 33"/>
                <a:gd name="T7" fmla="*/ 21 h 33"/>
                <a:gd name="T8" fmla="*/ 24 w 33"/>
                <a:gd name="T9" fmla="*/ 0 h 33"/>
                <a:gd name="T10" fmla="*/ 19 w 33"/>
                <a:gd name="T11" fmla="*/ 5 h 33"/>
                <a:gd name="T12" fmla="*/ 7 w 33"/>
                <a:gd name="T13" fmla="*/ 12 h 33"/>
                <a:gd name="T14" fmla="*/ 0 w 33"/>
                <a:gd name="T15" fmla="*/ 14 h 33"/>
                <a:gd name="T16" fmla="*/ 14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14" y="33"/>
                  </a:moveTo>
                  <a:lnTo>
                    <a:pt x="19" y="31"/>
                  </a:lnTo>
                  <a:lnTo>
                    <a:pt x="28" y="24"/>
                  </a:lnTo>
                  <a:lnTo>
                    <a:pt x="33" y="21"/>
                  </a:lnTo>
                  <a:lnTo>
                    <a:pt x="24" y="0"/>
                  </a:lnTo>
                  <a:lnTo>
                    <a:pt x="19" y="5"/>
                  </a:lnTo>
                  <a:lnTo>
                    <a:pt x="7" y="12"/>
                  </a:lnTo>
                  <a:lnTo>
                    <a:pt x="0" y="14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4" name="Freeform 92"/>
            <p:cNvSpPr>
              <a:spLocks/>
            </p:cNvSpPr>
            <p:nvPr/>
          </p:nvSpPr>
          <p:spPr bwMode="auto">
            <a:xfrm>
              <a:off x="-1955800" y="3640138"/>
              <a:ext cx="49213" cy="52387"/>
            </a:xfrm>
            <a:custGeom>
              <a:avLst/>
              <a:gdLst>
                <a:gd name="T0" fmla="*/ 19 w 31"/>
                <a:gd name="T1" fmla="*/ 33 h 33"/>
                <a:gd name="T2" fmla="*/ 21 w 31"/>
                <a:gd name="T3" fmla="*/ 28 h 33"/>
                <a:gd name="T4" fmla="*/ 28 w 31"/>
                <a:gd name="T5" fmla="*/ 19 h 33"/>
                <a:gd name="T6" fmla="*/ 31 w 31"/>
                <a:gd name="T7" fmla="*/ 14 h 33"/>
                <a:gd name="T8" fmla="*/ 12 w 31"/>
                <a:gd name="T9" fmla="*/ 0 h 33"/>
                <a:gd name="T10" fmla="*/ 9 w 31"/>
                <a:gd name="T11" fmla="*/ 7 h 33"/>
                <a:gd name="T12" fmla="*/ 2 w 31"/>
                <a:gd name="T13" fmla="*/ 16 h 33"/>
                <a:gd name="T14" fmla="*/ 0 w 31"/>
                <a:gd name="T15" fmla="*/ 24 h 33"/>
                <a:gd name="T16" fmla="*/ 19 w 31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9" y="33"/>
                  </a:moveTo>
                  <a:lnTo>
                    <a:pt x="21" y="28"/>
                  </a:lnTo>
                  <a:lnTo>
                    <a:pt x="28" y="19"/>
                  </a:lnTo>
                  <a:lnTo>
                    <a:pt x="31" y="14"/>
                  </a:lnTo>
                  <a:lnTo>
                    <a:pt x="12" y="0"/>
                  </a:lnTo>
                  <a:lnTo>
                    <a:pt x="9" y="7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1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5" name="Freeform 93"/>
            <p:cNvSpPr>
              <a:spLocks/>
            </p:cNvSpPr>
            <p:nvPr/>
          </p:nvSpPr>
          <p:spPr bwMode="auto">
            <a:xfrm>
              <a:off x="-1930400" y="3590925"/>
              <a:ext cx="34925" cy="41275"/>
            </a:xfrm>
            <a:custGeom>
              <a:avLst/>
              <a:gdLst>
                <a:gd name="T0" fmla="*/ 22 w 22"/>
                <a:gd name="T1" fmla="*/ 24 h 26"/>
                <a:gd name="T2" fmla="*/ 22 w 22"/>
                <a:gd name="T3" fmla="*/ 19 h 26"/>
                <a:gd name="T4" fmla="*/ 22 w 22"/>
                <a:gd name="T5" fmla="*/ 7 h 26"/>
                <a:gd name="T6" fmla="*/ 22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0 w 22"/>
                <a:gd name="T13" fmla="*/ 19 h 26"/>
                <a:gd name="T14" fmla="*/ 0 w 22"/>
                <a:gd name="T15" fmla="*/ 26 h 26"/>
                <a:gd name="T16" fmla="*/ 22 w 22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4"/>
                  </a:moveTo>
                  <a:lnTo>
                    <a:pt x="22" y="19"/>
                  </a:lnTo>
                  <a:lnTo>
                    <a:pt x="22" y="7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6" name="Freeform 94"/>
            <p:cNvSpPr>
              <a:spLocks/>
            </p:cNvSpPr>
            <p:nvPr/>
          </p:nvSpPr>
          <p:spPr bwMode="auto">
            <a:xfrm>
              <a:off x="-1952625" y="3530600"/>
              <a:ext cx="49213" cy="49212"/>
            </a:xfrm>
            <a:custGeom>
              <a:avLst/>
              <a:gdLst>
                <a:gd name="T0" fmla="*/ 31 w 31"/>
                <a:gd name="T1" fmla="*/ 17 h 31"/>
                <a:gd name="T2" fmla="*/ 29 w 31"/>
                <a:gd name="T3" fmla="*/ 14 h 31"/>
                <a:gd name="T4" fmla="*/ 24 w 31"/>
                <a:gd name="T5" fmla="*/ 2 h 31"/>
                <a:gd name="T6" fmla="*/ 22 w 31"/>
                <a:gd name="T7" fmla="*/ 0 h 31"/>
                <a:gd name="T8" fmla="*/ 0 w 31"/>
                <a:gd name="T9" fmla="*/ 7 h 31"/>
                <a:gd name="T10" fmla="*/ 5 w 31"/>
                <a:gd name="T11" fmla="*/ 14 h 31"/>
                <a:gd name="T12" fmla="*/ 10 w 31"/>
                <a:gd name="T13" fmla="*/ 24 h 31"/>
                <a:gd name="T14" fmla="*/ 14 w 31"/>
                <a:gd name="T15" fmla="*/ 31 h 31"/>
                <a:gd name="T16" fmla="*/ 31 w 31"/>
                <a:gd name="T1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31" y="17"/>
                  </a:moveTo>
                  <a:lnTo>
                    <a:pt x="29" y="1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4"/>
                  </a:lnTo>
                  <a:lnTo>
                    <a:pt x="14" y="31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  <p:sp>
          <p:nvSpPr>
            <p:cNvPr id="247" name="Freeform 95"/>
            <p:cNvSpPr>
              <a:spLocks/>
            </p:cNvSpPr>
            <p:nvPr/>
          </p:nvSpPr>
          <p:spPr bwMode="auto">
            <a:xfrm>
              <a:off x="-1993900" y="3486150"/>
              <a:ext cx="49213" cy="47625"/>
            </a:xfrm>
            <a:custGeom>
              <a:avLst/>
              <a:gdLst>
                <a:gd name="T0" fmla="*/ 31 w 31"/>
                <a:gd name="T1" fmla="*/ 9 h 30"/>
                <a:gd name="T2" fmla="*/ 29 w 31"/>
                <a:gd name="T3" fmla="*/ 7 h 30"/>
                <a:gd name="T4" fmla="*/ 17 w 31"/>
                <a:gd name="T5" fmla="*/ 2 h 30"/>
                <a:gd name="T6" fmla="*/ 14 w 31"/>
                <a:gd name="T7" fmla="*/ 0 h 30"/>
                <a:gd name="T8" fmla="*/ 0 w 31"/>
                <a:gd name="T9" fmla="*/ 16 h 30"/>
                <a:gd name="T10" fmla="*/ 7 w 31"/>
                <a:gd name="T11" fmla="*/ 21 h 30"/>
                <a:gd name="T12" fmla="*/ 17 w 31"/>
                <a:gd name="T13" fmla="*/ 26 h 30"/>
                <a:gd name="T14" fmla="*/ 24 w 31"/>
                <a:gd name="T15" fmla="*/ 30 h 30"/>
                <a:gd name="T16" fmla="*/ 31 w 31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1" y="9"/>
                  </a:moveTo>
                  <a:lnTo>
                    <a:pt x="29" y="7"/>
                  </a:lnTo>
                  <a:lnTo>
                    <a:pt x="17" y="2"/>
                  </a:lnTo>
                  <a:lnTo>
                    <a:pt x="14" y="0"/>
                  </a:lnTo>
                  <a:lnTo>
                    <a:pt x="0" y="16"/>
                  </a:lnTo>
                  <a:lnTo>
                    <a:pt x="7" y="21"/>
                  </a:lnTo>
                  <a:lnTo>
                    <a:pt x="17" y="26"/>
                  </a:lnTo>
                  <a:lnTo>
                    <a:pt x="24" y="30"/>
                  </a:lnTo>
                  <a:lnTo>
                    <a:pt x="3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endParaRPr>
            </a:p>
          </p:txBody>
        </p:sp>
      </p:grpSp>
      <p:sp>
        <p:nvSpPr>
          <p:cNvPr id="248" name="Freeform 96"/>
          <p:cNvSpPr>
            <a:spLocks noEditPoints="1"/>
          </p:cNvSpPr>
          <p:nvPr/>
        </p:nvSpPr>
        <p:spPr bwMode="auto">
          <a:xfrm>
            <a:off x="2284964" y="1863062"/>
            <a:ext cx="351746" cy="263217"/>
          </a:xfrm>
          <a:custGeom>
            <a:avLst/>
            <a:gdLst>
              <a:gd name="T0" fmla="*/ 33 w 102"/>
              <a:gd name="T1" fmla="*/ 10 h 78"/>
              <a:gd name="T2" fmla="*/ 96 w 102"/>
              <a:gd name="T3" fmla="*/ 29 h 78"/>
              <a:gd name="T4" fmla="*/ 92 w 102"/>
              <a:gd name="T5" fmla="*/ 32 h 78"/>
              <a:gd name="T6" fmla="*/ 89 w 102"/>
              <a:gd name="T7" fmla="*/ 35 h 78"/>
              <a:gd name="T8" fmla="*/ 86 w 102"/>
              <a:gd name="T9" fmla="*/ 39 h 78"/>
              <a:gd name="T10" fmla="*/ 83 w 102"/>
              <a:gd name="T11" fmla="*/ 78 h 78"/>
              <a:gd name="T12" fmla="*/ 83 w 102"/>
              <a:gd name="T13" fmla="*/ 42 h 78"/>
              <a:gd name="T14" fmla="*/ 73 w 102"/>
              <a:gd name="T15" fmla="*/ 78 h 78"/>
              <a:gd name="T16" fmla="*/ 70 w 102"/>
              <a:gd name="T17" fmla="*/ 53 h 78"/>
              <a:gd name="T18" fmla="*/ 67 w 102"/>
              <a:gd name="T19" fmla="*/ 51 h 78"/>
              <a:gd name="T20" fmla="*/ 63 w 102"/>
              <a:gd name="T21" fmla="*/ 78 h 78"/>
              <a:gd name="T22" fmla="*/ 63 w 102"/>
              <a:gd name="T23" fmla="*/ 49 h 78"/>
              <a:gd name="T24" fmla="*/ 54 w 102"/>
              <a:gd name="T25" fmla="*/ 78 h 78"/>
              <a:gd name="T26" fmla="*/ 50 w 102"/>
              <a:gd name="T27" fmla="*/ 59 h 78"/>
              <a:gd name="T28" fmla="*/ 47 w 102"/>
              <a:gd name="T29" fmla="*/ 61 h 78"/>
              <a:gd name="T30" fmla="*/ 44 w 102"/>
              <a:gd name="T31" fmla="*/ 78 h 78"/>
              <a:gd name="T32" fmla="*/ 44 w 102"/>
              <a:gd name="T33" fmla="*/ 64 h 78"/>
              <a:gd name="T34" fmla="*/ 34 w 102"/>
              <a:gd name="T35" fmla="*/ 78 h 78"/>
              <a:gd name="T36" fmla="*/ 31 w 102"/>
              <a:gd name="T37" fmla="*/ 63 h 78"/>
              <a:gd name="T38" fmla="*/ 28 w 102"/>
              <a:gd name="T39" fmla="*/ 61 h 78"/>
              <a:gd name="T40" fmla="*/ 24 w 102"/>
              <a:gd name="T41" fmla="*/ 78 h 78"/>
              <a:gd name="T42" fmla="*/ 24 w 102"/>
              <a:gd name="T43" fmla="*/ 60 h 78"/>
              <a:gd name="T44" fmla="*/ 15 w 102"/>
              <a:gd name="T45" fmla="*/ 78 h 78"/>
              <a:gd name="T46" fmla="*/ 5 w 102"/>
              <a:gd name="T47" fmla="*/ 72 h 78"/>
              <a:gd name="T48" fmla="*/ 2 w 102"/>
              <a:gd name="T49" fmla="*/ 69 h 78"/>
              <a:gd name="T50" fmla="*/ 0 w 102"/>
              <a:gd name="T51" fmla="*/ 53 h 78"/>
              <a:gd name="T52" fmla="*/ 34 w 102"/>
              <a:gd name="T53" fmla="*/ 58 h 78"/>
              <a:gd name="T54" fmla="*/ 63 w 102"/>
              <a:gd name="T55" fmla="*/ 41 h 78"/>
              <a:gd name="T56" fmla="*/ 75 w 102"/>
              <a:gd name="T57" fmla="*/ 42 h 78"/>
              <a:gd name="T58" fmla="*/ 101 w 102"/>
              <a:gd name="T59" fmla="*/ 12 h 78"/>
              <a:gd name="T60" fmla="*/ 80 w 102"/>
              <a:gd name="T61" fmla="*/ 9 h 78"/>
              <a:gd name="T62" fmla="*/ 67 w 102"/>
              <a:gd name="T63" fmla="*/ 28 h 78"/>
              <a:gd name="T64" fmla="*/ 38 w 102"/>
              <a:gd name="T65" fmla="*/ 45 h 78"/>
              <a:gd name="T66" fmla="*/ 23 w 102"/>
              <a:gd name="T67" fmla="*/ 39 h 78"/>
              <a:gd name="T68" fmla="*/ 11 w 102"/>
              <a:gd name="T69" fmla="*/ 78 h 78"/>
              <a:gd name="T70" fmla="*/ 11 w 102"/>
              <a:gd name="T71" fmla="*/ 68 h 78"/>
              <a:gd name="T72" fmla="*/ 28 w 102"/>
              <a:gd name="T73" fmla="*/ 11 h 78"/>
              <a:gd name="T74" fmla="*/ 45 w 102"/>
              <a:gd name="T75" fmla="*/ 18 h 78"/>
              <a:gd name="T76" fmla="*/ 35 w 102"/>
              <a:gd name="T77" fmla="*/ 17 h 78"/>
              <a:gd name="T78" fmla="*/ 39 w 102"/>
              <a:gd name="T79" fmla="*/ 40 h 78"/>
              <a:gd name="T80" fmla="*/ 31 w 102"/>
              <a:gd name="T81" fmla="*/ 28 h 78"/>
              <a:gd name="T82" fmla="*/ 19 w 102"/>
              <a:gd name="T83" fmla="*/ 34 h 78"/>
              <a:gd name="T84" fmla="*/ 27 w 102"/>
              <a:gd name="T85" fmla="*/ 16 h 78"/>
              <a:gd name="T86" fmla="*/ 19 w 102"/>
              <a:gd name="T87" fmla="*/ 2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2" h="78">
                <a:moveTo>
                  <a:pt x="33" y="2"/>
                </a:moveTo>
                <a:cubicBezTo>
                  <a:pt x="35" y="2"/>
                  <a:pt x="37" y="4"/>
                  <a:pt x="37" y="6"/>
                </a:cubicBezTo>
                <a:cubicBezTo>
                  <a:pt x="37" y="8"/>
                  <a:pt x="35" y="10"/>
                  <a:pt x="33" y="10"/>
                </a:cubicBezTo>
                <a:cubicBezTo>
                  <a:pt x="31" y="10"/>
                  <a:pt x="29" y="8"/>
                  <a:pt x="29" y="6"/>
                </a:cubicBezTo>
                <a:cubicBezTo>
                  <a:pt x="29" y="4"/>
                  <a:pt x="31" y="2"/>
                  <a:pt x="33" y="2"/>
                </a:cubicBezTo>
                <a:close/>
                <a:moveTo>
                  <a:pt x="96" y="29"/>
                </a:moveTo>
                <a:cubicBezTo>
                  <a:pt x="96" y="78"/>
                  <a:pt x="96" y="78"/>
                  <a:pt x="96" y="78"/>
                </a:cubicBezTo>
                <a:cubicBezTo>
                  <a:pt x="92" y="78"/>
                  <a:pt x="92" y="78"/>
                  <a:pt x="92" y="78"/>
                </a:cubicBezTo>
                <a:cubicBezTo>
                  <a:pt x="92" y="32"/>
                  <a:pt x="92" y="32"/>
                  <a:pt x="92" y="32"/>
                </a:cubicBezTo>
                <a:cubicBezTo>
                  <a:pt x="95" y="29"/>
                  <a:pt x="95" y="29"/>
                  <a:pt x="95" y="29"/>
                </a:cubicBezTo>
                <a:cubicBezTo>
                  <a:pt x="96" y="29"/>
                  <a:pt x="96" y="29"/>
                  <a:pt x="96" y="29"/>
                </a:cubicBezTo>
                <a:close/>
                <a:moveTo>
                  <a:pt x="89" y="35"/>
                </a:moveTo>
                <a:cubicBezTo>
                  <a:pt x="89" y="78"/>
                  <a:pt x="89" y="78"/>
                  <a:pt x="89" y="78"/>
                </a:cubicBezTo>
                <a:cubicBezTo>
                  <a:pt x="88" y="78"/>
                  <a:pt x="87" y="78"/>
                  <a:pt x="86" y="78"/>
                </a:cubicBezTo>
                <a:cubicBezTo>
                  <a:pt x="86" y="39"/>
                  <a:pt x="86" y="39"/>
                  <a:pt x="86" y="39"/>
                </a:cubicBezTo>
                <a:cubicBezTo>
                  <a:pt x="89" y="35"/>
                  <a:pt x="89" y="35"/>
                  <a:pt x="89" y="35"/>
                </a:cubicBezTo>
                <a:close/>
                <a:moveTo>
                  <a:pt x="83" y="42"/>
                </a:move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1" y="78"/>
                  <a:pt x="80" y="78"/>
                </a:cubicBezTo>
                <a:cubicBezTo>
                  <a:pt x="80" y="46"/>
                  <a:pt x="80" y="46"/>
                  <a:pt x="80" y="46"/>
                </a:cubicBezTo>
                <a:cubicBezTo>
                  <a:pt x="83" y="42"/>
                  <a:pt x="83" y="42"/>
                  <a:pt x="83" y="42"/>
                </a:cubicBezTo>
                <a:close/>
                <a:moveTo>
                  <a:pt x="76" y="50"/>
                </a:moveTo>
                <a:cubicBezTo>
                  <a:pt x="76" y="78"/>
                  <a:pt x="76" y="78"/>
                  <a:pt x="76" y="78"/>
                </a:cubicBezTo>
                <a:cubicBezTo>
                  <a:pt x="75" y="78"/>
                  <a:pt x="74" y="78"/>
                  <a:pt x="73" y="78"/>
                </a:cubicBezTo>
                <a:cubicBezTo>
                  <a:pt x="73" y="53"/>
                  <a:pt x="73" y="53"/>
                  <a:pt x="73" y="53"/>
                </a:cubicBezTo>
                <a:cubicBezTo>
                  <a:pt x="76" y="50"/>
                  <a:pt x="76" y="50"/>
                  <a:pt x="76" y="50"/>
                </a:cubicBezTo>
                <a:close/>
                <a:moveTo>
                  <a:pt x="70" y="53"/>
                </a:moveTo>
                <a:cubicBezTo>
                  <a:pt x="70" y="78"/>
                  <a:pt x="70" y="78"/>
                  <a:pt x="70" y="78"/>
                </a:cubicBezTo>
                <a:cubicBezTo>
                  <a:pt x="69" y="78"/>
                  <a:pt x="68" y="78"/>
                  <a:pt x="67" y="78"/>
                </a:cubicBezTo>
                <a:cubicBezTo>
                  <a:pt x="67" y="51"/>
                  <a:pt x="67" y="51"/>
                  <a:pt x="67" y="51"/>
                </a:cubicBezTo>
                <a:cubicBezTo>
                  <a:pt x="70" y="53"/>
                  <a:pt x="70" y="53"/>
                  <a:pt x="70" y="53"/>
                </a:cubicBezTo>
                <a:close/>
                <a:moveTo>
                  <a:pt x="63" y="49"/>
                </a:move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1" y="78"/>
                  <a:pt x="60" y="78"/>
                </a:cubicBezTo>
                <a:cubicBezTo>
                  <a:pt x="60" y="51"/>
                  <a:pt x="60" y="51"/>
                  <a:pt x="60" y="51"/>
                </a:cubicBezTo>
                <a:cubicBezTo>
                  <a:pt x="63" y="49"/>
                  <a:pt x="63" y="49"/>
                  <a:pt x="63" y="49"/>
                </a:cubicBezTo>
                <a:close/>
                <a:moveTo>
                  <a:pt x="57" y="54"/>
                </a:moveTo>
                <a:cubicBezTo>
                  <a:pt x="57" y="78"/>
                  <a:pt x="57" y="78"/>
                  <a:pt x="57" y="78"/>
                </a:cubicBezTo>
                <a:cubicBezTo>
                  <a:pt x="56" y="78"/>
                  <a:pt x="55" y="78"/>
                  <a:pt x="54" y="78"/>
                </a:cubicBezTo>
                <a:cubicBezTo>
                  <a:pt x="54" y="56"/>
                  <a:pt x="54" y="56"/>
                  <a:pt x="54" y="56"/>
                </a:cubicBezTo>
                <a:cubicBezTo>
                  <a:pt x="57" y="54"/>
                  <a:pt x="57" y="54"/>
                  <a:pt x="57" y="54"/>
                </a:cubicBezTo>
                <a:close/>
                <a:moveTo>
                  <a:pt x="50" y="59"/>
                </a:moveTo>
                <a:cubicBezTo>
                  <a:pt x="50" y="78"/>
                  <a:pt x="50" y="78"/>
                  <a:pt x="50" y="78"/>
                </a:cubicBezTo>
                <a:cubicBezTo>
                  <a:pt x="49" y="78"/>
                  <a:pt x="48" y="78"/>
                  <a:pt x="47" y="78"/>
                </a:cubicBezTo>
                <a:cubicBezTo>
                  <a:pt x="47" y="61"/>
                  <a:pt x="47" y="61"/>
                  <a:pt x="47" y="61"/>
                </a:cubicBezTo>
                <a:cubicBezTo>
                  <a:pt x="50" y="59"/>
                  <a:pt x="50" y="59"/>
                  <a:pt x="50" y="59"/>
                </a:cubicBezTo>
                <a:close/>
                <a:moveTo>
                  <a:pt x="44" y="64"/>
                </a:moveTo>
                <a:cubicBezTo>
                  <a:pt x="44" y="78"/>
                  <a:pt x="44" y="78"/>
                  <a:pt x="44" y="78"/>
                </a:cubicBezTo>
                <a:cubicBezTo>
                  <a:pt x="43" y="78"/>
                  <a:pt x="42" y="78"/>
                  <a:pt x="41" y="78"/>
                </a:cubicBezTo>
                <a:cubicBezTo>
                  <a:pt x="41" y="66"/>
                  <a:pt x="41" y="66"/>
                  <a:pt x="41" y="66"/>
                </a:cubicBezTo>
                <a:cubicBezTo>
                  <a:pt x="44" y="64"/>
                  <a:pt x="44" y="64"/>
                  <a:pt x="44" y="64"/>
                </a:cubicBezTo>
                <a:close/>
                <a:moveTo>
                  <a:pt x="37" y="68"/>
                </a:moveTo>
                <a:cubicBezTo>
                  <a:pt x="37" y="78"/>
                  <a:pt x="37" y="78"/>
                  <a:pt x="37" y="78"/>
                </a:cubicBezTo>
                <a:cubicBezTo>
                  <a:pt x="36" y="78"/>
                  <a:pt x="35" y="78"/>
                  <a:pt x="34" y="78"/>
                </a:cubicBezTo>
                <a:cubicBezTo>
                  <a:pt x="34" y="65"/>
                  <a:pt x="34" y="65"/>
                  <a:pt x="34" y="65"/>
                </a:cubicBezTo>
                <a:cubicBezTo>
                  <a:pt x="37" y="68"/>
                  <a:pt x="37" y="68"/>
                  <a:pt x="37" y="68"/>
                </a:cubicBezTo>
                <a:close/>
                <a:moveTo>
                  <a:pt x="31" y="63"/>
                </a:moveTo>
                <a:cubicBezTo>
                  <a:pt x="31" y="78"/>
                  <a:pt x="31" y="78"/>
                  <a:pt x="31" y="78"/>
                </a:cubicBezTo>
                <a:cubicBezTo>
                  <a:pt x="30" y="78"/>
                  <a:pt x="29" y="78"/>
                  <a:pt x="28" y="78"/>
                </a:cubicBezTo>
                <a:cubicBezTo>
                  <a:pt x="28" y="61"/>
                  <a:pt x="28" y="61"/>
                  <a:pt x="28" y="61"/>
                </a:cubicBezTo>
                <a:cubicBezTo>
                  <a:pt x="31" y="63"/>
                  <a:pt x="31" y="63"/>
                  <a:pt x="31" y="63"/>
                </a:cubicBezTo>
                <a:close/>
                <a:moveTo>
                  <a:pt x="24" y="60"/>
                </a:moveTo>
                <a:cubicBezTo>
                  <a:pt x="24" y="78"/>
                  <a:pt x="24" y="78"/>
                  <a:pt x="24" y="78"/>
                </a:cubicBezTo>
                <a:cubicBezTo>
                  <a:pt x="23" y="78"/>
                  <a:pt x="22" y="78"/>
                  <a:pt x="21" y="78"/>
                </a:cubicBezTo>
                <a:cubicBezTo>
                  <a:pt x="21" y="62"/>
                  <a:pt x="21" y="62"/>
                  <a:pt x="21" y="62"/>
                </a:cubicBezTo>
                <a:cubicBezTo>
                  <a:pt x="24" y="60"/>
                  <a:pt x="24" y="60"/>
                  <a:pt x="24" y="60"/>
                </a:cubicBezTo>
                <a:close/>
                <a:moveTo>
                  <a:pt x="18" y="64"/>
                </a:moveTo>
                <a:cubicBezTo>
                  <a:pt x="18" y="78"/>
                  <a:pt x="18" y="78"/>
                  <a:pt x="18" y="78"/>
                </a:cubicBezTo>
                <a:cubicBezTo>
                  <a:pt x="17" y="78"/>
                  <a:pt x="16" y="78"/>
                  <a:pt x="15" y="78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64"/>
                  <a:pt x="18" y="64"/>
                  <a:pt x="18" y="64"/>
                </a:cubicBezTo>
                <a:close/>
                <a:moveTo>
                  <a:pt x="5" y="72"/>
                </a:moveTo>
                <a:cubicBezTo>
                  <a:pt x="5" y="78"/>
                  <a:pt x="5" y="78"/>
                  <a:pt x="5" y="78"/>
                </a:cubicBezTo>
                <a:cubicBezTo>
                  <a:pt x="2" y="78"/>
                  <a:pt x="2" y="78"/>
                  <a:pt x="2" y="78"/>
                </a:cubicBezTo>
                <a:cubicBezTo>
                  <a:pt x="2" y="69"/>
                  <a:pt x="2" y="69"/>
                  <a:pt x="2" y="69"/>
                </a:cubicBezTo>
                <a:cubicBezTo>
                  <a:pt x="4" y="72"/>
                  <a:pt x="4" y="72"/>
                  <a:pt x="4" y="72"/>
                </a:cubicBezTo>
                <a:cubicBezTo>
                  <a:pt x="5" y="72"/>
                  <a:pt x="5" y="72"/>
                  <a:pt x="5" y="72"/>
                </a:cubicBezTo>
                <a:close/>
                <a:moveTo>
                  <a:pt x="0" y="53"/>
                </a:moveTo>
                <a:cubicBezTo>
                  <a:pt x="6" y="64"/>
                  <a:pt x="6" y="64"/>
                  <a:pt x="6" y="64"/>
                </a:cubicBezTo>
                <a:cubicBezTo>
                  <a:pt x="26" y="52"/>
                  <a:pt x="26" y="52"/>
                  <a:pt x="26" y="52"/>
                </a:cubicBezTo>
                <a:cubicBezTo>
                  <a:pt x="34" y="58"/>
                  <a:pt x="34" y="58"/>
                  <a:pt x="34" y="58"/>
                </a:cubicBezTo>
                <a:cubicBezTo>
                  <a:pt x="38" y="60"/>
                  <a:pt x="38" y="60"/>
                  <a:pt x="38" y="60"/>
                </a:cubicBezTo>
                <a:cubicBezTo>
                  <a:pt x="42" y="57"/>
                  <a:pt x="42" y="57"/>
                  <a:pt x="42" y="57"/>
                </a:cubicBezTo>
                <a:cubicBezTo>
                  <a:pt x="63" y="41"/>
                  <a:pt x="63" y="41"/>
                  <a:pt x="63" y="41"/>
                </a:cubicBezTo>
                <a:cubicBezTo>
                  <a:pt x="66" y="43"/>
                  <a:pt x="66" y="43"/>
                  <a:pt x="66" y="43"/>
                </a:cubicBezTo>
                <a:cubicBezTo>
                  <a:pt x="71" y="46"/>
                  <a:pt x="71" y="46"/>
                  <a:pt x="71" y="46"/>
                </a:cubicBezTo>
                <a:cubicBezTo>
                  <a:pt x="75" y="42"/>
                  <a:pt x="75" y="42"/>
                  <a:pt x="75" y="42"/>
                </a:cubicBezTo>
                <a:cubicBezTo>
                  <a:pt x="94" y="20"/>
                  <a:pt x="94" y="20"/>
                  <a:pt x="94" y="20"/>
                </a:cubicBezTo>
                <a:cubicBezTo>
                  <a:pt x="99" y="24"/>
                  <a:pt x="99" y="24"/>
                  <a:pt x="99" y="24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102" y="0"/>
                  <a:pt x="102" y="0"/>
                  <a:pt x="102" y="0"/>
                </a:cubicBezTo>
                <a:cubicBezTo>
                  <a:pt x="91" y="4"/>
                  <a:pt x="91" y="4"/>
                  <a:pt x="91" y="4"/>
                </a:cubicBezTo>
                <a:cubicBezTo>
                  <a:pt x="80" y="9"/>
                  <a:pt x="80" y="9"/>
                  <a:pt x="80" y="9"/>
                </a:cubicBezTo>
                <a:cubicBezTo>
                  <a:pt x="84" y="12"/>
                  <a:pt x="84" y="12"/>
                  <a:pt x="84" y="12"/>
                </a:cubicBezTo>
                <a:cubicBezTo>
                  <a:pt x="69" y="29"/>
                  <a:pt x="69" y="29"/>
                  <a:pt x="69" y="29"/>
                </a:cubicBezTo>
                <a:cubicBezTo>
                  <a:pt x="67" y="28"/>
                  <a:pt x="67" y="28"/>
                  <a:pt x="67" y="28"/>
                </a:cubicBezTo>
                <a:cubicBezTo>
                  <a:pt x="63" y="25"/>
                  <a:pt x="63" y="25"/>
                  <a:pt x="63" y="25"/>
                </a:cubicBezTo>
                <a:cubicBezTo>
                  <a:pt x="59" y="28"/>
                  <a:pt x="59" y="28"/>
                  <a:pt x="59" y="28"/>
                </a:cubicBezTo>
                <a:cubicBezTo>
                  <a:pt x="38" y="45"/>
                  <a:pt x="38" y="45"/>
                  <a:pt x="38" y="45"/>
                </a:cubicBezTo>
                <a:cubicBezTo>
                  <a:pt x="30" y="39"/>
                  <a:pt x="30" y="39"/>
                  <a:pt x="30" y="39"/>
                </a:cubicBezTo>
                <a:cubicBezTo>
                  <a:pt x="27" y="37"/>
                  <a:pt x="27" y="37"/>
                  <a:pt x="27" y="37"/>
                </a:cubicBezTo>
                <a:cubicBezTo>
                  <a:pt x="23" y="39"/>
                  <a:pt x="23" y="39"/>
                  <a:pt x="23" y="39"/>
                </a:cubicBezTo>
                <a:cubicBezTo>
                  <a:pt x="0" y="53"/>
                  <a:pt x="0" y="53"/>
                  <a:pt x="0" y="53"/>
                </a:cubicBezTo>
                <a:close/>
                <a:moveTo>
                  <a:pt x="11" y="68"/>
                </a:moveTo>
                <a:cubicBezTo>
                  <a:pt x="11" y="78"/>
                  <a:pt x="11" y="78"/>
                  <a:pt x="11" y="78"/>
                </a:cubicBezTo>
                <a:cubicBezTo>
                  <a:pt x="10" y="78"/>
                  <a:pt x="9" y="78"/>
                  <a:pt x="8" y="78"/>
                </a:cubicBezTo>
                <a:cubicBezTo>
                  <a:pt x="8" y="70"/>
                  <a:pt x="8" y="70"/>
                  <a:pt x="8" y="70"/>
                </a:cubicBezTo>
                <a:cubicBezTo>
                  <a:pt x="11" y="68"/>
                  <a:pt x="11" y="68"/>
                  <a:pt x="11" y="68"/>
                </a:cubicBezTo>
                <a:close/>
                <a:moveTo>
                  <a:pt x="19" y="20"/>
                </a:moveTo>
                <a:cubicBezTo>
                  <a:pt x="21" y="15"/>
                  <a:pt x="21" y="15"/>
                  <a:pt x="21" y="15"/>
                </a:cubicBezTo>
                <a:cubicBezTo>
                  <a:pt x="28" y="11"/>
                  <a:pt x="28" y="11"/>
                  <a:pt x="28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8"/>
                  <a:pt x="39" y="18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9"/>
                  <a:pt x="45" y="19"/>
                  <a:pt x="45" y="19"/>
                </a:cubicBezTo>
                <a:cubicBezTo>
                  <a:pt x="37" y="20"/>
                  <a:pt x="37" y="20"/>
                  <a:pt x="37" y="20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24"/>
                  <a:pt x="34" y="24"/>
                  <a:pt x="34" y="24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5" y="32"/>
                  <a:pt x="35" y="32"/>
                  <a:pt x="35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29" y="30"/>
                  <a:pt x="28" y="34"/>
                  <a:pt x="28" y="34"/>
                </a:cubicBezTo>
                <a:cubicBezTo>
                  <a:pt x="19" y="36"/>
                  <a:pt x="19" y="36"/>
                  <a:pt x="19" y="36"/>
                </a:cubicBezTo>
                <a:cubicBezTo>
                  <a:pt x="19" y="34"/>
                  <a:pt x="19" y="34"/>
                  <a:pt x="19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16"/>
                  <a:pt x="27" y="16"/>
                  <a:pt x="27" y="16"/>
                </a:cubicBezTo>
                <a:cubicBezTo>
                  <a:pt x="24" y="17"/>
                  <a:pt x="24" y="17"/>
                  <a:pt x="24" y="17"/>
                </a:cubicBezTo>
                <a:cubicBezTo>
                  <a:pt x="21" y="22"/>
                  <a:pt x="21" y="22"/>
                  <a:pt x="21" y="22"/>
                </a:cubicBezTo>
                <a:lnTo>
                  <a:pt x="19" y="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  <p:cxnSp>
        <p:nvCxnSpPr>
          <p:cNvPr id="249" name="직선 연결선 248"/>
          <p:cNvCxnSpPr>
            <a:stCxn id="163" idx="6"/>
          </p:cNvCxnSpPr>
          <p:nvPr/>
        </p:nvCxnSpPr>
        <p:spPr>
          <a:xfrm>
            <a:off x="2901242" y="2092137"/>
            <a:ext cx="1213547" cy="204502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stCxn id="164" idx="5"/>
          </p:cNvCxnSpPr>
          <p:nvPr/>
        </p:nvCxnSpPr>
        <p:spPr>
          <a:xfrm>
            <a:off x="2890470" y="2959318"/>
            <a:ext cx="1224319" cy="117784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>
            <a:stCxn id="164" idx="5"/>
          </p:cNvCxnSpPr>
          <p:nvPr/>
        </p:nvCxnSpPr>
        <p:spPr>
          <a:xfrm>
            <a:off x="2890470" y="2959318"/>
            <a:ext cx="1224319" cy="265669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165" idx="5"/>
          </p:cNvCxnSpPr>
          <p:nvPr/>
        </p:nvCxnSpPr>
        <p:spPr>
          <a:xfrm>
            <a:off x="2890470" y="3849883"/>
            <a:ext cx="1224319" cy="28727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>
            <a:stCxn id="165" idx="5"/>
          </p:cNvCxnSpPr>
          <p:nvPr/>
        </p:nvCxnSpPr>
        <p:spPr>
          <a:xfrm>
            <a:off x="2890470" y="3849883"/>
            <a:ext cx="1224319" cy="176612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166" idx="6"/>
          </p:cNvCxnSpPr>
          <p:nvPr/>
        </p:nvCxnSpPr>
        <p:spPr>
          <a:xfrm flipV="1">
            <a:off x="2901242" y="2699686"/>
            <a:ext cx="1213547" cy="213010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166" idx="6"/>
          </p:cNvCxnSpPr>
          <p:nvPr/>
        </p:nvCxnSpPr>
        <p:spPr>
          <a:xfrm flipV="1">
            <a:off x="2901242" y="4137158"/>
            <a:ext cx="1213547" cy="69263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>
            <a:stCxn id="166" idx="6"/>
          </p:cNvCxnSpPr>
          <p:nvPr/>
        </p:nvCxnSpPr>
        <p:spPr>
          <a:xfrm>
            <a:off x="2901242" y="4829795"/>
            <a:ext cx="1213547" cy="7862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stCxn id="167" idx="3"/>
          </p:cNvCxnSpPr>
          <p:nvPr/>
        </p:nvCxnSpPr>
        <p:spPr>
          <a:xfrm flipV="1">
            <a:off x="2838461" y="4137158"/>
            <a:ext cx="1276328" cy="18808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>
            <a:stCxn id="167" idx="7"/>
          </p:cNvCxnSpPr>
          <p:nvPr/>
        </p:nvCxnSpPr>
        <p:spPr>
          <a:xfrm flipV="1">
            <a:off x="2890470" y="5616010"/>
            <a:ext cx="1224319" cy="35112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>
            <a:endCxn id="127" idx="2"/>
          </p:cNvCxnSpPr>
          <p:nvPr/>
        </p:nvCxnSpPr>
        <p:spPr>
          <a:xfrm>
            <a:off x="5879144" y="2706036"/>
            <a:ext cx="1270570" cy="2539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endCxn id="127" idx="2"/>
          </p:cNvCxnSpPr>
          <p:nvPr/>
        </p:nvCxnSpPr>
        <p:spPr>
          <a:xfrm flipV="1">
            <a:off x="5879144" y="2960024"/>
            <a:ext cx="1270570" cy="118348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>
            <a:endCxn id="127" idx="3"/>
          </p:cNvCxnSpPr>
          <p:nvPr/>
        </p:nvCxnSpPr>
        <p:spPr>
          <a:xfrm flipV="1">
            <a:off x="5879144" y="2985480"/>
            <a:ext cx="1281037" cy="263688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endCxn id="128" idx="2"/>
          </p:cNvCxnSpPr>
          <p:nvPr/>
        </p:nvCxnSpPr>
        <p:spPr>
          <a:xfrm>
            <a:off x="5879144" y="2706036"/>
            <a:ext cx="1270570" cy="263763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endCxn id="128" idx="2"/>
          </p:cNvCxnSpPr>
          <p:nvPr/>
        </p:nvCxnSpPr>
        <p:spPr>
          <a:xfrm flipV="1">
            <a:off x="5879144" y="5343673"/>
            <a:ext cx="1270570" cy="27868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/>
          <p:cNvCxnSpPr/>
          <p:nvPr/>
        </p:nvCxnSpPr>
        <p:spPr>
          <a:xfrm>
            <a:off x="428266" y="3442881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제목 3"/>
          <p:cNvSpPr txBox="1">
            <a:spLocks/>
          </p:cNvSpPr>
          <p:nvPr/>
        </p:nvSpPr>
        <p:spPr>
          <a:xfrm flipH="1">
            <a:off x="428070" y="3408102"/>
            <a:ext cx="1584000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프로세스 단축으로 신속대응</a:t>
            </a:r>
          </a:p>
        </p:txBody>
      </p:sp>
      <p:cxnSp>
        <p:nvCxnSpPr>
          <p:cNvPr id="266" name="직선 화살표 연결선 265"/>
          <p:cNvCxnSpPr/>
          <p:nvPr/>
        </p:nvCxnSpPr>
        <p:spPr>
          <a:xfrm>
            <a:off x="428267" y="4376048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/>
          <p:cNvCxnSpPr/>
          <p:nvPr/>
        </p:nvCxnSpPr>
        <p:spPr>
          <a:xfrm>
            <a:off x="428267" y="4619441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제목 3"/>
          <p:cNvSpPr txBox="1">
            <a:spLocks/>
          </p:cNvSpPr>
          <p:nvPr/>
        </p:nvSpPr>
        <p:spPr>
          <a:xfrm flipH="1">
            <a:off x="456802" y="3899868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계열사간 협업모델</a:t>
            </a:r>
          </a:p>
        </p:txBody>
      </p:sp>
      <p:sp>
        <p:nvSpPr>
          <p:cNvPr id="269" name="제목 3"/>
          <p:cNvSpPr txBox="1">
            <a:spLocks/>
          </p:cNvSpPr>
          <p:nvPr/>
        </p:nvSpPr>
        <p:spPr>
          <a:xfrm flipH="1">
            <a:off x="452970" y="4157968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상시 </a:t>
            </a: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POC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검증</a:t>
            </a:r>
          </a:p>
        </p:txBody>
      </p:sp>
      <p:sp>
        <p:nvSpPr>
          <p:cNvPr id="270" name="제목 3"/>
          <p:cNvSpPr txBox="1">
            <a:spLocks/>
          </p:cNvSpPr>
          <p:nvPr/>
        </p:nvSpPr>
        <p:spPr>
          <a:xfrm flipH="1">
            <a:off x="452970" y="4422758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Biz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모델 시각화</a:t>
            </a:r>
          </a:p>
        </p:txBody>
      </p:sp>
      <p:cxnSp>
        <p:nvCxnSpPr>
          <p:cNvPr id="271" name="직선 화살표 연결선 270"/>
          <p:cNvCxnSpPr/>
          <p:nvPr/>
        </p:nvCxnSpPr>
        <p:spPr>
          <a:xfrm>
            <a:off x="428267" y="4900934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/>
          <p:cNvCxnSpPr/>
          <p:nvPr/>
        </p:nvCxnSpPr>
        <p:spPr>
          <a:xfrm>
            <a:off x="428267" y="5150676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제목 3"/>
          <p:cNvSpPr txBox="1">
            <a:spLocks/>
          </p:cNvSpPr>
          <p:nvPr/>
        </p:nvSpPr>
        <p:spPr>
          <a:xfrm flipH="1">
            <a:off x="429640" y="4669714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경쟁력 강화</a:t>
            </a:r>
          </a:p>
        </p:txBody>
      </p:sp>
      <p:sp>
        <p:nvSpPr>
          <p:cNvPr id="274" name="제목 3"/>
          <p:cNvSpPr txBox="1">
            <a:spLocks/>
          </p:cNvSpPr>
          <p:nvPr/>
        </p:nvSpPr>
        <p:spPr>
          <a:xfrm flipH="1">
            <a:off x="429640" y="4936599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외부 </a:t>
            </a:r>
            <a:r>
              <a:rPr lang="ko-KR" altLang="en-US" sz="1000" spc="-3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확장성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 증대</a:t>
            </a:r>
          </a:p>
        </p:txBody>
      </p:sp>
      <p:sp>
        <p:nvSpPr>
          <p:cNvPr id="275" name="제목 3"/>
          <p:cNvSpPr txBox="1">
            <a:spLocks/>
          </p:cNvSpPr>
          <p:nvPr/>
        </p:nvSpPr>
        <p:spPr>
          <a:xfrm flipH="1">
            <a:off x="429640" y="5219162"/>
            <a:ext cx="1580344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만족도 제고</a:t>
            </a:r>
          </a:p>
        </p:txBody>
      </p:sp>
      <p:cxnSp>
        <p:nvCxnSpPr>
          <p:cNvPr id="276" name="직선 화살표 연결선 275"/>
          <p:cNvCxnSpPr/>
          <p:nvPr/>
        </p:nvCxnSpPr>
        <p:spPr>
          <a:xfrm>
            <a:off x="416880" y="6159517"/>
            <a:ext cx="156919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제목 3"/>
          <p:cNvSpPr txBox="1">
            <a:spLocks/>
          </p:cNvSpPr>
          <p:nvPr/>
        </p:nvSpPr>
        <p:spPr>
          <a:xfrm flipH="1">
            <a:off x="392211" y="6172601"/>
            <a:ext cx="1632234" cy="32060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새로운 금융 생태계 조성 </a:t>
            </a:r>
            <a:endParaRPr lang="en-US" altLang="ko-KR" sz="1000" spc="-3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필요</a:t>
            </a:r>
          </a:p>
        </p:txBody>
      </p:sp>
      <p:sp>
        <p:nvSpPr>
          <p:cNvPr id="278" name="육각형 277"/>
          <p:cNvSpPr/>
          <p:nvPr/>
        </p:nvSpPr>
        <p:spPr>
          <a:xfrm>
            <a:off x="4114789" y="3695380"/>
            <a:ext cx="1728000" cy="90000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endParaRPr lang="ko-KR" altLang="en-US" sz="15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9" name="그룹 278"/>
          <p:cNvGrpSpPr/>
          <p:nvPr/>
        </p:nvGrpSpPr>
        <p:grpSpPr>
          <a:xfrm>
            <a:off x="4056023" y="3835682"/>
            <a:ext cx="1843915" cy="543834"/>
            <a:chOff x="4474347" y="4490141"/>
            <a:chExt cx="1936369" cy="543834"/>
          </a:xfrm>
        </p:grpSpPr>
        <p:sp>
          <p:nvSpPr>
            <p:cNvPr id="280" name="제목 3"/>
            <p:cNvSpPr txBox="1">
              <a:spLocks/>
            </p:cNvSpPr>
            <p:nvPr/>
          </p:nvSpPr>
          <p:spPr>
            <a:xfrm>
              <a:off x="4792489" y="4490141"/>
              <a:ext cx="1339969" cy="18466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ko-KR" altLang="en-US" sz="1200" spc="-5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포탈 및 인터페이스</a:t>
              </a:r>
            </a:p>
          </p:txBody>
        </p:sp>
        <p:sp>
          <p:nvSpPr>
            <p:cNvPr id="281" name="제목 3"/>
            <p:cNvSpPr txBox="1">
              <a:spLocks/>
            </p:cNvSpPr>
            <p:nvPr/>
          </p:nvSpPr>
          <p:spPr>
            <a:xfrm>
              <a:off x="4474347" y="4818531"/>
              <a:ext cx="1936369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rgbClr val="002060"/>
                  </a:solidFill>
                  <a:latin typeface="+mn-ea"/>
                  <a:ea typeface="+mn-ea"/>
                  <a:cs typeface="+mn-cs"/>
                </a:rPr>
                <a:t>Asset</a:t>
              </a:r>
              <a:r>
                <a:rPr lang="ko-KR" altLang="en-US" sz="1400" b="1" dirty="0">
                  <a:solidFill>
                    <a:srgbClr val="002060"/>
                  </a:solidFill>
                  <a:latin typeface="+mn-ea"/>
                  <a:ea typeface="+mn-ea"/>
                  <a:cs typeface="+mn-cs"/>
                </a:rPr>
                <a:t>기반 구축</a:t>
              </a:r>
            </a:p>
          </p:txBody>
        </p:sp>
      </p:grpSp>
      <p:sp>
        <p:nvSpPr>
          <p:cNvPr id="282" name="육각형 281"/>
          <p:cNvSpPr/>
          <p:nvPr/>
        </p:nvSpPr>
        <p:spPr>
          <a:xfrm>
            <a:off x="4114789" y="2257908"/>
            <a:ext cx="1728000" cy="900000"/>
          </a:xfrm>
          <a:prstGeom prst="hexagon">
            <a:avLst/>
          </a:prstGeom>
          <a:solidFill>
            <a:srgbClr val="FFC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endParaRPr lang="ko-KR" altLang="en-US" sz="15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4427097" y="2373756"/>
            <a:ext cx="1139736" cy="542888"/>
            <a:chOff x="4864027" y="3117115"/>
            <a:chExt cx="1196882" cy="542888"/>
          </a:xfrm>
        </p:grpSpPr>
        <p:sp>
          <p:nvSpPr>
            <p:cNvPr id="284" name="제목 3"/>
            <p:cNvSpPr txBox="1">
              <a:spLocks/>
            </p:cNvSpPr>
            <p:nvPr/>
          </p:nvSpPr>
          <p:spPr>
            <a:xfrm>
              <a:off x="5230161" y="3117115"/>
              <a:ext cx="464613" cy="18466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ko-KR" altLang="en-US" sz="1200" spc="-5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검증된</a:t>
              </a:r>
            </a:p>
          </p:txBody>
        </p:sp>
        <p:sp>
          <p:nvSpPr>
            <p:cNvPr id="285" name="제목 3"/>
            <p:cNvSpPr txBox="1">
              <a:spLocks/>
            </p:cNvSpPr>
            <p:nvPr/>
          </p:nvSpPr>
          <p:spPr>
            <a:xfrm>
              <a:off x="4864027" y="3444559"/>
              <a:ext cx="1196882" cy="215444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ko-KR" altLang="en-US" sz="1400" b="1" dirty="0">
                  <a:solidFill>
                    <a:srgbClr val="002060"/>
                  </a:solidFill>
                  <a:latin typeface="+mn-ea"/>
                  <a:ea typeface="+mn-ea"/>
                  <a:cs typeface="+mn-cs"/>
                </a:rPr>
                <a:t>선진사례 적용</a:t>
              </a:r>
            </a:p>
          </p:txBody>
        </p:sp>
      </p:grpSp>
      <p:sp>
        <p:nvSpPr>
          <p:cNvPr id="286" name="육각형 285"/>
          <p:cNvSpPr/>
          <p:nvPr/>
        </p:nvSpPr>
        <p:spPr>
          <a:xfrm>
            <a:off x="4114789" y="5174232"/>
            <a:ext cx="1764355" cy="972456"/>
          </a:xfrm>
          <a:prstGeom prst="hexagon">
            <a:avLst/>
          </a:prstGeom>
          <a:solidFill>
            <a:srgbClr val="FFC000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 anchorCtr="0"/>
          <a:lstStyle/>
          <a:p>
            <a:pPr algn="ctr"/>
            <a:endParaRPr lang="ko-KR" altLang="en-US" sz="15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7" name="그룹 286"/>
          <p:cNvGrpSpPr/>
          <p:nvPr/>
        </p:nvGrpSpPr>
        <p:grpSpPr>
          <a:xfrm>
            <a:off x="4283544" y="5400606"/>
            <a:ext cx="1470404" cy="671902"/>
            <a:chOff x="4899499" y="6055065"/>
            <a:chExt cx="1125935" cy="671902"/>
          </a:xfrm>
        </p:grpSpPr>
        <p:sp>
          <p:nvSpPr>
            <p:cNvPr id="288" name="제목 3"/>
            <p:cNvSpPr txBox="1">
              <a:spLocks/>
            </p:cNvSpPr>
            <p:nvPr/>
          </p:nvSpPr>
          <p:spPr>
            <a:xfrm>
              <a:off x="4992355" y="6055065"/>
              <a:ext cx="940243" cy="184666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ko-KR" altLang="en-US" sz="1200" spc="-50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+mn-ea"/>
                  <a:ea typeface="+mn-ea"/>
                </a:rPr>
                <a:t>사업특성을 고려한</a:t>
              </a:r>
            </a:p>
          </p:txBody>
        </p:sp>
        <p:sp>
          <p:nvSpPr>
            <p:cNvPr id="289" name="제목 3"/>
            <p:cNvSpPr txBox="1">
              <a:spLocks/>
            </p:cNvSpPr>
            <p:nvPr/>
          </p:nvSpPr>
          <p:spPr>
            <a:xfrm>
              <a:off x="4899499" y="6296080"/>
              <a:ext cx="1125935" cy="43088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lang="ko-KR" altLang="en-US" sz="2800" kern="120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+mj-cs"/>
                </a:defRPr>
              </a:lvl1pPr>
            </a:lstStyle>
            <a:p>
              <a:r>
                <a:rPr lang="ko-KR" altLang="en-US" sz="1400" b="1" dirty="0">
                  <a:solidFill>
                    <a:srgbClr val="002060"/>
                  </a:solidFill>
                  <a:latin typeface="+mn-ea"/>
                  <a:ea typeface="+mn-ea"/>
                  <a:cs typeface="+mn-cs"/>
                </a:rPr>
                <a:t>최적의 프로젝트 구성</a:t>
              </a:r>
            </a:p>
          </p:txBody>
        </p:sp>
      </p:grpSp>
      <p:sp>
        <p:nvSpPr>
          <p:cNvPr id="290" name="타원 289"/>
          <p:cNvSpPr/>
          <p:nvPr/>
        </p:nvSpPr>
        <p:spPr>
          <a:xfrm>
            <a:off x="4179144" y="2664237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191844" y="4133459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4191844" y="5612311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3" name="타원 292"/>
          <p:cNvSpPr/>
          <p:nvPr/>
        </p:nvSpPr>
        <p:spPr>
          <a:xfrm>
            <a:off x="5708098" y="2664237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4" name="타원 293"/>
          <p:cNvSpPr/>
          <p:nvPr/>
        </p:nvSpPr>
        <p:spPr>
          <a:xfrm>
            <a:off x="5708098" y="4133459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5" name="타원 294"/>
          <p:cNvSpPr/>
          <p:nvPr/>
        </p:nvSpPr>
        <p:spPr>
          <a:xfrm>
            <a:off x="5708098" y="5612311"/>
            <a:ext cx="91700" cy="9629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6" name="제목 3"/>
          <p:cNvSpPr txBox="1">
            <a:spLocks/>
          </p:cNvSpPr>
          <p:nvPr/>
        </p:nvSpPr>
        <p:spPr>
          <a:xfrm>
            <a:off x="3659590" y="1947249"/>
            <a:ext cx="1092857" cy="461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 algn="l">
              <a:buSzPct val="70000"/>
            </a:pPr>
            <a:r>
              <a:rPr lang="ko-KR" altLang="en-US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전략 </a:t>
            </a:r>
            <a:r>
              <a:rPr lang="en-US" altLang="ko-KR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</a:t>
            </a:r>
            <a:endParaRPr lang="ko-KR" altLang="en-US" sz="3000" b="1" spc="-50" dirty="0">
              <a:ln w="6350">
                <a:solidFill>
                  <a:srgbClr val="3A77B4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97" name="제목 3"/>
          <p:cNvSpPr txBox="1">
            <a:spLocks/>
          </p:cNvSpPr>
          <p:nvPr/>
        </p:nvSpPr>
        <p:spPr>
          <a:xfrm>
            <a:off x="3659590" y="3391334"/>
            <a:ext cx="1092857" cy="461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 algn="l">
              <a:buSzPct val="70000"/>
            </a:pPr>
            <a:r>
              <a:rPr lang="ko-KR" altLang="en-US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전략 </a:t>
            </a:r>
            <a:r>
              <a:rPr lang="en-US" altLang="ko-KR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</a:t>
            </a:r>
            <a:endParaRPr lang="ko-KR" altLang="en-US" sz="3000" b="1" spc="-50" dirty="0">
              <a:ln w="6350">
                <a:solidFill>
                  <a:srgbClr val="3A77B4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98" name="제목 3"/>
          <p:cNvSpPr txBox="1">
            <a:spLocks/>
          </p:cNvSpPr>
          <p:nvPr/>
        </p:nvSpPr>
        <p:spPr>
          <a:xfrm>
            <a:off x="3659590" y="4857076"/>
            <a:ext cx="1092857" cy="461665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 algn="l">
              <a:buSzPct val="70000"/>
            </a:pPr>
            <a:r>
              <a:rPr lang="ko-KR" altLang="en-US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전략 </a:t>
            </a:r>
            <a:r>
              <a:rPr lang="en-US" altLang="ko-KR" sz="3000" b="1" spc="-50" dirty="0">
                <a:ln w="6350">
                  <a:solidFill>
                    <a:srgbClr val="3A77B4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</a:t>
            </a:r>
            <a:endParaRPr lang="ko-KR" altLang="en-US" sz="3000" b="1" spc="-50" dirty="0">
              <a:ln w="6350">
                <a:solidFill>
                  <a:srgbClr val="3A77B4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9" name="그림 298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 t="35861" r="8071" b="31494"/>
          <a:stretch/>
        </p:blipFill>
        <p:spPr>
          <a:xfrm>
            <a:off x="7202246" y="3322601"/>
            <a:ext cx="792000" cy="173731"/>
          </a:xfrm>
          <a:prstGeom prst="roundRect">
            <a:avLst/>
          </a:prstGeom>
        </p:spPr>
      </p:pic>
      <p:sp>
        <p:nvSpPr>
          <p:cNvPr id="350" name="제목 3"/>
          <p:cNvSpPr txBox="1">
            <a:spLocks/>
          </p:cNvSpPr>
          <p:nvPr/>
        </p:nvSpPr>
        <p:spPr>
          <a:xfrm flipH="1">
            <a:off x="8029250" y="1972391"/>
            <a:ext cx="1547482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최고의 솔루션 적용</a:t>
            </a:r>
          </a:p>
        </p:txBody>
      </p:sp>
      <p:sp>
        <p:nvSpPr>
          <p:cNvPr id="351" name="제목 3"/>
          <p:cNvSpPr txBox="1">
            <a:spLocks/>
          </p:cNvSpPr>
          <p:nvPr/>
        </p:nvSpPr>
        <p:spPr>
          <a:xfrm flipH="1">
            <a:off x="8029250" y="2411016"/>
            <a:ext cx="1547482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최적의 인력 투입</a:t>
            </a:r>
          </a:p>
        </p:txBody>
      </p:sp>
      <p:sp>
        <p:nvSpPr>
          <p:cNvPr id="352" name="제목 3"/>
          <p:cNvSpPr txBox="1">
            <a:spLocks/>
          </p:cNvSpPr>
          <p:nvPr/>
        </p:nvSpPr>
        <p:spPr>
          <a:xfrm flipH="1">
            <a:off x="8029250" y="2852936"/>
            <a:ext cx="1547482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풍부한 금융 프로젝트 경험</a:t>
            </a:r>
          </a:p>
        </p:txBody>
      </p:sp>
      <p:sp>
        <p:nvSpPr>
          <p:cNvPr id="353" name="제목 3"/>
          <p:cNvSpPr txBox="1">
            <a:spLocks/>
          </p:cNvSpPr>
          <p:nvPr/>
        </p:nvSpPr>
        <p:spPr>
          <a:xfrm flipH="1">
            <a:off x="8014030" y="3789040"/>
            <a:ext cx="1547482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기 개발된 </a:t>
            </a:r>
            <a:r>
              <a:rPr lang="en-US" altLang="ko-KR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Asset </a:t>
            </a: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존재</a:t>
            </a:r>
          </a:p>
        </p:txBody>
      </p:sp>
      <p:sp>
        <p:nvSpPr>
          <p:cNvPr id="354" name="제목 3"/>
          <p:cNvSpPr txBox="1">
            <a:spLocks/>
          </p:cNvSpPr>
          <p:nvPr/>
        </p:nvSpPr>
        <p:spPr>
          <a:xfrm flipH="1">
            <a:off x="8013340" y="3332562"/>
            <a:ext cx="1547482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lang="ko-KR" altLang="en-US" sz="2800" kern="120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+mj-cs"/>
              </a:defRPr>
            </a:lvl1pPr>
          </a:lstStyle>
          <a:p>
            <a:pPr>
              <a:spcAft>
                <a:spcPts val="100"/>
              </a:spcAft>
              <a:buClr>
                <a:schemeClr val="tx1"/>
              </a:buClr>
              <a:buSzPct val="100000"/>
            </a:pPr>
            <a:r>
              <a:rPr lang="ko-KR" altLang="en-US" sz="1000" spc="-3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전사적 후선 조직 지원</a:t>
            </a:r>
          </a:p>
        </p:txBody>
      </p:sp>
    </p:spTree>
    <p:extLst>
      <p:ext uri="{BB962C8B-B14F-4D97-AF65-F5344CB8AC3E}">
        <p14:creationId xmlns:p14="http://schemas.microsoft.com/office/powerpoint/2010/main" val="403124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51831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사업 수행 전략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64901" y="2693279"/>
            <a:ext cx="9360536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9" name="AutoShape 45"/>
          <p:cNvSpPr>
            <a:spLocks noChangeArrowheads="1"/>
          </p:cNvSpPr>
          <p:nvPr/>
        </p:nvSpPr>
        <p:spPr bwMode="gray">
          <a:xfrm>
            <a:off x="264902" y="2309957"/>
            <a:ext cx="936861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검증된 선진사례 적용</a:t>
            </a:r>
          </a:p>
        </p:txBody>
      </p:sp>
      <p:sp>
        <p:nvSpPr>
          <p:cNvPr id="110" name="Freeform 340"/>
          <p:cNvSpPr>
            <a:spLocks noEditPoints="1"/>
          </p:cNvSpPr>
          <p:nvPr/>
        </p:nvSpPr>
        <p:spPr bwMode="auto">
          <a:xfrm>
            <a:off x="422745" y="2345181"/>
            <a:ext cx="260972" cy="303321"/>
          </a:xfrm>
          <a:custGeom>
            <a:avLst/>
            <a:gdLst>
              <a:gd name="T0" fmla="*/ 132 w 360"/>
              <a:gd name="T1" fmla="*/ 162 h 404"/>
              <a:gd name="T2" fmla="*/ 148 w 360"/>
              <a:gd name="T3" fmla="*/ 194 h 404"/>
              <a:gd name="T4" fmla="*/ 180 w 360"/>
              <a:gd name="T5" fmla="*/ 210 h 404"/>
              <a:gd name="T6" fmla="*/ 184 w 360"/>
              <a:gd name="T7" fmla="*/ 210 h 404"/>
              <a:gd name="T8" fmla="*/ 186 w 360"/>
              <a:gd name="T9" fmla="*/ 210 h 404"/>
              <a:gd name="T10" fmla="*/ 216 w 360"/>
              <a:gd name="T11" fmla="*/ 194 h 404"/>
              <a:gd name="T12" fmla="*/ 232 w 360"/>
              <a:gd name="T13" fmla="*/ 160 h 404"/>
              <a:gd name="T14" fmla="*/ 234 w 360"/>
              <a:gd name="T15" fmla="*/ 132 h 404"/>
              <a:gd name="T16" fmla="*/ 234 w 360"/>
              <a:gd name="T17" fmla="*/ 88 h 404"/>
              <a:gd name="T18" fmla="*/ 198 w 360"/>
              <a:gd name="T19" fmla="*/ 98 h 404"/>
              <a:gd name="T20" fmla="*/ 150 w 360"/>
              <a:gd name="T21" fmla="*/ 94 h 404"/>
              <a:gd name="T22" fmla="*/ 126 w 360"/>
              <a:gd name="T23" fmla="*/ 100 h 404"/>
              <a:gd name="T24" fmla="*/ 126 w 360"/>
              <a:gd name="T25" fmla="*/ 134 h 404"/>
              <a:gd name="T26" fmla="*/ 168 w 360"/>
              <a:gd name="T27" fmla="*/ 268 h 404"/>
              <a:gd name="T28" fmla="*/ 160 w 360"/>
              <a:gd name="T29" fmla="*/ 342 h 404"/>
              <a:gd name="T30" fmla="*/ 122 w 360"/>
              <a:gd name="T31" fmla="*/ 264 h 404"/>
              <a:gd name="T32" fmla="*/ 118 w 360"/>
              <a:gd name="T33" fmla="*/ 236 h 404"/>
              <a:gd name="T34" fmla="*/ 42 w 360"/>
              <a:gd name="T35" fmla="*/ 266 h 404"/>
              <a:gd name="T36" fmla="*/ 12 w 360"/>
              <a:gd name="T37" fmla="*/ 292 h 404"/>
              <a:gd name="T38" fmla="*/ 0 w 360"/>
              <a:gd name="T39" fmla="*/ 356 h 404"/>
              <a:gd name="T40" fmla="*/ 46 w 360"/>
              <a:gd name="T41" fmla="*/ 390 h 404"/>
              <a:gd name="T42" fmla="*/ 184 w 360"/>
              <a:gd name="T43" fmla="*/ 404 h 404"/>
              <a:gd name="T44" fmla="*/ 316 w 360"/>
              <a:gd name="T45" fmla="*/ 390 h 404"/>
              <a:gd name="T46" fmla="*/ 358 w 360"/>
              <a:gd name="T47" fmla="*/ 356 h 404"/>
              <a:gd name="T48" fmla="*/ 346 w 360"/>
              <a:gd name="T49" fmla="*/ 292 h 404"/>
              <a:gd name="T50" fmla="*/ 318 w 360"/>
              <a:gd name="T51" fmla="*/ 266 h 404"/>
              <a:gd name="T52" fmla="*/ 242 w 360"/>
              <a:gd name="T53" fmla="*/ 236 h 404"/>
              <a:gd name="T54" fmla="*/ 230 w 360"/>
              <a:gd name="T55" fmla="*/ 288 h 404"/>
              <a:gd name="T56" fmla="*/ 192 w 360"/>
              <a:gd name="T57" fmla="*/ 272 h 404"/>
              <a:gd name="T58" fmla="*/ 174 w 360"/>
              <a:gd name="T59" fmla="*/ 256 h 404"/>
              <a:gd name="T60" fmla="*/ 266 w 360"/>
              <a:gd name="T61" fmla="*/ 92 h 404"/>
              <a:gd name="T62" fmla="*/ 266 w 360"/>
              <a:gd name="T63" fmla="*/ 98 h 404"/>
              <a:gd name="T64" fmla="*/ 270 w 360"/>
              <a:gd name="T65" fmla="*/ 104 h 404"/>
              <a:gd name="T66" fmla="*/ 272 w 360"/>
              <a:gd name="T67" fmla="*/ 108 h 404"/>
              <a:gd name="T68" fmla="*/ 276 w 360"/>
              <a:gd name="T69" fmla="*/ 124 h 404"/>
              <a:gd name="T70" fmla="*/ 272 w 360"/>
              <a:gd name="T71" fmla="*/ 152 h 404"/>
              <a:gd name="T72" fmla="*/ 256 w 360"/>
              <a:gd name="T73" fmla="*/ 166 h 404"/>
              <a:gd name="T74" fmla="*/ 246 w 360"/>
              <a:gd name="T75" fmla="*/ 190 h 404"/>
              <a:gd name="T76" fmla="*/ 224 w 360"/>
              <a:gd name="T77" fmla="*/ 218 h 404"/>
              <a:gd name="T78" fmla="*/ 188 w 360"/>
              <a:gd name="T79" fmla="*/ 234 h 404"/>
              <a:gd name="T80" fmla="*/ 184 w 360"/>
              <a:gd name="T81" fmla="*/ 234 h 404"/>
              <a:gd name="T82" fmla="*/ 176 w 360"/>
              <a:gd name="T83" fmla="*/ 234 h 404"/>
              <a:gd name="T84" fmla="*/ 140 w 360"/>
              <a:gd name="T85" fmla="*/ 220 h 404"/>
              <a:gd name="T86" fmla="*/ 118 w 360"/>
              <a:gd name="T87" fmla="*/ 192 h 404"/>
              <a:gd name="T88" fmla="*/ 108 w 360"/>
              <a:gd name="T89" fmla="*/ 168 h 404"/>
              <a:gd name="T90" fmla="*/ 90 w 360"/>
              <a:gd name="T91" fmla="*/ 152 h 404"/>
              <a:gd name="T92" fmla="*/ 86 w 360"/>
              <a:gd name="T93" fmla="*/ 126 h 404"/>
              <a:gd name="T94" fmla="*/ 88 w 360"/>
              <a:gd name="T95" fmla="*/ 108 h 404"/>
              <a:gd name="T96" fmla="*/ 96 w 360"/>
              <a:gd name="T97" fmla="*/ 104 h 404"/>
              <a:gd name="T98" fmla="*/ 94 w 360"/>
              <a:gd name="T99" fmla="*/ 86 h 404"/>
              <a:gd name="T100" fmla="*/ 96 w 360"/>
              <a:gd name="T101" fmla="*/ 68 h 404"/>
              <a:gd name="T102" fmla="*/ 108 w 360"/>
              <a:gd name="T103" fmla="*/ 30 h 404"/>
              <a:gd name="T104" fmla="*/ 124 w 360"/>
              <a:gd name="T105" fmla="*/ 14 h 404"/>
              <a:gd name="T106" fmla="*/ 156 w 360"/>
              <a:gd name="T107" fmla="*/ 2 h 404"/>
              <a:gd name="T108" fmla="*/ 214 w 360"/>
              <a:gd name="T109" fmla="*/ 4 h 404"/>
              <a:gd name="T110" fmla="*/ 250 w 360"/>
              <a:gd name="T111" fmla="*/ 22 h 404"/>
              <a:gd name="T112" fmla="*/ 260 w 360"/>
              <a:gd name="T113" fmla="*/ 34 h 404"/>
              <a:gd name="T114" fmla="*/ 268 w 360"/>
              <a:gd name="T115" fmla="*/ 72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0" h="404">
                <a:moveTo>
                  <a:pt x="124" y="134"/>
                </a:moveTo>
                <a:lnTo>
                  <a:pt x="124" y="134"/>
                </a:lnTo>
                <a:lnTo>
                  <a:pt x="132" y="162"/>
                </a:lnTo>
                <a:lnTo>
                  <a:pt x="136" y="174"/>
                </a:lnTo>
                <a:lnTo>
                  <a:pt x="142" y="184"/>
                </a:lnTo>
                <a:lnTo>
                  <a:pt x="148" y="194"/>
                </a:lnTo>
                <a:lnTo>
                  <a:pt x="158" y="202"/>
                </a:lnTo>
                <a:lnTo>
                  <a:pt x="168" y="208"/>
                </a:lnTo>
                <a:lnTo>
                  <a:pt x="180" y="210"/>
                </a:lnTo>
                <a:lnTo>
                  <a:pt x="180" y="210"/>
                </a:lnTo>
                <a:lnTo>
                  <a:pt x="180" y="210"/>
                </a:lnTo>
                <a:lnTo>
                  <a:pt x="184" y="210"/>
                </a:lnTo>
                <a:lnTo>
                  <a:pt x="184" y="210"/>
                </a:lnTo>
                <a:lnTo>
                  <a:pt x="186" y="210"/>
                </a:lnTo>
                <a:lnTo>
                  <a:pt x="186" y="210"/>
                </a:lnTo>
                <a:lnTo>
                  <a:pt x="198" y="206"/>
                </a:lnTo>
                <a:lnTo>
                  <a:pt x="208" y="202"/>
                </a:lnTo>
                <a:lnTo>
                  <a:pt x="216" y="194"/>
                </a:lnTo>
                <a:lnTo>
                  <a:pt x="222" y="184"/>
                </a:lnTo>
                <a:lnTo>
                  <a:pt x="228" y="172"/>
                </a:lnTo>
                <a:lnTo>
                  <a:pt x="232" y="160"/>
                </a:lnTo>
                <a:lnTo>
                  <a:pt x="238" y="132"/>
                </a:lnTo>
                <a:lnTo>
                  <a:pt x="234" y="132"/>
                </a:lnTo>
                <a:lnTo>
                  <a:pt x="234" y="132"/>
                </a:lnTo>
                <a:lnTo>
                  <a:pt x="236" y="110"/>
                </a:lnTo>
                <a:lnTo>
                  <a:pt x="236" y="100"/>
                </a:lnTo>
                <a:lnTo>
                  <a:pt x="234" y="88"/>
                </a:lnTo>
                <a:lnTo>
                  <a:pt x="234" y="88"/>
                </a:lnTo>
                <a:lnTo>
                  <a:pt x="220" y="92"/>
                </a:lnTo>
                <a:lnTo>
                  <a:pt x="198" y="98"/>
                </a:lnTo>
                <a:lnTo>
                  <a:pt x="182" y="98"/>
                </a:lnTo>
                <a:lnTo>
                  <a:pt x="166" y="98"/>
                </a:lnTo>
                <a:lnTo>
                  <a:pt x="150" y="94"/>
                </a:lnTo>
                <a:lnTo>
                  <a:pt x="130" y="88"/>
                </a:lnTo>
                <a:lnTo>
                  <a:pt x="130" y="88"/>
                </a:lnTo>
                <a:lnTo>
                  <a:pt x="126" y="100"/>
                </a:lnTo>
                <a:lnTo>
                  <a:pt x="124" y="112"/>
                </a:lnTo>
                <a:lnTo>
                  <a:pt x="124" y="122"/>
                </a:lnTo>
                <a:lnTo>
                  <a:pt x="126" y="134"/>
                </a:lnTo>
                <a:lnTo>
                  <a:pt x="124" y="134"/>
                </a:lnTo>
                <a:close/>
                <a:moveTo>
                  <a:pt x="174" y="256"/>
                </a:moveTo>
                <a:lnTo>
                  <a:pt x="168" y="268"/>
                </a:lnTo>
                <a:lnTo>
                  <a:pt x="174" y="272"/>
                </a:lnTo>
                <a:lnTo>
                  <a:pt x="160" y="342"/>
                </a:lnTo>
                <a:lnTo>
                  <a:pt x="160" y="342"/>
                </a:lnTo>
                <a:lnTo>
                  <a:pt x="146" y="318"/>
                </a:lnTo>
                <a:lnTo>
                  <a:pt x="132" y="292"/>
                </a:lnTo>
                <a:lnTo>
                  <a:pt x="122" y="264"/>
                </a:lnTo>
                <a:lnTo>
                  <a:pt x="120" y="250"/>
                </a:lnTo>
                <a:lnTo>
                  <a:pt x="118" y="236"/>
                </a:lnTo>
                <a:lnTo>
                  <a:pt x="118" y="236"/>
                </a:lnTo>
                <a:lnTo>
                  <a:pt x="90" y="244"/>
                </a:lnTo>
                <a:lnTo>
                  <a:pt x="66" y="256"/>
                </a:lnTo>
                <a:lnTo>
                  <a:pt x="42" y="266"/>
                </a:lnTo>
                <a:lnTo>
                  <a:pt x="18" y="280"/>
                </a:lnTo>
                <a:lnTo>
                  <a:pt x="18" y="280"/>
                </a:lnTo>
                <a:lnTo>
                  <a:pt x="12" y="292"/>
                </a:lnTo>
                <a:lnTo>
                  <a:pt x="8" y="306"/>
                </a:lnTo>
                <a:lnTo>
                  <a:pt x="2" y="332"/>
                </a:lnTo>
                <a:lnTo>
                  <a:pt x="0" y="356"/>
                </a:lnTo>
                <a:lnTo>
                  <a:pt x="0" y="380"/>
                </a:lnTo>
                <a:lnTo>
                  <a:pt x="0" y="380"/>
                </a:lnTo>
                <a:lnTo>
                  <a:pt x="46" y="390"/>
                </a:lnTo>
                <a:lnTo>
                  <a:pt x="92" y="398"/>
                </a:lnTo>
                <a:lnTo>
                  <a:pt x="138" y="402"/>
                </a:lnTo>
                <a:lnTo>
                  <a:pt x="184" y="404"/>
                </a:lnTo>
                <a:lnTo>
                  <a:pt x="228" y="402"/>
                </a:lnTo>
                <a:lnTo>
                  <a:pt x="272" y="398"/>
                </a:lnTo>
                <a:lnTo>
                  <a:pt x="316" y="390"/>
                </a:lnTo>
                <a:lnTo>
                  <a:pt x="360" y="380"/>
                </a:lnTo>
                <a:lnTo>
                  <a:pt x="360" y="380"/>
                </a:lnTo>
                <a:lnTo>
                  <a:pt x="358" y="356"/>
                </a:lnTo>
                <a:lnTo>
                  <a:pt x="356" y="332"/>
                </a:lnTo>
                <a:lnTo>
                  <a:pt x="350" y="306"/>
                </a:lnTo>
                <a:lnTo>
                  <a:pt x="346" y="292"/>
                </a:lnTo>
                <a:lnTo>
                  <a:pt x="340" y="280"/>
                </a:lnTo>
                <a:lnTo>
                  <a:pt x="340" y="280"/>
                </a:lnTo>
                <a:lnTo>
                  <a:pt x="318" y="266"/>
                </a:lnTo>
                <a:lnTo>
                  <a:pt x="296" y="254"/>
                </a:lnTo>
                <a:lnTo>
                  <a:pt x="270" y="244"/>
                </a:lnTo>
                <a:lnTo>
                  <a:pt x="242" y="236"/>
                </a:lnTo>
                <a:lnTo>
                  <a:pt x="242" y="236"/>
                </a:lnTo>
                <a:lnTo>
                  <a:pt x="236" y="262"/>
                </a:lnTo>
                <a:lnTo>
                  <a:pt x="230" y="288"/>
                </a:lnTo>
                <a:lnTo>
                  <a:pt x="218" y="314"/>
                </a:lnTo>
                <a:lnTo>
                  <a:pt x="206" y="336"/>
                </a:lnTo>
                <a:lnTo>
                  <a:pt x="192" y="272"/>
                </a:lnTo>
                <a:lnTo>
                  <a:pt x="200" y="268"/>
                </a:lnTo>
                <a:lnTo>
                  <a:pt x="194" y="256"/>
                </a:lnTo>
                <a:lnTo>
                  <a:pt x="174" y="256"/>
                </a:lnTo>
                <a:close/>
                <a:moveTo>
                  <a:pt x="266" y="86"/>
                </a:moveTo>
                <a:lnTo>
                  <a:pt x="266" y="86"/>
                </a:lnTo>
                <a:lnTo>
                  <a:pt x="266" y="92"/>
                </a:lnTo>
                <a:lnTo>
                  <a:pt x="266" y="92"/>
                </a:lnTo>
                <a:lnTo>
                  <a:pt x="266" y="92"/>
                </a:lnTo>
                <a:lnTo>
                  <a:pt x="266" y="98"/>
                </a:lnTo>
                <a:lnTo>
                  <a:pt x="266" y="102"/>
                </a:lnTo>
                <a:lnTo>
                  <a:pt x="266" y="102"/>
                </a:lnTo>
                <a:lnTo>
                  <a:pt x="270" y="104"/>
                </a:lnTo>
                <a:lnTo>
                  <a:pt x="270" y="104"/>
                </a:lnTo>
                <a:lnTo>
                  <a:pt x="270" y="104"/>
                </a:lnTo>
                <a:lnTo>
                  <a:pt x="272" y="108"/>
                </a:lnTo>
                <a:lnTo>
                  <a:pt x="274" y="112"/>
                </a:lnTo>
                <a:lnTo>
                  <a:pt x="276" y="124"/>
                </a:lnTo>
                <a:lnTo>
                  <a:pt x="276" y="124"/>
                </a:lnTo>
                <a:lnTo>
                  <a:pt x="274" y="140"/>
                </a:lnTo>
                <a:lnTo>
                  <a:pt x="272" y="152"/>
                </a:lnTo>
                <a:lnTo>
                  <a:pt x="272" y="152"/>
                </a:lnTo>
                <a:lnTo>
                  <a:pt x="268" y="156"/>
                </a:lnTo>
                <a:lnTo>
                  <a:pt x="264" y="160"/>
                </a:lnTo>
                <a:lnTo>
                  <a:pt x="256" y="166"/>
                </a:lnTo>
                <a:lnTo>
                  <a:pt x="256" y="166"/>
                </a:lnTo>
                <a:lnTo>
                  <a:pt x="252" y="178"/>
                </a:lnTo>
                <a:lnTo>
                  <a:pt x="246" y="190"/>
                </a:lnTo>
                <a:lnTo>
                  <a:pt x="240" y="200"/>
                </a:lnTo>
                <a:lnTo>
                  <a:pt x="234" y="210"/>
                </a:lnTo>
                <a:lnTo>
                  <a:pt x="224" y="218"/>
                </a:lnTo>
                <a:lnTo>
                  <a:pt x="214" y="226"/>
                </a:lnTo>
                <a:lnTo>
                  <a:pt x="202" y="230"/>
                </a:lnTo>
                <a:lnTo>
                  <a:pt x="188" y="234"/>
                </a:lnTo>
                <a:lnTo>
                  <a:pt x="188" y="234"/>
                </a:lnTo>
                <a:lnTo>
                  <a:pt x="184" y="234"/>
                </a:lnTo>
                <a:lnTo>
                  <a:pt x="184" y="234"/>
                </a:lnTo>
                <a:lnTo>
                  <a:pt x="178" y="234"/>
                </a:lnTo>
                <a:lnTo>
                  <a:pt x="176" y="234"/>
                </a:lnTo>
                <a:lnTo>
                  <a:pt x="176" y="234"/>
                </a:lnTo>
                <a:lnTo>
                  <a:pt x="164" y="232"/>
                </a:lnTo>
                <a:lnTo>
                  <a:pt x="152" y="226"/>
                </a:lnTo>
                <a:lnTo>
                  <a:pt x="140" y="220"/>
                </a:lnTo>
                <a:lnTo>
                  <a:pt x="132" y="212"/>
                </a:lnTo>
                <a:lnTo>
                  <a:pt x="124" y="202"/>
                </a:lnTo>
                <a:lnTo>
                  <a:pt x="118" y="192"/>
                </a:lnTo>
                <a:lnTo>
                  <a:pt x="112" y="180"/>
                </a:lnTo>
                <a:lnTo>
                  <a:pt x="108" y="168"/>
                </a:lnTo>
                <a:lnTo>
                  <a:pt x="108" y="168"/>
                </a:lnTo>
                <a:lnTo>
                  <a:pt x="98" y="162"/>
                </a:lnTo>
                <a:lnTo>
                  <a:pt x="94" y="158"/>
                </a:lnTo>
                <a:lnTo>
                  <a:pt x="90" y="152"/>
                </a:lnTo>
                <a:lnTo>
                  <a:pt x="90" y="152"/>
                </a:lnTo>
                <a:lnTo>
                  <a:pt x="88" y="142"/>
                </a:lnTo>
                <a:lnTo>
                  <a:pt x="86" y="126"/>
                </a:lnTo>
                <a:lnTo>
                  <a:pt x="86" y="126"/>
                </a:lnTo>
                <a:lnTo>
                  <a:pt x="86" y="114"/>
                </a:lnTo>
                <a:lnTo>
                  <a:pt x="88" y="108"/>
                </a:lnTo>
                <a:lnTo>
                  <a:pt x="92" y="106"/>
                </a:lnTo>
                <a:lnTo>
                  <a:pt x="92" y="106"/>
                </a:lnTo>
                <a:lnTo>
                  <a:pt x="96" y="104"/>
                </a:lnTo>
                <a:lnTo>
                  <a:pt x="96" y="104"/>
                </a:lnTo>
                <a:lnTo>
                  <a:pt x="94" y="88"/>
                </a:lnTo>
                <a:lnTo>
                  <a:pt x="94" y="86"/>
                </a:lnTo>
                <a:lnTo>
                  <a:pt x="96" y="86"/>
                </a:lnTo>
                <a:lnTo>
                  <a:pt x="96" y="86"/>
                </a:lnTo>
                <a:lnTo>
                  <a:pt x="96" y="68"/>
                </a:lnTo>
                <a:lnTo>
                  <a:pt x="98" y="54"/>
                </a:lnTo>
                <a:lnTo>
                  <a:pt x="102" y="40"/>
                </a:lnTo>
                <a:lnTo>
                  <a:pt x="108" y="30"/>
                </a:lnTo>
                <a:lnTo>
                  <a:pt x="108" y="30"/>
                </a:lnTo>
                <a:lnTo>
                  <a:pt x="114" y="22"/>
                </a:lnTo>
                <a:lnTo>
                  <a:pt x="124" y="14"/>
                </a:lnTo>
                <a:lnTo>
                  <a:pt x="134" y="8"/>
                </a:lnTo>
                <a:lnTo>
                  <a:pt x="144" y="4"/>
                </a:lnTo>
                <a:lnTo>
                  <a:pt x="156" y="2"/>
                </a:lnTo>
                <a:lnTo>
                  <a:pt x="166" y="0"/>
                </a:lnTo>
                <a:lnTo>
                  <a:pt x="190" y="0"/>
                </a:lnTo>
                <a:lnTo>
                  <a:pt x="214" y="4"/>
                </a:lnTo>
                <a:lnTo>
                  <a:pt x="234" y="10"/>
                </a:lnTo>
                <a:lnTo>
                  <a:pt x="242" y="16"/>
                </a:lnTo>
                <a:lnTo>
                  <a:pt x="250" y="22"/>
                </a:lnTo>
                <a:lnTo>
                  <a:pt x="256" y="28"/>
                </a:lnTo>
                <a:lnTo>
                  <a:pt x="260" y="34"/>
                </a:lnTo>
                <a:lnTo>
                  <a:pt x="260" y="34"/>
                </a:lnTo>
                <a:lnTo>
                  <a:pt x="264" y="44"/>
                </a:lnTo>
                <a:lnTo>
                  <a:pt x="266" y="58"/>
                </a:lnTo>
                <a:lnTo>
                  <a:pt x="268" y="72"/>
                </a:lnTo>
                <a:lnTo>
                  <a:pt x="266" y="86"/>
                </a:lnTo>
                <a:lnTo>
                  <a:pt x="266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46" name="AutoShape 45"/>
          <p:cNvSpPr>
            <a:spLocks noChangeArrowheads="1"/>
          </p:cNvSpPr>
          <p:nvPr/>
        </p:nvSpPr>
        <p:spPr bwMode="gray">
          <a:xfrm>
            <a:off x="0" y="1232756"/>
            <a:ext cx="9906000" cy="7560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49" name="그룹 348"/>
          <p:cNvGrpSpPr/>
          <p:nvPr/>
        </p:nvGrpSpPr>
        <p:grpSpPr>
          <a:xfrm>
            <a:off x="223528" y="1255476"/>
            <a:ext cx="972000" cy="717550"/>
            <a:chOff x="221808" y="115300"/>
            <a:chExt cx="806450" cy="717550"/>
          </a:xfrm>
        </p:grpSpPr>
        <p:sp>
          <p:nvSpPr>
            <p:cNvPr id="350" name="모서리가 둥근 직사각형 349"/>
            <p:cNvSpPr/>
            <p:nvPr/>
          </p:nvSpPr>
          <p:spPr>
            <a:xfrm>
              <a:off x="221808" y="115300"/>
              <a:ext cx="806450" cy="717550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rgbClr val="C495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351" name="그룹 350"/>
            <p:cNvGrpSpPr/>
            <p:nvPr/>
          </p:nvGrpSpPr>
          <p:grpSpPr>
            <a:xfrm>
              <a:off x="316887" y="171676"/>
              <a:ext cx="606302" cy="553998"/>
              <a:chOff x="835050" y="305907"/>
              <a:chExt cx="667709" cy="628250"/>
            </a:xfrm>
          </p:grpSpPr>
          <p:grpSp>
            <p:nvGrpSpPr>
              <p:cNvPr id="352" name="그룹 351"/>
              <p:cNvGrpSpPr/>
              <p:nvPr/>
            </p:nvGrpSpPr>
            <p:grpSpPr>
              <a:xfrm>
                <a:off x="835050" y="471693"/>
                <a:ext cx="343334" cy="369374"/>
                <a:chOff x="1494991" y="481218"/>
                <a:chExt cx="343334" cy="369374"/>
              </a:xfrm>
            </p:grpSpPr>
            <p:sp>
              <p:nvSpPr>
                <p:cNvPr id="354" name="제목 3"/>
                <p:cNvSpPr txBox="1">
                  <a:spLocks/>
                </p:cNvSpPr>
                <p:nvPr/>
              </p:nvSpPr>
              <p:spPr>
                <a:xfrm>
                  <a:off x="1511987" y="481218"/>
                  <a:ext cx="309342" cy="10470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en-US" altLang="ko-KR" sz="600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0000101010101" charset="-127"/>
                      <a:ea typeface="나눔바른고딕" panose="020B0600000101010101" charset="-127"/>
                    </a:rPr>
                    <a:t>STRATEGY</a:t>
                  </a:r>
                  <a:endParaRPr lang="ko-KR" altLang="en-US" sz="600" spc="-4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cxnSp>
              <p:nvCxnSpPr>
                <p:cNvPr id="355" name="직선 연결선 354"/>
                <p:cNvCxnSpPr/>
                <p:nvPr/>
              </p:nvCxnSpPr>
              <p:spPr>
                <a:xfrm>
                  <a:off x="1494991" y="605743"/>
                  <a:ext cx="343334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제목 3"/>
                <p:cNvSpPr txBox="1">
                  <a:spLocks/>
                </p:cNvSpPr>
                <p:nvPr/>
              </p:nvSpPr>
              <p:spPr>
                <a:xfrm>
                  <a:off x="1535716" y="623724"/>
                  <a:ext cx="261886" cy="22686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ko-KR" altLang="en-US" sz="1300" b="1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0000101010101" charset="-127"/>
                      <a:ea typeface="나눔바른고딕" panose="020B0600000101010101" charset="-127"/>
                    </a:rPr>
                    <a:t>전략</a:t>
                  </a:r>
                </a:p>
              </p:txBody>
            </p:sp>
          </p:grpSp>
          <p:sp>
            <p:nvSpPr>
              <p:cNvPr id="353" name="제목 3"/>
              <p:cNvSpPr txBox="1">
                <a:spLocks/>
              </p:cNvSpPr>
              <p:nvPr/>
            </p:nvSpPr>
            <p:spPr>
              <a:xfrm>
                <a:off x="1255227" y="305907"/>
                <a:ext cx="247532" cy="628250"/>
              </a:xfrm>
              <a:prstGeom prst="rect">
                <a:avLst/>
              </a:prstGeom>
            </p:spPr>
            <p:txBody>
              <a:bodyPr vert="horz" wrap="none" lIns="0" tIns="0" rIns="0" bIns="0" rtlCol="0" anchor="b" anchorCtr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2300"/>
                  </a:lnSpc>
                  <a:spcBef>
                    <a:spcPct val="0"/>
                  </a:spcBef>
                  <a:buClr>
                    <a:schemeClr val="bg1">
                      <a:lumMod val="50000"/>
                    </a:schemeClr>
                  </a:buClr>
                  <a:buSzPct val="100000"/>
                  <a:buNone/>
                  <a:defRPr sz="2000">
                    <a:solidFill>
                      <a:schemeClr val="bg1"/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1</a:t>
                </a:r>
                <a:endParaRPr lang="ko-KR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7" name="TextBox 356"/>
          <p:cNvSpPr txBox="1"/>
          <p:nvPr/>
        </p:nvSpPr>
        <p:spPr>
          <a:xfrm>
            <a:off x="1316596" y="1559057"/>
            <a:ext cx="392443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검증된 선진사례 적용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1319926" y="1346865"/>
            <a:ext cx="858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해외 유수 은행에서 기 검증된 해외 선진사례기반의 아키텍처 활용하여 안정적 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Open API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플랫폼 구축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438055" y="2780928"/>
            <a:ext cx="3667034" cy="2997092"/>
            <a:chOff x="308472" y="816887"/>
            <a:chExt cx="8684948" cy="5716596"/>
          </a:xfrm>
        </p:grpSpPr>
        <p:sp>
          <p:nvSpPr>
            <p:cNvPr id="136" name="正方形/長方形 72"/>
            <p:cNvSpPr>
              <a:spLocks noChangeArrowheads="1"/>
            </p:cNvSpPr>
            <p:nvPr/>
          </p:nvSpPr>
          <p:spPr bwMode="auto">
            <a:xfrm>
              <a:off x="1945758" y="3775288"/>
              <a:ext cx="2884426" cy="1333953"/>
            </a:xfrm>
            <a:prstGeom prst="rect">
              <a:avLst/>
            </a:prstGeom>
            <a:solidFill>
              <a:srgbClr val="99FF99">
                <a:alpha val="60000"/>
              </a:srgbClr>
            </a:solidFill>
            <a:ln w="9525">
              <a:solidFill>
                <a:srgbClr val="336699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endParaRPr kumimoji="1" lang="ja-JP" altLang="en-US" sz="900"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51" name="正方形/長方形 55"/>
            <p:cNvSpPr>
              <a:spLocks noChangeArrowheads="1"/>
            </p:cNvSpPr>
            <p:nvPr/>
          </p:nvSpPr>
          <p:spPr bwMode="auto">
            <a:xfrm>
              <a:off x="1463798" y="1050219"/>
              <a:ext cx="3366385" cy="2655065"/>
            </a:xfrm>
            <a:prstGeom prst="rect">
              <a:avLst/>
            </a:prstGeom>
            <a:solidFill>
              <a:srgbClr val="CCECFF">
                <a:alpha val="50196"/>
              </a:srgbClr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endParaRPr kumimoji="1" lang="ja-JP" altLang="en-US" sz="900"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52" name="正方形/長方形 55"/>
            <p:cNvSpPr>
              <a:spLocks noChangeArrowheads="1"/>
            </p:cNvSpPr>
            <p:nvPr/>
          </p:nvSpPr>
          <p:spPr bwMode="auto">
            <a:xfrm>
              <a:off x="2271650" y="833293"/>
              <a:ext cx="1918608" cy="472021"/>
            </a:xfrm>
            <a:prstGeom prst="rect">
              <a:avLst/>
            </a:prstGeom>
            <a:solidFill>
              <a:srgbClr val="000066"/>
            </a:solidFill>
            <a:ln w="9525">
              <a:noFill/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>
                <a:lnSpc>
                  <a:spcPct val="90000"/>
                </a:lnSpc>
              </a:pPr>
              <a:r>
                <a:rPr kumimoji="1" lang="ko-KR" altLang="en-US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은행 채널 </a:t>
              </a:r>
              <a:br>
                <a:rPr kumimoji="1" lang="en-US" altLang="ko-KR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</a:br>
              <a:r>
                <a:rPr kumimoji="1" lang="ko-KR" altLang="en-US" sz="800" b="1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레이어</a:t>
              </a:r>
              <a:endParaRPr kumimoji="1" lang="ja-JP" altLang="en-US" sz="8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ＭＳ Ｐゴシック" charset="-128"/>
              </a:endParaRPr>
            </a:p>
          </p:txBody>
        </p:sp>
        <p:sp>
          <p:nvSpPr>
            <p:cNvPr id="153" name="正方形/長方形 55"/>
            <p:cNvSpPr>
              <a:spLocks noChangeArrowheads="1"/>
            </p:cNvSpPr>
            <p:nvPr/>
          </p:nvSpPr>
          <p:spPr bwMode="auto">
            <a:xfrm>
              <a:off x="4970033" y="1059398"/>
              <a:ext cx="2111512" cy="4589125"/>
            </a:xfrm>
            <a:prstGeom prst="rect">
              <a:avLst/>
            </a:prstGeom>
            <a:solidFill>
              <a:srgbClr val="CCECFF">
                <a:alpha val="50196"/>
              </a:srgbClr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endParaRPr kumimoji="1" lang="ja-JP" altLang="en-US" sz="900"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54" name="正方形/長方形 55"/>
            <p:cNvSpPr>
              <a:spLocks noChangeArrowheads="1"/>
            </p:cNvSpPr>
            <p:nvPr/>
          </p:nvSpPr>
          <p:spPr bwMode="auto">
            <a:xfrm>
              <a:off x="5207620" y="829483"/>
              <a:ext cx="1694986" cy="472021"/>
            </a:xfrm>
            <a:prstGeom prst="rect">
              <a:avLst/>
            </a:prstGeom>
            <a:solidFill>
              <a:srgbClr val="000066"/>
            </a:solidFill>
            <a:ln w="9525">
              <a:noFill/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>
                <a:lnSpc>
                  <a:spcPct val="90000"/>
                </a:lnSpc>
              </a:pPr>
              <a:r>
                <a:rPr kumimoji="1" lang="ko-KR" altLang="en-US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인티그레이션 </a:t>
              </a:r>
              <a:br>
                <a:rPr kumimoji="1" lang="en-US" altLang="ko-KR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</a:br>
              <a:r>
                <a:rPr kumimoji="1" lang="ko-KR" altLang="en-US" sz="800" b="1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레이어</a:t>
              </a:r>
              <a:endParaRPr kumimoji="1" lang="ja-JP" altLang="en-US" sz="8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ＭＳ Ｐゴシック" charset="-128"/>
              </a:endParaRPr>
            </a:p>
          </p:txBody>
        </p:sp>
        <p:sp>
          <p:nvSpPr>
            <p:cNvPr id="155" name="正方形/長方形 55"/>
            <p:cNvSpPr>
              <a:spLocks noChangeArrowheads="1"/>
            </p:cNvSpPr>
            <p:nvPr/>
          </p:nvSpPr>
          <p:spPr bwMode="auto">
            <a:xfrm>
              <a:off x="7207626" y="1057560"/>
              <a:ext cx="1785794" cy="4589125"/>
            </a:xfrm>
            <a:prstGeom prst="rect">
              <a:avLst/>
            </a:prstGeom>
            <a:solidFill>
              <a:srgbClr val="CCECFF">
                <a:alpha val="50196"/>
              </a:srgbClr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endParaRPr kumimoji="1" lang="ja-JP" altLang="en-US" sz="900"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56" name="正方形/長方形 55"/>
            <p:cNvSpPr>
              <a:spLocks noChangeArrowheads="1"/>
            </p:cNvSpPr>
            <p:nvPr/>
          </p:nvSpPr>
          <p:spPr bwMode="auto">
            <a:xfrm>
              <a:off x="7326352" y="816887"/>
              <a:ext cx="1561171" cy="472021"/>
            </a:xfrm>
            <a:prstGeom prst="rect">
              <a:avLst/>
            </a:prstGeom>
            <a:solidFill>
              <a:srgbClr val="000066"/>
            </a:solidFill>
            <a:ln w="9525">
              <a:noFill/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>
                <a:lnSpc>
                  <a:spcPct val="90000"/>
                </a:lnSpc>
              </a:pPr>
              <a:r>
                <a:rPr kumimoji="1" lang="ko-KR" altLang="en-US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비즈니스 </a:t>
              </a:r>
              <a:br>
                <a:rPr kumimoji="1" lang="en-US" altLang="ko-KR" sz="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</a:br>
              <a:r>
                <a:rPr kumimoji="1" lang="ko-KR" altLang="en-US" sz="800" b="1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ea typeface="맑은 고딕" panose="020B0503020000020004" pitchFamily="50" charset="-127"/>
                </a:rPr>
                <a:t>레이어</a:t>
              </a:r>
              <a:endParaRPr kumimoji="1" lang="ja-JP" altLang="en-US" sz="8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ＭＳ Ｐゴシック" charset="-128"/>
              </a:endParaRPr>
            </a:p>
          </p:txBody>
        </p:sp>
        <p:sp>
          <p:nvSpPr>
            <p:cNvPr id="157" name="正方形/長方形 171"/>
            <p:cNvSpPr/>
            <p:nvPr/>
          </p:nvSpPr>
          <p:spPr bwMode="auto">
            <a:xfrm>
              <a:off x="1828799" y="1947264"/>
              <a:ext cx="2592593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콜센터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58" name="正方形/長方形 171"/>
            <p:cNvSpPr/>
            <p:nvPr/>
          </p:nvSpPr>
          <p:spPr bwMode="auto">
            <a:xfrm>
              <a:off x="1828799" y="1485775"/>
              <a:ext cx="2592593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ATM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59" name="正方形/長方形 171"/>
            <p:cNvSpPr/>
            <p:nvPr/>
          </p:nvSpPr>
          <p:spPr bwMode="auto">
            <a:xfrm>
              <a:off x="1828799" y="2408753"/>
              <a:ext cx="2592593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모바일 뱅킹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0" name="正方形/長方形 171"/>
            <p:cNvSpPr/>
            <p:nvPr/>
          </p:nvSpPr>
          <p:spPr bwMode="auto">
            <a:xfrm>
              <a:off x="308472" y="3332958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en-US" altLang="ja-JP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Web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브라우저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1" name="正方形/長方形 171"/>
            <p:cNvSpPr/>
            <p:nvPr/>
          </p:nvSpPr>
          <p:spPr bwMode="auto">
            <a:xfrm>
              <a:off x="308472" y="2871163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태블릿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2" name="正方形/長方形 171"/>
            <p:cNvSpPr/>
            <p:nvPr/>
          </p:nvSpPr>
          <p:spPr bwMode="auto">
            <a:xfrm>
              <a:off x="5179975" y="1843434"/>
              <a:ext cx="905732" cy="141016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채널</a:t>
              </a:r>
              <a:br>
                <a:rPr kumimoji="1"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</a:b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통합서버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3" name="正方形/長方形 171"/>
            <p:cNvSpPr/>
            <p:nvPr/>
          </p:nvSpPr>
          <p:spPr bwMode="auto">
            <a:xfrm>
              <a:off x="308472" y="1947571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전화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4" name="正方形/長方形 171"/>
            <p:cNvSpPr/>
            <p:nvPr/>
          </p:nvSpPr>
          <p:spPr bwMode="auto">
            <a:xfrm>
              <a:off x="308472" y="1485775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ATM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5" name="正方形/長方形 171"/>
            <p:cNvSpPr/>
            <p:nvPr/>
          </p:nvSpPr>
          <p:spPr bwMode="auto">
            <a:xfrm>
              <a:off x="1828799" y="2870241"/>
              <a:ext cx="2592593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인터넷 뱅킹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6" name="正方形/長方形 171"/>
            <p:cNvSpPr/>
            <p:nvPr/>
          </p:nvSpPr>
          <p:spPr bwMode="auto">
            <a:xfrm>
              <a:off x="308472" y="2409367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스마트폰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7" name="正方形/長方形 171"/>
            <p:cNvSpPr/>
            <p:nvPr/>
          </p:nvSpPr>
          <p:spPr bwMode="auto">
            <a:xfrm>
              <a:off x="7381582" y="1444991"/>
              <a:ext cx="1418200" cy="6518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계정계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68" name="Rectangle 8"/>
            <p:cNvSpPr>
              <a:spLocks noChangeArrowheads="1"/>
            </p:cNvSpPr>
            <p:nvPr/>
          </p:nvSpPr>
          <p:spPr bwMode="auto">
            <a:xfrm flipV="1">
              <a:off x="6277830" y="1481706"/>
              <a:ext cx="696687" cy="3038826"/>
            </a:xfrm>
            <a:prstGeom prst="rect">
              <a:avLst/>
            </a:prstGeom>
            <a:gradFill flip="none" rotWithShape="1">
              <a:gsLst>
                <a:gs pos="0">
                  <a:srgbClr val="00649D">
                    <a:alpha val="20000"/>
                  </a:srgbClr>
                </a:gs>
                <a:gs pos="100000">
                  <a:srgbClr val="00B2EF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altLang="ja-JP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テキスト ボックス 28"/>
            <p:cNvSpPr txBox="1">
              <a:spLocks noChangeArrowheads="1"/>
            </p:cNvSpPr>
            <p:nvPr/>
          </p:nvSpPr>
          <p:spPr bwMode="auto">
            <a:xfrm>
              <a:off x="6090311" y="1784147"/>
              <a:ext cx="1068640" cy="603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연계</a:t>
              </a:r>
              <a:br>
                <a:rPr lang="en-US" altLang="ko-KR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허브</a:t>
              </a:r>
              <a:endPara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正方形/長方形 171"/>
            <p:cNvSpPr/>
            <p:nvPr/>
          </p:nvSpPr>
          <p:spPr bwMode="auto">
            <a:xfrm>
              <a:off x="7381582" y="2280445"/>
              <a:ext cx="1418200" cy="6518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정보계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71" name="正方形/長方形 171"/>
            <p:cNvSpPr/>
            <p:nvPr/>
          </p:nvSpPr>
          <p:spPr bwMode="auto">
            <a:xfrm>
              <a:off x="7381582" y="3115899"/>
              <a:ext cx="1418200" cy="6518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고객정보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72" name="正方形/長方形 171"/>
            <p:cNvSpPr/>
            <p:nvPr/>
          </p:nvSpPr>
          <p:spPr bwMode="auto">
            <a:xfrm>
              <a:off x="7381582" y="3951353"/>
              <a:ext cx="1418200" cy="6518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대외접속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73" name="正方形/長方形 55"/>
            <p:cNvSpPr>
              <a:spLocks noChangeArrowheads="1"/>
            </p:cNvSpPr>
            <p:nvPr/>
          </p:nvSpPr>
          <p:spPr bwMode="auto">
            <a:xfrm>
              <a:off x="1461960" y="5173785"/>
              <a:ext cx="3368223" cy="1215615"/>
            </a:xfrm>
            <a:prstGeom prst="rect">
              <a:avLst/>
            </a:prstGeom>
            <a:solidFill>
              <a:srgbClr val="FFCC99">
                <a:alpha val="49804"/>
              </a:srgbClr>
            </a:solidFill>
            <a:ln w="9525">
              <a:solidFill>
                <a:srgbClr val="F1902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endParaRPr kumimoji="1" lang="ja-JP" altLang="en-US" sz="900" dirty="0"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74" name="正方形/長方形 171"/>
            <p:cNvSpPr/>
            <p:nvPr/>
          </p:nvSpPr>
          <p:spPr bwMode="auto">
            <a:xfrm>
              <a:off x="6266297" y="4870636"/>
              <a:ext cx="725799" cy="59791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BPM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cxnSp>
          <p:nvCxnSpPr>
            <p:cNvPr id="175" name="直線矢印コネクタ 29"/>
            <p:cNvCxnSpPr>
              <a:stCxn id="164" idx="3"/>
              <a:endCxn id="158" idx="1"/>
            </p:cNvCxnSpPr>
            <p:nvPr/>
          </p:nvCxnSpPr>
          <p:spPr bwMode="auto">
            <a:xfrm>
              <a:off x="1327927" y="1663684"/>
              <a:ext cx="500872" cy="0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6" name="直線矢印コネクタ 30"/>
            <p:cNvCxnSpPr>
              <a:stCxn id="158" idx="3"/>
            </p:cNvCxnSpPr>
            <p:nvPr/>
          </p:nvCxnSpPr>
          <p:spPr bwMode="auto">
            <a:xfrm flipV="1">
              <a:off x="4421392" y="1656036"/>
              <a:ext cx="2958354" cy="7648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線矢印コネクタ 31"/>
            <p:cNvCxnSpPr>
              <a:stCxn id="163" idx="3"/>
              <a:endCxn id="157" idx="1"/>
            </p:cNvCxnSpPr>
            <p:nvPr/>
          </p:nvCxnSpPr>
          <p:spPr bwMode="auto">
            <a:xfrm flipV="1">
              <a:off x="1327927" y="2125173"/>
              <a:ext cx="500872" cy="307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8" name="直線矢印コネクタ 32"/>
            <p:cNvCxnSpPr>
              <a:stCxn id="166" idx="3"/>
              <a:endCxn id="159" idx="1"/>
            </p:cNvCxnSpPr>
            <p:nvPr/>
          </p:nvCxnSpPr>
          <p:spPr bwMode="auto">
            <a:xfrm flipV="1">
              <a:off x="1327927" y="2586662"/>
              <a:ext cx="500872" cy="614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9" name="直線矢印コネクタ 33"/>
            <p:cNvCxnSpPr>
              <a:stCxn id="161" idx="3"/>
              <a:endCxn id="159" idx="1"/>
            </p:cNvCxnSpPr>
            <p:nvPr/>
          </p:nvCxnSpPr>
          <p:spPr bwMode="auto">
            <a:xfrm flipV="1">
              <a:off x="1327927" y="2586662"/>
              <a:ext cx="500872" cy="462410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線矢印コネクタ 34"/>
            <p:cNvCxnSpPr>
              <a:stCxn id="161" idx="3"/>
              <a:endCxn id="202" idx="1"/>
            </p:cNvCxnSpPr>
            <p:nvPr/>
          </p:nvCxnSpPr>
          <p:spPr bwMode="auto">
            <a:xfrm>
              <a:off x="1327927" y="3049072"/>
              <a:ext cx="339509" cy="314707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線矢印コネクタ 35"/>
            <p:cNvCxnSpPr>
              <a:stCxn id="160" idx="3"/>
              <a:endCxn id="202" idx="1"/>
            </p:cNvCxnSpPr>
            <p:nvPr/>
          </p:nvCxnSpPr>
          <p:spPr bwMode="auto">
            <a:xfrm flipV="1">
              <a:off x="1327927" y="3363779"/>
              <a:ext cx="339509" cy="147088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線矢印コネクタ 37"/>
            <p:cNvCxnSpPr>
              <a:stCxn id="157" idx="3"/>
              <a:endCxn id="162" idx="1"/>
            </p:cNvCxnSpPr>
            <p:nvPr/>
          </p:nvCxnSpPr>
          <p:spPr bwMode="auto">
            <a:xfrm>
              <a:off x="4421392" y="2125173"/>
              <a:ext cx="758583" cy="423342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線矢印コネクタ 38"/>
            <p:cNvCxnSpPr>
              <a:stCxn id="159" idx="3"/>
              <a:endCxn id="162" idx="1"/>
            </p:cNvCxnSpPr>
            <p:nvPr/>
          </p:nvCxnSpPr>
          <p:spPr bwMode="auto">
            <a:xfrm flipV="1">
              <a:off x="4421392" y="2548515"/>
              <a:ext cx="758583" cy="38147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線矢印コネクタ 39"/>
            <p:cNvCxnSpPr>
              <a:stCxn id="165" idx="3"/>
              <a:endCxn id="162" idx="1"/>
            </p:cNvCxnSpPr>
            <p:nvPr/>
          </p:nvCxnSpPr>
          <p:spPr bwMode="auto">
            <a:xfrm flipV="1">
              <a:off x="4421392" y="2548515"/>
              <a:ext cx="758583" cy="499635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線矢印コネクタ 40"/>
            <p:cNvCxnSpPr>
              <a:stCxn id="165" idx="0"/>
              <a:endCxn id="159" idx="2"/>
            </p:cNvCxnSpPr>
            <p:nvPr/>
          </p:nvCxnSpPr>
          <p:spPr bwMode="auto">
            <a:xfrm flipV="1">
              <a:off x="3125096" y="2764570"/>
              <a:ext cx="0" cy="105671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線矢印コネクタ 41"/>
            <p:cNvCxnSpPr>
              <a:stCxn id="162" idx="3"/>
            </p:cNvCxnSpPr>
            <p:nvPr/>
          </p:nvCxnSpPr>
          <p:spPr bwMode="auto">
            <a:xfrm>
              <a:off x="6085707" y="2548515"/>
              <a:ext cx="218274" cy="406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7" name="直線矢印コネクタ 42"/>
            <p:cNvCxnSpPr>
              <a:stCxn id="174" idx="0"/>
              <a:endCxn id="168" idx="0"/>
            </p:cNvCxnSpPr>
            <p:nvPr/>
          </p:nvCxnSpPr>
          <p:spPr bwMode="auto">
            <a:xfrm flipH="1" flipV="1">
              <a:off x="6626174" y="4520532"/>
              <a:ext cx="3023" cy="350104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8" name="直線矢印コネクタ 43"/>
            <p:cNvCxnSpPr>
              <a:endCxn id="170" idx="1"/>
            </p:cNvCxnSpPr>
            <p:nvPr/>
          </p:nvCxnSpPr>
          <p:spPr bwMode="auto">
            <a:xfrm>
              <a:off x="6927925" y="2602709"/>
              <a:ext cx="453657" cy="3651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9" name="正方形/長方形 55"/>
            <p:cNvSpPr>
              <a:spLocks noChangeArrowheads="1"/>
            </p:cNvSpPr>
            <p:nvPr/>
          </p:nvSpPr>
          <p:spPr bwMode="auto">
            <a:xfrm>
              <a:off x="2522891" y="6235890"/>
              <a:ext cx="1322259" cy="297593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rgbClr val="F1902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ja-JP" sz="7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FinTech</a:t>
              </a:r>
              <a:endParaRPr kumimoji="1" lang="ja-JP" altLang="en-US" sz="700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  <p:sp>
          <p:nvSpPr>
            <p:cNvPr id="190" name="正方形/長方形 171"/>
            <p:cNvSpPr/>
            <p:nvPr/>
          </p:nvSpPr>
          <p:spPr bwMode="auto">
            <a:xfrm>
              <a:off x="1698171" y="5609392"/>
              <a:ext cx="1579419" cy="446186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19027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가계부 </a:t>
              </a:r>
              <a:r>
                <a:rPr kumimoji="1"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App </a:t>
              </a:r>
              <a:r>
                <a:rPr kumimoji="1"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등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91" name="正方形/長方形 171"/>
            <p:cNvSpPr/>
            <p:nvPr/>
          </p:nvSpPr>
          <p:spPr bwMode="auto">
            <a:xfrm>
              <a:off x="1695603" y="5173785"/>
              <a:ext cx="972293" cy="386859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F19027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0" anchor="ctr" anchorCtr="0"/>
            <a:lstStyle/>
            <a:p>
              <a:pPr lvl="0" algn="ctr" fontAlgn="auto">
                <a:lnSpc>
                  <a:spcPct val="7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화면 </a:t>
              </a:r>
              <a:br>
                <a:rPr kumimoji="1" lang="en-US" altLang="ko-KR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</a:br>
              <a:r>
                <a:rPr kumimoji="1"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시뮬레이션</a:t>
              </a:r>
              <a:endParaRPr kumimoji="1" lang="ja-JP" altLang="en-US" sz="5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92" name="正方形/長方形 171"/>
            <p:cNvSpPr/>
            <p:nvPr/>
          </p:nvSpPr>
          <p:spPr bwMode="auto">
            <a:xfrm>
              <a:off x="318372" y="5656729"/>
              <a:ext cx="1019455" cy="35581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스마트폰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cxnSp>
          <p:nvCxnSpPr>
            <p:cNvPr id="193" name="直線矢印コネクタ 53"/>
            <p:cNvCxnSpPr/>
            <p:nvPr/>
          </p:nvCxnSpPr>
          <p:spPr bwMode="auto">
            <a:xfrm flipV="1">
              <a:off x="1337827" y="5821055"/>
              <a:ext cx="360344" cy="2153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4" name="グループ化 150"/>
            <p:cNvGrpSpPr/>
            <p:nvPr/>
          </p:nvGrpSpPr>
          <p:grpSpPr>
            <a:xfrm>
              <a:off x="1106479" y="5311296"/>
              <a:ext cx="909951" cy="379078"/>
              <a:chOff x="258239" y="4358243"/>
              <a:chExt cx="909951" cy="379078"/>
            </a:xfrm>
          </p:grpSpPr>
          <p:grpSp>
            <p:nvGrpSpPr>
              <p:cNvPr id="209" name="グループ化 148"/>
              <p:cNvGrpSpPr/>
              <p:nvPr/>
            </p:nvGrpSpPr>
            <p:grpSpPr>
              <a:xfrm>
                <a:off x="510638" y="4358243"/>
                <a:ext cx="415637" cy="308759"/>
                <a:chOff x="5555674" y="629392"/>
                <a:chExt cx="702622" cy="391886"/>
              </a:xfrm>
            </p:grpSpPr>
            <p:sp>
              <p:nvSpPr>
                <p:cNvPr id="211" name="正方形/長方形 58"/>
                <p:cNvSpPr/>
                <p:nvPr/>
              </p:nvSpPr>
              <p:spPr bwMode="auto">
                <a:xfrm>
                  <a:off x="5556905" y="686541"/>
                  <a:ext cx="612795" cy="334736"/>
                </a:xfrm>
                <a:prstGeom prst="rect">
                  <a:avLst/>
                </a:prstGeom>
                <a:solidFill>
                  <a:srgbClr val="FFFF99"/>
                </a:solidFill>
                <a:ln>
                  <a:solidFill>
                    <a:srgbClr val="FFCC0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050" b="0" i="0" u="none" strike="noStrike" cap="none" normalizeH="0" baseline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12" name="平行四辺形 59"/>
                <p:cNvSpPr/>
                <p:nvPr/>
              </p:nvSpPr>
              <p:spPr bwMode="auto">
                <a:xfrm>
                  <a:off x="5556904" y="712519"/>
                  <a:ext cx="701392" cy="308759"/>
                </a:xfrm>
                <a:prstGeom prst="parallelogram">
                  <a:avLst/>
                </a:prstGeom>
                <a:solidFill>
                  <a:srgbClr val="FFFF99"/>
                </a:solidFill>
                <a:ln>
                  <a:solidFill>
                    <a:srgbClr val="FFCC0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050" b="0" i="0" u="none" strike="noStrike" cap="none" normalizeH="0" baseline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13" name="正方形/長方形 60"/>
                <p:cNvSpPr/>
                <p:nvPr/>
              </p:nvSpPr>
              <p:spPr bwMode="auto">
                <a:xfrm>
                  <a:off x="5555674" y="629392"/>
                  <a:ext cx="252255" cy="57149"/>
                </a:xfrm>
                <a:prstGeom prst="rect">
                  <a:avLst/>
                </a:prstGeom>
                <a:solidFill>
                  <a:srgbClr val="FFFF99"/>
                </a:solidFill>
                <a:ln>
                  <a:solidFill>
                    <a:srgbClr val="FFCC00"/>
                  </a:solidFill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050" b="0" i="0" u="none" strike="noStrike" cap="none" normalizeH="0" baseline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0" name="テキスト ボックス 57"/>
              <p:cNvSpPr txBox="1"/>
              <p:nvPr/>
            </p:nvSpPr>
            <p:spPr>
              <a:xfrm>
                <a:off x="258239" y="4396894"/>
                <a:ext cx="909951" cy="340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altLang="ja-JP" sz="400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</a:t>
                </a:r>
              </a:p>
              <a:p>
                <a:pPr algn="ctr">
                  <a:lnSpc>
                    <a:spcPct val="80000"/>
                  </a:lnSpc>
                </a:pPr>
                <a:r>
                  <a:rPr kumimoji="1" lang="en-US" altLang="ja-JP" sz="400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PSW</a:t>
                </a:r>
                <a:endParaRPr kumimoji="1" lang="ja-JP" altLang="en-US" sz="400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cxnSp>
          <p:nvCxnSpPr>
            <p:cNvPr id="195" name="直線矢印コネクタ 64"/>
            <p:cNvCxnSpPr/>
            <p:nvPr/>
          </p:nvCxnSpPr>
          <p:spPr bwMode="auto">
            <a:xfrm flipV="1">
              <a:off x="4732007" y="4412418"/>
              <a:ext cx="1484556" cy="19472"/>
            </a:xfrm>
            <a:prstGeom prst="straightConnector1">
              <a:avLst/>
            </a:prstGeom>
            <a:noFill/>
            <a:ln>
              <a:solidFill>
                <a:srgbClr val="FF3300"/>
              </a:solidFill>
              <a:prstDash val="dash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6" name="六角形 79"/>
            <p:cNvSpPr/>
            <p:nvPr/>
          </p:nvSpPr>
          <p:spPr bwMode="auto">
            <a:xfrm>
              <a:off x="2151529" y="4723841"/>
              <a:ext cx="2581836" cy="288581"/>
            </a:xfrm>
            <a:prstGeom prst="hexagon">
              <a:avLst/>
            </a:prstGeom>
            <a:solidFill>
              <a:schemeClr val="tx2">
                <a:lumMod val="50000"/>
              </a:schemeClr>
            </a:soli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sx="1000" sy="1000" algn="ctr" rotWithShape="0">
                <a:srgbClr val="000000"/>
              </a:outerShdw>
            </a:effectLst>
          </p:spPr>
          <p:txBody>
            <a:bodyPr lIns="18000" tIns="18000" rIns="18000" bIns="18000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ja-JP" sz="7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r>
                <a:rPr kumimoji="1" lang="ja-JP" altLang="en-US" sz="700" dirty="0">
                  <a:solidFill>
                    <a:schemeClr val="bg1"/>
                  </a:solidFill>
                  <a:latin typeface="맑은 고딕" panose="020B0503020000020004" pitchFamily="50" charset="-127"/>
                  <a:ea typeface="ＭＳ Ｐゴシック" pitchFamily="50" charset="-128"/>
                </a:rPr>
                <a:t> </a:t>
              </a:r>
              <a:r>
                <a:rPr kumimoji="1" lang="en-US" altLang="ja-JP" sz="7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Connect</a:t>
              </a:r>
              <a:endParaRPr kumimoji="1" lang="ja-JP" altLang="en-US" sz="700" dirty="0">
                <a:solidFill>
                  <a:schemeClr val="bg1"/>
                </a:solidFill>
                <a:latin typeface="맑은 고딕" panose="020B0503020000020004" pitchFamily="50" charset="-127"/>
                <a:ea typeface="ＭＳ Ｐゴシック" pitchFamily="50" charset="-128"/>
              </a:endParaRPr>
            </a:p>
          </p:txBody>
        </p:sp>
        <p:sp>
          <p:nvSpPr>
            <p:cNvPr id="197" name="正方形/長方形 171"/>
            <p:cNvSpPr/>
            <p:nvPr/>
          </p:nvSpPr>
          <p:spPr bwMode="auto">
            <a:xfrm>
              <a:off x="2271651" y="3822512"/>
              <a:ext cx="1171304" cy="318327"/>
            </a:xfrm>
            <a:prstGeom prst="rect">
              <a:avLst/>
            </a:prstGeom>
            <a:gradFill flip="none" rotWithShape="1">
              <a:gsLst>
                <a:gs pos="0">
                  <a:srgbClr val="00CC99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ja-JP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hallenge</a:t>
              </a:r>
              <a:r>
                <a:rPr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Stub</a:t>
              </a:r>
              <a:endParaRPr kumimoji="1" lang="ja-JP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sp>
          <p:nvSpPr>
            <p:cNvPr id="198" name="六角形 83"/>
            <p:cNvSpPr/>
            <p:nvPr/>
          </p:nvSpPr>
          <p:spPr bwMode="auto">
            <a:xfrm>
              <a:off x="2597701" y="4296377"/>
              <a:ext cx="2108113" cy="275109"/>
            </a:xfrm>
            <a:prstGeom prst="hexagon">
              <a:avLst/>
            </a:prstGeom>
            <a:gradFill flip="none" rotWithShape="1">
              <a:gsLst>
                <a:gs pos="0">
                  <a:srgbClr val="00CC99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sx="1000" sy="1000" algn="ctr" rotWithShape="0">
                <a:srgbClr val="000000"/>
              </a:outerShdw>
            </a:effectLst>
          </p:spPr>
          <p:txBody>
            <a:bodyPr lIns="18000" tIns="18000" rIns="18000" bIns="18000"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ja-JP" sz="7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FinTech</a:t>
              </a:r>
              <a:r>
                <a:rPr kumimoji="1" lang="ja-JP" altLang="en-US" sz="700" dirty="0">
                  <a:solidFill>
                    <a:srgbClr val="0000FF"/>
                  </a:solidFill>
                  <a:latin typeface="맑은 고딕" panose="020B0503020000020004" pitchFamily="50" charset="-127"/>
                  <a:ea typeface="ＭＳ Ｐゴシック" pitchFamily="50" charset="-128"/>
                </a:rPr>
                <a:t> </a:t>
              </a:r>
              <a:r>
                <a:rPr kumimoji="1" lang="ko-KR" altLang="en-US" sz="7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</a:t>
              </a:r>
              <a:r>
                <a:rPr kumimoji="1" lang="en-US" altLang="ja-JP" sz="70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kumimoji="1" lang="ja-JP" altLang="en-US" sz="700" dirty="0">
                <a:solidFill>
                  <a:srgbClr val="0000FF"/>
                </a:solidFill>
                <a:latin typeface="맑은 고딕" panose="020B0503020000020004" pitchFamily="50" charset="-127"/>
                <a:ea typeface="ＭＳ Ｐゴシック" pitchFamily="50" charset="-128"/>
              </a:endParaRPr>
            </a:p>
          </p:txBody>
        </p:sp>
        <p:cxnSp>
          <p:nvCxnSpPr>
            <p:cNvPr id="199" name="カギ線コネクタ 105"/>
            <p:cNvCxnSpPr>
              <a:stCxn id="190" idx="3"/>
            </p:cNvCxnSpPr>
            <p:nvPr/>
          </p:nvCxnSpPr>
          <p:spPr bwMode="auto">
            <a:xfrm flipV="1">
              <a:off x="3277590" y="5033937"/>
              <a:ext cx="304707" cy="798548"/>
            </a:xfrm>
            <a:prstGeom prst="bentConnector2">
              <a:avLst/>
            </a:prstGeom>
            <a:noFill/>
            <a:ln>
              <a:solidFill>
                <a:srgbClr val="FF6600"/>
              </a:solidFill>
              <a:prstDash val="soli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0" name="直線矢印コネクタ 118"/>
            <p:cNvCxnSpPr/>
            <p:nvPr/>
          </p:nvCxnSpPr>
          <p:spPr bwMode="auto">
            <a:xfrm>
              <a:off x="6929713" y="3454379"/>
              <a:ext cx="453657" cy="3651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1" name="直線矢印コネクタ 119"/>
            <p:cNvCxnSpPr/>
            <p:nvPr/>
          </p:nvCxnSpPr>
          <p:spPr bwMode="auto">
            <a:xfrm>
              <a:off x="6931501" y="4273775"/>
              <a:ext cx="453657" cy="3651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67436" y="3118546"/>
              <a:ext cx="580912" cy="490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3" name="直線矢印コネクタ 154"/>
            <p:cNvCxnSpPr/>
            <p:nvPr/>
          </p:nvCxnSpPr>
          <p:spPr bwMode="auto">
            <a:xfrm flipV="1">
              <a:off x="3987109" y="3465990"/>
              <a:ext cx="10528" cy="820921"/>
            </a:xfrm>
            <a:prstGeom prst="straightConnector1">
              <a:avLst/>
            </a:prstGeom>
            <a:noFill/>
            <a:ln>
              <a:solidFill>
                <a:srgbClr val="FF3300"/>
              </a:solidFill>
              <a:prstDash val="soli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4" name="直線矢印コネクタ 158"/>
            <p:cNvCxnSpPr/>
            <p:nvPr/>
          </p:nvCxnSpPr>
          <p:spPr bwMode="auto">
            <a:xfrm flipH="1" flipV="1">
              <a:off x="2964662" y="4120844"/>
              <a:ext cx="1251" cy="171245"/>
            </a:xfrm>
            <a:prstGeom prst="straightConnector1">
              <a:avLst/>
            </a:prstGeom>
            <a:noFill/>
            <a:ln>
              <a:solidFill>
                <a:srgbClr val="FF3300"/>
              </a:solidFill>
              <a:prstDash val="soli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5" name="直線矢印コネクタ 159"/>
            <p:cNvCxnSpPr/>
            <p:nvPr/>
          </p:nvCxnSpPr>
          <p:spPr bwMode="auto">
            <a:xfrm flipH="1" flipV="1">
              <a:off x="3584592" y="4565065"/>
              <a:ext cx="1251" cy="171245"/>
            </a:xfrm>
            <a:prstGeom prst="straightConnector1">
              <a:avLst/>
            </a:prstGeom>
            <a:noFill/>
            <a:ln>
              <a:solidFill>
                <a:srgbClr val="FF3300"/>
              </a:solidFill>
              <a:prstDash val="soli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6" name="正方形/長方形 171"/>
            <p:cNvSpPr/>
            <p:nvPr/>
          </p:nvSpPr>
          <p:spPr bwMode="auto">
            <a:xfrm>
              <a:off x="3652849" y="3185123"/>
              <a:ext cx="690282" cy="297712"/>
            </a:xfrm>
            <a:prstGeom prst="rect">
              <a:avLst/>
            </a:prstGeom>
            <a:gradFill flip="none" rotWithShape="1">
              <a:gsLst>
                <a:gs pos="0">
                  <a:srgbClr val="00CC99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99CC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18000" bIns="36000" anchor="ctr" anchorCtr="0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en-US" altLang="ja-JP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itchFamily="34" charset="0"/>
                </a:rPr>
                <a:t>API</a:t>
              </a:r>
              <a:endParaRPr kumimoji="1" lang="ja-JP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ＭＳ Ｐゴシック" pitchFamily="50" charset="-128"/>
                <a:cs typeface="Microsoft Sans Serif" pitchFamily="34" charset="0"/>
              </a:endParaRPr>
            </a:p>
          </p:txBody>
        </p:sp>
        <p:cxnSp>
          <p:nvCxnSpPr>
            <p:cNvPr id="207" name="直線矢印コネクタ 27"/>
            <p:cNvCxnSpPr/>
            <p:nvPr/>
          </p:nvCxnSpPr>
          <p:spPr bwMode="auto">
            <a:xfrm flipV="1">
              <a:off x="1806499" y="3614322"/>
              <a:ext cx="11151" cy="1683833"/>
            </a:xfrm>
            <a:prstGeom prst="straightConnector1">
              <a:avLst/>
            </a:prstGeom>
            <a:noFill/>
            <a:ln>
              <a:solidFill>
                <a:srgbClr val="003F69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8" name="正方形/長方形 55"/>
            <p:cNvSpPr>
              <a:spLocks noChangeArrowheads="1"/>
            </p:cNvSpPr>
            <p:nvPr/>
          </p:nvSpPr>
          <p:spPr bwMode="auto">
            <a:xfrm>
              <a:off x="3606809" y="3824832"/>
              <a:ext cx="808804" cy="327463"/>
            </a:xfrm>
            <a:prstGeom prst="rect">
              <a:avLst/>
            </a:prstGeom>
            <a:solidFill>
              <a:srgbClr val="00B0F0">
                <a:alpha val="89804"/>
              </a:srgbClr>
            </a:solidFill>
            <a:ln w="9525">
              <a:solidFill>
                <a:srgbClr val="0099CC"/>
              </a:solidFill>
              <a:miter lim="800000"/>
              <a:headEnd/>
              <a:tailEnd/>
            </a:ln>
          </p:spPr>
          <p:txBody>
            <a:bodyPr lIns="18000" tIns="18000" rIns="18000" bIns="18000" anchor="ctr"/>
            <a:lstStyle/>
            <a:p>
              <a:pPr lvl="0" algn="ctr" fontAlgn="auto">
                <a:lnSpc>
                  <a:spcPct val="80000"/>
                </a:lnSpc>
                <a:spcAft>
                  <a:spcPts val="0"/>
                </a:spcAft>
                <a:tabLst>
                  <a:tab pos="1054100" algn="l"/>
                </a:tabLst>
                <a:defRPr/>
              </a:pPr>
              <a:r>
                <a:rPr kumimoji="1" lang="ko-KR" altLang="en-US" sz="7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ＭＳ Ｐゴシック" charset="-128"/>
                </a:rPr>
                <a:t>매핑</a:t>
              </a:r>
              <a:endParaRPr kumimoji="1" lang="ja-JP" altLang="en-US" sz="700" dirty="0">
                <a:solidFill>
                  <a:schemeClr val="bg1"/>
                </a:solidFill>
                <a:latin typeface="맑은 고딕" panose="020B0503020000020004" pitchFamily="50" charset="-127"/>
                <a:ea typeface="ＭＳ Ｐゴシック" charset="-128"/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2029213" y="4586555"/>
            <a:ext cx="3263876" cy="1555071"/>
            <a:chOff x="4268924" y="3763337"/>
            <a:chExt cx="4572508" cy="2167979"/>
          </a:xfrm>
        </p:grpSpPr>
        <p:sp>
          <p:nvSpPr>
            <p:cNvPr id="215" name="Rectangle 214"/>
            <p:cNvSpPr/>
            <p:nvPr/>
          </p:nvSpPr>
          <p:spPr>
            <a:xfrm>
              <a:off x="4268924" y="3765800"/>
              <a:ext cx="1241331" cy="348740"/>
            </a:xfrm>
            <a:prstGeom prst="rect">
              <a:avLst/>
            </a:prstGeom>
            <a:solidFill>
              <a:srgbClr val="E1E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Fintech </a:t>
              </a:r>
              <a:r>
                <a:rPr lang="ko-KR" altLang="en-US" sz="700" b="1" dirty="0">
                  <a:solidFill>
                    <a:schemeClr val="tx1"/>
                  </a:solidFill>
                  <a:latin typeface="+mn-ea"/>
                </a:rPr>
                <a:t>사</a:t>
              </a: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268924" y="4122377"/>
              <a:ext cx="1241331" cy="1806420"/>
            </a:xfrm>
            <a:prstGeom prst="rect">
              <a:avLst/>
            </a:prstGeom>
            <a:solidFill>
              <a:srgbClr val="D2ECFB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558139" y="3763337"/>
              <a:ext cx="3283293" cy="1768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신용카드사</a:t>
              </a: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558140" y="3953381"/>
              <a:ext cx="1869390" cy="17683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+mn-ea"/>
                </a:rPr>
                <a:t>API Management Platform</a:t>
              </a:r>
              <a:endParaRPr lang="ko-KR" altLang="en-US" sz="7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475415" y="3953381"/>
              <a:ext cx="1366017" cy="1768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+mn-ea"/>
                </a:rPr>
                <a:t>기존 업무 시스템</a:t>
              </a: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558140" y="4143424"/>
              <a:ext cx="1869391" cy="178726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475415" y="4150365"/>
              <a:ext cx="1366017" cy="17809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350605" y="4581421"/>
              <a:ext cx="606444" cy="2952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Fintech App</a:t>
              </a:r>
              <a:endParaRPr lang="ko-KR" altLang="en-US" sz="600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350605" y="4987655"/>
              <a:ext cx="1010740" cy="8924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dirty="0">
                  <a:latin typeface="+mn-ea"/>
                </a:rPr>
                <a:t>statement =</a:t>
              </a:r>
            </a:p>
            <a:p>
              <a:r>
                <a:rPr lang="en-US" altLang="ko-KR" sz="500" dirty="0" err="1">
                  <a:latin typeface="+mn-ea"/>
                </a:rPr>
                <a:t>CurrentAccount</a:t>
              </a:r>
              <a:r>
                <a:rPr lang="en-US" altLang="ko-KR" sz="500" dirty="0">
                  <a:latin typeface="+mn-ea"/>
                </a:rPr>
                <a:t>.</a:t>
              </a:r>
            </a:p>
            <a:p>
              <a:r>
                <a:rPr lang="en-US" altLang="ko-KR" sz="500" dirty="0" err="1">
                  <a:latin typeface="+mn-ea"/>
                </a:rPr>
                <a:t>getStatement</a:t>
              </a:r>
              <a:r>
                <a:rPr lang="en-US" altLang="ko-KR" sz="500" dirty="0">
                  <a:latin typeface="+mn-ea"/>
                </a:rPr>
                <a:t>(</a:t>
              </a:r>
            </a:p>
            <a:p>
              <a:r>
                <a:rPr lang="en-US" altLang="ko-KR" sz="500" dirty="0">
                  <a:latin typeface="+mn-ea"/>
                </a:rPr>
                <a:t>{</a:t>
              </a:r>
            </a:p>
            <a:p>
              <a:r>
                <a:rPr lang="en-US" altLang="ko-KR" sz="500" dirty="0" err="1">
                  <a:latin typeface="+mn-ea"/>
                </a:rPr>
                <a:t>CustomerID</a:t>
              </a:r>
              <a:r>
                <a:rPr lang="en-US" altLang="ko-KR" sz="500" dirty="0">
                  <a:latin typeface="+mn-ea"/>
                </a:rPr>
                <a:t>: 012345</a:t>
              </a:r>
            </a:p>
            <a:p>
              <a:r>
                <a:rPr lang="en-US" altLang="ko-KR" sz="500" dirty="0">
                  <a:latin typeface="+mn-ea"/>
                </a:rPr>
                <a:t>}</a:t>
              </a:r>
            </a:p>
            <a:p>
              <a:r>
                <a:rPr lang="ko-KR" altLang="en-US" sz="500" dirty="0">
                  <a:latin typeface="+mn-ea"/>
                </a:rPr>
                <a:t>：</a:t>
              </a:r>
            </a:p>
          </p:txBody>
        </p:sp>
        <p:sp>
          <p:nvSpPr>
            <p:cNvPr id="224" name="Hexagon 223"/>
            <p:cNvSpPr/>
            <p:nvPr/>
          </p:nvSpPr>
          <p:spPr>
            <a:xfrm>
              <a:off x="5630815" y="4586571"/>
              <a:ext cx="1066538" cy="280568"/>
            </a:xfrm>
            <a:prstGeom prst="hexagon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API Connect</a:t>
              </a:r>
              <a:endParaRPr lang="ko-KR" altLang="en-US" sz="700" dirty="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846166" y="4581421"/>
              <a:ext cx="499486" cy="295239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Card APIs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768521" y="4988946"/>
              <a:ext cx="1465095" cy="891154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500" dirty="0" err="1">
                  <a:solidFill>
                    <a:schemeClr val="tx1"/>
                  </a:solidFill>
                  <a:latin typeface="+mn-ea"/>
                </a:rPr>
                <a:t>CurrentAccount</a:t>
              </a:r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 class</a:t>
              </a:r>
            </a:p>
            <a:p>
              <a:r>
                <a:rPr lang="en-US" altLang="ko-KR" sz="500" dirty="0" err="1">
                  <a:solidFill>
                    <a:schemeClr val="tx1"/>
                  </a:solidFill>
                  <a:latin typeface="+mn-ea"/>
                </a:rPr>
                <a:t>getStatement</a:t>
              </a:r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( </a:t>
              </a:r>
              <a:r>
                <a:rPr lang="en-US" altLang="ko-KR" sz="500" dirty="0" err="1">
                  <a:solidFill>
                    <a:schemeClr val="tx1"/>
                  </a:solidFill>
                  <a:latin typeface="+mn-ea"/>
                </a:rPr>
                <a:t>json</a:t>
              </a:r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 ){</a:t>
              </a:r>
            </a:p>
            <a:p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:</a:t>
              </a:r>
            </a:p>
            <a:p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:</a:t>
              </a:r>
            </a:p>
            <a:p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: </a:t>
              </a:r>
              <a:endParaRPr lang="ko-KR" altLang="en-US" sz="5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return Statement;</a:t>
              </a:r>
            </a:p>
            <a:p>
              <a:r>
                <a:rPr lang="en-US" altLang="ko-KR" sz="500" dirty="0">
                  <a:solidFill>
                    <a:schemeClr val="tx1"/>
                  </a:solidFill>
                  <a:latin typeface="+mn-ea"/>
                </a:rPr>
                <a:t>}</a:t>
              </a:r>
              <a:endParaRPr lang="ko-KR" altLang="en-US" sz="5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7" name="Flowchart: Magnetic Disk 226"/>
            <p:cNvSpPr/>
            <p:nvPr/>
          </p:nvSpPr>
          <p:spPr>
            <a:xfrm>
              <a:off x="7637912" y="4221088"/>
              <a:ext cx="545022" cy="20439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/>
                <a:t>ID/PW</a:t>
              </a:r>
              <a:endParaRPr lang="ko-KR" altLang="en-US" sz="500" b="1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075260" y="4548903"/>
              <a:ext cx="602714" cy="3559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Enterprise System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7737077" y="5216786"/>
              <a:ext cx="721460" cy="5259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Internal API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7737077" y="4631438"/>
              <a:ext cx="392528" cy="189586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API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>
              <a:off x="7742806" y="4828595"/>
              <a:ext cx="0" cy="388191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2" name="Straight Connector 231"/>
            <p:cNvCxnSpPr/>
            <p:nvPr/>
          </p:nvCxnSpPr>
          <p:spPr>
            <a:xfrm>
              <a:off x="8129605" y="4815875"/>
              <a:ext cx="327021" cy="400911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3" name="Straight Connector 232"/>
            <p:cNvCxnSpPr/>
            <p:nvPr/>
          </p:nvCxnSpPr>
          <p:spPr>
            <a:xfrm>
              <a:off x="4348694" y="4876661"/>
              <a:ext cx="1911" cy="121806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4" name="Straight Connector 233"/>
            <p:cNvCxnSpPr/>
            <p:nvPr/>
          </p:nvCxnSpPr>
          <p:spPr>
            <a:xfrm>
              <a:off x="4945977" y="4871255"/>
              <a:ext cx="415368" cy="116399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" name="Straight Connector 234"/>
            <p:cNvCxnSpPr/>
            <p:nvPr/>
          </p:nvCxnSpPr>
          <p:spPr>
            <a:xfrm flipH="1">
              <a:off x="5766610" y="4871255"/>
              <a:ext cx="1088017" cy="116399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6" name="Straight Connector 235"/>
            <p:cNvCxnSpPr/>
            <p:nvPr/>
          </p:nvCxnSpPr>
          <p:spPr>
            <a:xfrm flipH="1">
              <a:off x="7233616" y="4871255"/>
              <a:ext cx="112037" cy="127211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" name="Straight Connector 236"/>
            <p:cNvCxnSpPr/>
            <p:nvPr/>
          </p:nvCxnSpPr>
          <p:spPr>
            <a:xfrm>
              <a:off x="6164084" y="4425484"/>
              <a:ext cx="0" cy="15593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8" name="TextBox 237"/>
            <p:cNvSpPr txBox="1"/>
            <p:nvPr/>
          </p:nvSpPr>
          <p:spPr>
            <a:xfrm>
              <a:off x="5862640" y="4280727"/>
              <a:ext cx="638531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/>
                <a:t>OAuth</a:t>
              </a:r>
              <a:endParaRPr lang="ko-KR" altLang="en-US" sz="600" dirty="0"/>
            </a:p>
          </p:txBody>
        </p:sp>
        <p:cxnSp>
          <p:nvCxnSpPr>
            <p:cNvPr id="239" name="Straight Connector 238"/>
            <p:cNvCxnSpPr>
              <a:endCxn id="224" idx="3"/>
            </p:cNvCxnSpPr>
            <p:nvPr/>
          </p:nvCxnSpPr>
          <p:spPr>
            <a:xfrm>
              <a:off x="4855975" y="4726853"/>
              <a:ext cx="774839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0" name="Rectangle 239"/>
            <p:cNvSpPr/>
            <p:nvPr/>
          </p:nvSpPr>
          <p:spPr>
            <a:xfrm>
              <a:off x="4957049" y="4629487"/>
              <a:ext cx="499486" cy="1991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Token</a:t>
              </a:r>
            </a:p>
            <a:p>
              <a:pPr algn="ctr"/>
              <a:r>
                <a:rPr lang="en-US" altLang="ko-KR" sz="500" dirty="0">
                  <a:solidFill>
                    <a:schemeClr val="tx1"/>
                  </a:solidFill>
                </a:rPr>
                <a:t>(on issue)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41" name="Straight Connector 240"/>
            <p:cNvCxnSpPr>
              <a:stCxn id="223" idx="3"/>
              <a:endCxn id="226" idx="1"/>
            </p:cNvCxnSpPr>
            <p:nvPr/>
          </p:nvCxnSpPr>
          <p:spPr>
            <a:xfrm>
              <a:off x="5361345" y="5433877"/>
              <a:ext cx="407176" cy="64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2" name="Straight Connector 241"/>
            <p:cNvCxnSpPr/>
            <p:nvPr/>
          </p:nvCxnSpPr>
          <p:spPr>
            <a:xfrm flipV="1">
              <a:off x="7217121" y="5568282"/>
              <a:ext cx="536135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3" name="Straight Connector 242"/>
            <p:cNvCxnSpPr>
              <a:stCxn id="224" idx="0"/>
              <a:endCxn id="225" idx="1"/>
            </p:cNvCxnSpPr>
            <p:nvPr/>
          </p:nvCxnSpPr>
          <p:spPr>
            <a:xfrm>
              <a:off x="6697353" y="4726855"/>
              <a:ext cx="148814" cy="218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4" name="Straight Connector 243"/>
            <p:cNvCxnSpPr>
              <a:stCxn id="225" idx="3"/>
              <a:endCxn id="230" idx="1"/>
            </p:cNvCxnSpPr>
            <p:nvPr/>
          </p:nvCxnSpPr>
          <p:spPr>
            <a:xfrm flipV="1">
              <a:off x="7345652" y="4726231"/>
              <a:ext cx="391425" cy="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5" name="Rounded Rectangle 244"/>
          <p:cNvSpPr/>
          <p:nvPr/>
        </p:nvSpPr>
        <p:spPr>
          <a:xfrm>
            <a:off x="4369407" y="2935475"/>
            <a:ext cx="1530453" cy="2419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ANZ Bank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4357888" y="3261646"/>
            <a:ext cx="1530453" cy="2419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Tangerine Bank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4357888" y="3598729"/>
            <a:ext cx="1530453" cy="2419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SMBC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4340932" y="3933470"/>
            <a:ext cx="1530453" cy="2419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Citi Bank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4340932" y="4267171"/>
            <a:ext cx="1530453" cy="2419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……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37" y="4593964"/>
            <a:ext cx="2588491" cy="15570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1" name="AutoShape 45"/>
          <p:cNvSpPr>
            <a:spLocks noChangeArrowheads="1"/>
          </p:cNvSpPr>
          <p:nvPr/>
        </p:nvSpPr>
        <p:spPr bwMode="gray">
          <a:xfrm>
            <a:off x="6686310" y="2702701"/>
            <a:ext cx="2903554" cy="346078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Connect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통한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생성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등록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활용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관리</a:t>
            </a: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모든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호출은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통함으로써 보안요건 충족</a:t>
            </a:r>
            <a:b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- API Gateway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통한 접근통제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유량제어</a:t>
            </a:r>
            <a:b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- API Gateway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에 인증서 탑재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HTTPS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프로토콜 구현</a:t>
            </a: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OAuth 2.0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통한 인증 구현 및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SSL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Token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암호화를 통한 보안요건 충족</a:t>
            </a: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비표준 전문을 사용하는 기존 은행 서비스와 연계를 위한 연계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서버 활용</a:t>
            </a:r>
            <a:endParaRPr lang="en-US" altLang="ko-KR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296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51831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사업 수행 전략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64901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434847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603113" y="2693279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9" name="AutoShape 45"/>
          <p:cNvSpPr>
            <a:spLocks noChangeArrowheads="1"/>
          </p:cNvSpPr>
          <p:nvPr/>
        </p:nvSpPr>
        <p:spPr bwMode="gray">
          <a:xfrm>
            <a:off x="264902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일정 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Risk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측면</a:t>
            </a:r>
          </a:p>
        </p:txBody>
      </p:sp>
      <p:sp>
        <p:nvSpPr>
          <p:cNvPr id="110" name="Freeform 340"/>
          <p:cNvSpPr>
            <a:spLocks noEditPoints="1"/>
          </p:cNvSpPr>
          <p:nvPr/>
        </p:nvSpPr>
        <p:spPr bwMode="auto">
          <a:xfrm>
            <a:off x="422745" y="2345181"/>
            <a:ext cx="260972" cy="303321"/>
          </a:xfrm>
          <a:custGeom>
            <a:avLst/>
            <a:gdLst>
              <a:gd name="T0" fmla="*/ 132 w 360"/>
              <a:gd name="T1" fmla="*/ 162 h 404"/>
              <a:gd name="T2" fmla="*/ 148 w 360"/>
              <a:gd name="T3" fmla="*/ 194 h 404"/>
              <a:gd name="T4" fmla="*/ 180 w 360"/>
              <a:gd name="T5" fmla="*/ 210 h 404"/>
              <a:gd name="T6" fmla="*/ 184 w 360"/>
              <a:gd name="T7" fmla="*/ 210 h 404"/>
              <a:gd name="T8" fmla="*/ 186 w 360"/>
              <a:gd name="T9" fmla="*/ 210 h 404"/>
              <a:gd name="T10" fmla="*/ 216 w 360"/>
              <a:gd name="T11" fmla="*/ 194 h 404"/>
              <a:gd name="T12" fmla="*/ 232 w 360"/>
              <a:gd name="T13" fmla="*/ 160 h 404"/>
              <a:gd name="T14" fmla="*/ 234 w 360"/>
              <a:gd name="T15" fmla="*/ 132 h 404"/>
              <a:gd name="T16" fmla="*/ 234 w 360"/>
              <a:gd name="T17" fmla="*/ 88 h 404"/>
              <a:gd name="T18" fmla="*/ 198 w 360"/>
              <a:gd name="T19" fmla="*/ 98 h 404"/>
              <a:gd name="T20" fmla="*/ 150 w 360"/>
              <a:gd name="T21" fmla="*/ 94 h 404"/>
              <a:gd name="T22" fmla="*/ 126 w 360"/>
              <a:gd name="T23" fmla="*/ 100 h 404"/>
              <a:gd name="T24" fmla="*/ 126 w 360"/>
              <a:gd name="T25" fmla="*/ 134 h 404"/>
              <a:gd name="T26" fmla="*/ 168 w 360"/>
              <a:gd name="T27" fmla="*/ 268 h 404"/>
              <a:gd name="T28" fmla="*/ 160 w 360"/>
              <a:gd name="T29" fmla="*/ 342 h 404"/>
              <a:gd name="T30" fmla="*/ 122 w 360"/>
              <a:gd name="T31" fmla="*/ 264 h 404"/>
              <a:gd name="T32" fmla="*/ 118 w 360"/>
              <a:gd name="T33" fmla="*/ 236 h 404"/>
              <a:gd name="T34" fmla="*/ 42 w 360"/>
              <a:gd name="T35" fmla="*/ 266 h 404"/>
              <a:gd name="T36" fmla="*/ 12 w 360"/>
              <a:gd name="T37" fmla="*/ 292 h 404"/>
              <a:gd name="T38" fmla="*/ 0 w 360"/>
              <a:gd name="T39" fmla="*/ 356 h 404"/>
              <a:gd name="T40" fmla="*/ 46 w 360"/>
              <a:gd name="T41" fmla="*/ 390 h 404"/>
              <a:gd name="T42" fmla="*/ 184 w 360"/>
              <a:gd name="T43" fmla="*/ 404 h 404"/>
              <a:gd name="T44" fmla="*/ 316 w 360"/>
              <a:gd name="T45" fmla="*/ 390 h 404"/>
              <a:gd name="T46" fmla="*/ 358 w 360"/>
              <a:gd name="T47" fmla="*/ 356 h 404"/>
              <a:gd name="T48" fmla="*/ 346 w 360"/>
              <a:gd name="T49" fmla="*/ 292 h 404"/>
              <a:gd name="T50" fmla="*/ 318 w 360"/>
              <a:gd name="T51" fmla="*/ 266 h 404"/>
              <a:gd name="T52" fmla="*/ 242 w 360"/>
              <a:gd name="T53" fmla="*/ 236 h 404"/>
              <a:gd name="T54" fmla="*/ 230 w 360"/>
              <a:gd name="T55" fmla="*/ 288 h 404"/>
              <a:gd name="T56" fmla="*/ 192 w 360"/>
              <a:gd name="T57" fmla="*/ 272 h 404"/>
              <a:gd name="T58" fmla="*/ 174 w 360"/>
              <a:gd name="T59" fmla="*/ 256 h 404"/>
              <a:gd name="T60" fmla="*/ 266 w 360"/>
              <a:gd name="T61" fmla="*/ 92 h 404"/>
              <a:gd name="T62" fmla="*/ 266 w 360"/>
              <a:gd name="T63" fmla="*/ 98 h 404"/>
              <a:gd name="T64" fmla="*/ 270 w 360"/>
              <a:gd name="T65" fmla="*/ 104 h 404"/>
              <a:gd name="T66" fmla="*/ 272 w 360"/>
              <a:gd name="T67" fmla="*/ 108 h 404"/>
              <a:gd name="T68" fmla="*/ 276 w 360"/>
              <a:gd name="T69" fmla="*/ 124 h 404"/>
              <a:gd name="T70" fmla="*/ 272 w 360"/>
              <a:gd name="T71" fmla="*/ 152 h 404"/>
              <a:gd name="T72" fmla="*/ 256 w 360"/>
              <a:gd name="T73" fmla="*/ 166 h 404"/>
              <a:gd name="T74" fmla="*/ 246 w 360"/>
              <a:gd name="T75" fmla="*/ 190 h 404"/>
              <a:gd name="T76" fmla="*/ 224 w 360"/>
              <a:gd name="T77" fmla="*/ 218 h 404"/>
              <a:gd name="T78" fmla="*/ 188 w 360"/>
              <a:gd name="T79" fmla="*/ 234 h 404"/>
              <a:gd name="T80" fmla="*/ 184 w 360"/>
              <a:gd name="T81" fmla="*/ 234 h 404"/>
              <a:gd name="T82" fmla="*/ 176 w 360"/>
              <a:gd name="T83" fmla="*/ 234 h 404"/>
              <a:gd name="T84" fmla="*/ 140 w 360"/>
              <a:gd name="T85" fmla="*/ 220 h 404"/>
              <a:gd name="T86" fmla="*/ 118 w 360"/>
              <a:gd name="T87" fmla="*/ 192 h 404"/>
              <a:gd name="T88" fmla="*/ 108 w 360"/>
              <a:gd name="T89" fmla="*/ 168 h 404"/>
              <a:gd name="T90" fmla="*/ 90 w 360"/>
              <a:gd name="T91" fmla="*/ 152 h 404"/>
              <a:gd name="T92" fmla="*/ 86 w 360"/>
              <a:gd name="T93" fmla="*/ 126 h 404"/>
              <a:gd name="T94" fmla="*/ 88 w 360"/>
              <a:gd name="T95" fmla="*/ 108 h 404"/>
              <a:gd name="T96" fmla="*/ 96 w 360"/>
              <a:gd name="T97" fmla="*/ 104 h 404"/>
              <a:gd name="T98" fmla="*/ 94 w 360"/>
              <a:gd name="T99" fmla="*/ 86 h 404"/>
              <a:gd name="T100" fmla="*/ 96 w 360"/>
              <a:gd name="T101" fmla="*/ 68 h 404"/>
              <a:gd name="T102" fmla="*/ 108 w 360"/>
              <a:gd name="T103" fmla="*/ 30 h 404"/>
              <a:gd name="T104" fmla="*/ 124 w 360"/>
              <a:gd name="T105" fmla="*/ 14 h 404"/>
              <a:gd name="T106" fmla="*/ 156 w 360"/>
              <a:gd name="T107" fmla="*/ 2 h 404"/>
              <a:gd name="T108" fmla="*/ 214 w 360"/>
              <a:gd name="T109" fmla="*/ 4 h 404"/>
              <a:gd name="T110" fmla="*/ 250 w 360"/>
              <a:gd name="T111" fmla="*/ 22 h 404"/>
              <a:gd name="T112" fmla="*/ 260 w 360"/>
              <a:gd name="T113" fmla="*/ 34 h 404"/>
              <a:gd name="T114" fmla="*/ 268 w 360"/>
              <a:gd name="T115" fmla="*/ 72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0" h="404">
                <a:moveTo>
                  <a:pt x="124" y="134"/>
                </a:moveTo>
                <a:lnTo>
                  <a:pt x="124" y="134"/>
                </a:lnTo>
                <a:lnTo>
                  <a:pt x="132" y="162"/>
                </a:lnTo>
                <a:lnTo>
                  <a:pt x="136" y="174"/>
                </a:lnTo>
                <a:lnTo>
                  <a:pt x="142" y="184"/>
                </a:lnTo>
                <a:lnTo>
                  <a:pt x="148" y="194"/>
                </a:lnTo>
                <a:lnTo>
                  <a:pt x="158" y="202"/>
                </a:lnTo>
                <a:lnTo>
                  <a:pt x="168" y="208"/>
                </a:lnTo>
                <a:lnTo>
                  <a:pt x="180" y="210"/>
                </a:lnTo>
                <a:lnTo>
                  <a:pt x="180" y="210"/>
                </a:lnTo>
                <a:lnTo>
                  <a:pt x="180" y="210"/>
                </a:lnTo>
                <a:lnTo>
                  <a:pt x="184" y="210"/>
                </a:lnTo>
                <a:lnTo>
                  <a:pt x="184" y="210"/>
                </a:lnTo>
                <a:lnTo>
                  <a:pt x="186" y="210"/>
                </a:lnTo>
                <a:lnTo>
                  <a:pt x="186" y="210"/>
                </a:lnTo>
                <a:lnTo>
                  <a:pt x="198" y="206"/>
                </a:lnTo>
                <a:lnTo>
                  <a:pt x="208" y="202"/>
                </a:lnTo>
                <a:lnTo>
                  <a:pt x="216" y="194"/>
                </a:lnTo>
                <a:lnTo>
                  <a:pt x="222" y="184"/>
                </a:lnTo>
                <a:lnTo>
                  <a:pt x="228" y="172"/>
                </a:lnTo>
                <a:lnTo>
                  <a:pt x="232" y="160"/>
                </a:lnTo>
                <a:lnTo>
                  <a:pt x="238" y="132"/>
                </a:lnTo>
                <a:lnTo>
                  <a:pt x="234" y="132"/>
                </a:lnTo>
                <a:lnTo>
                  <a:pt x="234" y="132"/>
                </a:lnTo>
                <a:lnTo>
                  <a:pt x="236" y="110"/>
                </a:lnTo>
                <a:lnTo>
                  <a:pt x="236" y="100"/>
                </a:lnTo>
                <a:lnTo>
                  <a:pt x="234" y="88"/>
                </a:lnTo>
                <a:lnTo>
                  <a:pt x="234" y="88"/>
                </a:lnTo>
                <a:lnTo>
                  <a:pt x="220" y="92"/>
                </a:lnTo>
                <a:lnTo>
                  <a:pt x="198" y="98"/>
                </a:lnTo>
                <a:lnTo>
                  <a:pt x="182" y="98"/>
                </a:lnTo>
                <a:lnTo>
                  <a:pt x="166" y="98"/>
                </a:lnTo>
                <a:lnTo>
                  <a:pt x="150" y="94"/>
                </a:lnTo>
                <a:lnTo>
                  <a:pt x="130" y="88"/>
                </a:lnTo>
                <a:lnTo>
                  <a:pt x="130" y="88"/>
                </a:lnTo>
                <a:lnTo>
                  <a:pt x="126" y="100"/>
                </a:lnTo>
                <a:lnTo>
                  <a:pt x="124" y="112"/>
                </a:lnTo>
                <a:lnTo>
                  <a:pt x="124" y="122"/>
                </a:lnTo>
                <a:lnTo>
                  <a:pt x="126" y="134"/>
                </a:lnTo>
                <a:lnTo>
                  <a:pt x="124" y="134"/>
                </a:lnTo>
                <a:close/>
                <a:moveTo>
                  <a:pt x="174" y="256"/>
                </a:moveTo>
                <a:lnTo>
                  <a:pt x="168" y="268"/>
                </a:lnTo>
                <a:lnTo>
                  <a:pt x="174" y="272"/>
                </a:lnTo>
                <a:lnTo>
                  <a:pt x="160" y="342"/>
                </a:lnTo>
                <a:lnTo>
                  <a:pt x="160" y="342"/>
                </a:lnTo>
                <a:lnTo>
                  <a:pt x="146" y="318"/>
                </a:lnTo>
                <a:lnTo>
                  <a:pt x="132" y="292"/>
                </a:lnTo>
                <a:lnTo>
                  <a:pt x="122" y="264"/>
                </a:lnTo>
                <a:lnTo>
                  <a:pt x="120" y="250"/>
                </a:lnTo>
                <a:lnTo>
                  <a:pt x="118" y="236"/>
                </a:lnTo>
                <a:lnTo>
                  <a:pt x="118" y="236"/>
                </a:lnTo>
                <a:lnTo>
                  <a:pt x="90" y="244"/>
                </a:lnTo>
                <a:lnTo>
                  <a:pt x="66" y="256"/>
                </a:lnTo>
                <a:lnTo>
                  <a:pt x="42" y="266"/>
                </a:lnTo>
                <a:lnTo>
                  <a:pt x="18" y="280"/>
                </a:lnTo>
                <a:lnTo>
                  <a:pt x="18" y="280"/>
                </a:lnTo>
                <a:lnTo>
                  <a:pt x="12" y="292"/>
                </a:lnTo>
                <a:lnTo>
                  <a:pt x="8" y="306"/>
                </a:lnTo>
                <a:lnTo>
                  <a:pt x="2" y="332"/>
                </a:lnTo>
                <a:lnTo>
                  <a:pt x="0" y="356"/>
                </a:lnTo>
                <a:lnTo>
                  <a:pt x="0" y="380"/>
                </a:lnTo>
                <a:lnTo>
                  <a:pt x="0" y="380"/>
                </a:lnTo>
                <a:lnTo>
                  <a:pt x="46" y="390"/>
                </a:lnTo>
                <a:lnTo>
                  <a:pt x="92" y="398"/>
                </a:lnTo>
                <a:lnTo>
                  <a:pt x="138" y="402"/>
                </a:lnTo>
                <a:lnTo>
                  <a:pt x="184" y="404"/>
                </a:lnTo>
                <a:lnTo>
                  <a:pt x="228" y="402"/>
                </a:lnTo>
                <a:lnTo>
                  <a:pt x="272" y="398"/>
                </a:lnTo>
                <a:lnTo>
                  <a:pt x="316" y="390"/>
                </a:lnTo>
                <a:lnTo>
                  <a:pt x="360" y="380"/>
                </a:lnTo>
                <a:lnTo>
                  <a:pt x="360" y="380"/>
                </a:lnTo>
                <a:lnTo>
                  <a:pt x="358" y="356"/>
                </a:lnTo>
                <a:lnTo>
                  <a:pt x="356" y="332"/>
                </a:lnTo>
                <a:lnTo>
                  <a:pt x="350" y="306"/>
                </a:lnTo>
                <a:lnTo>
                  <a:pt x="346" y="292"/>
                </a:lnTo>
                <a:lnTo>
                  <a:pt x="340" y="280"/>
                </a:lnTo>
                <a:lnTo>
                  <a:pt x="340" y="280"/>
                </a:lnTo>
                <a:lnTo>
                  <a:pt x="318" y="266"/>
                </a:lnTo>
                <a:lnTo>
                  <a:pt x="296" y="254"/>
                </a:lnTo>
                <a:lnTo>
                  <a:pt x="270" y="244"/>
                </a:lnTo>
                <a:lnTo>
                  <a:pt x="242" y="236"/>
                </a:lnTo>
                <a:lnTo>
                  <a:pt x="242" y="236"/>
                </a:lnTo>
                <a:lnTo>
                  <a:pt x="236" y="262"/>
                </a:lnTo>
                <a:lnTo>
                  <a:pt x="230" y="288"/>
                </a:lnTo>
                <a:lnTo>
                  <a:pt x="218" y="314"/>
                </a:lnTo>
                <a:lnTo>
                  <a:pt x="206" y="336"/>
                </a:lnTo>
                <a:lnTo>
                  <a:pt x="192" y="272"/>
                </a:lnTo>
                <a:lnTo>
                  <a:pt x="200" y="268"/>
                </a:lnTo>
                <a:lnTo>
                  <a:pt x="194" y="256"/>
                </a:lnTo>
                <a:lnTo>
                  <a:pt x="174" y="256"/>
                </a:lnTo>
                <a:close/>
                <a:moveTo>
                  <a:pt x="266" y="86"/>
                </a:moveTo>
                <a:lnTo>
                  <a:pt x="266" y="86"/>
                </a:lnTo>
                <a:lnTo>
                  <a:pt x="266" y="92"/>
                </a:lnTo>
                <a:lnTo>
                  <a:pt x="266" y="92"/>
                </a:lnTo>
                <a:lnTo>
                  <a:pt x="266" y="92"/>
                </a:lnTo>
                <a:lnTo>
                  <a:pt x="266" y="98"/>
                </a:lnTo>
                <a:lnTo>
                  <a:pt x="266" y="102"/>
                </a:lnTo>
                <a:lnTo>
                  <a:pt x="266" y="102"/>
                </a:lnTo>
                <a:lnTo>
                  <a:pt x="270" y="104"/>
                </a:lnTo>
                <a:lnTo>
                  <a:pt x="270" y="104"/>
                </a:lnTo>
                <a:lnTo>
                  <a:pt x="270" y="104"/>
                </a:lnTo>
                <a:lnTo>
                  <a:pt x="272" y="108"/>
                </a:lnTo>
                <a:lnTo>
                  <a:pt x="274" y="112"/>
                </a:lnTo>
                <a:lnTo>
                  <a:pt x="276" y="124"/>
                </a:lnTo>
                <a:lnTo>
                  <a:pt x="276" y="124"/>
                </a:lnTo>
                <a:lnTo>
                  <a:pt x="274" y="140"/>
                </a:lnTo>
                <a:lnTo>
                  <a:pt x="272" y="152"/>
                </a:lnTo>
                <a:lnTo>
                  <a:pt x="272" y="152"/>
                </a:lnTo>
                <a:lnTo>
                  <a:pt x="268" y="156"/>
                </a:lnTo>
                <a:lnTo>
                  <a:pt x="264" y="160"/>
                </a:lnTo>
                <a:lnTo>
                  <a:pt x="256" y="166"/>
                </a:lnTo>
                <a:lnTo>
                  <a:pt x="256" y="166"/>
                </a:lnTo>
                <a:lnTo>
                  <a:pt x="252" y="178"/>
                </a:lnTo>
                <a:lnTo>
                  <a:pt x="246" y="190"/>
                </a:lnTo>
                <a:lnTo>
                  <a:pt x="240" y="200"/>
                </a:lnTo>
                <a:lnTo>
                  <a:pt x="234" y="210"/>
                </a:lnTo>
                <a:lnTo>
                  <a:pt x="224" y="218"/>
                </a:lnTo>
                <a:lnTo>
                  <a:pt x="214" y="226"/>
                </a:lnTo>
                <a:lnTo>
                  <a:pt x="202" y="230"/>
                </a:lnTo>
                <a:lnTo>
                  <a:pt x="188" y="234"/>
                </a:lnTo>
                <a:lnTo>
                  <a:pt x="188" y="234"/>
                </a:lnTo>
                <a:lnTo>
                  <a:pt x="184" y="234"/>
                </a:lnTo>
                <a:lnTo>
                  <a:pt x="184" y="234"/>
                </a:lnTo>
                <a:lnTo>
                  <a:pt x="178" y="234"/>
                </a:lnTo>
                <a:lnTo>
                  <a:pt x="176" y="234"/>
                </a:lnTo>
                <a:lnTo>
                  <a:pt x="176" y="234"/>
                </a:lnTo>
                <a:lnTo>
                  <a:pt x="164" y="232"/>
                </a:lnTo>
                <a:lnTo>
                  <a:pt x="152" y="226"/>
                </a:lnTo>
                <a:lnTo>
                  <a:pt x="140" y="220"/>
                </a:lnTo>
                <a:lnTo>
                  <a:pt x="132" y="212"/>
                </a:lnTo>
                <a:lnTo>
                  <a:pt x="124" y="202"/>
                </a:lnTo>
                <a:lnTo>
                  <a:pt x="118" y="192"/>
                </a:lnTo>
                <a:lnTo>
                  <a:pt x="112" y="180"/>
                </a:lnTo>
                <a:lnTo>
                  <a:pt x="108" y="168"/>
                </a:lnTo>
                <a:lnTo>
                  <a:pt x="108" y="168"/>
                </a:lnTo>
                <a:lnTo>
                  <a:pt x="98" y="162"/>
                </a:lnTo>
                <a:lnTo>
                  <a:pt x="94" y="158"/>
                </a:lnTo>
                <a:lnTo>
                  <a:pt x="90" y="152"/>
                </a:lnTo>
                <a:lnTo>
                  <a:pt x="90" y="152"/>
                </a:lnTo>
                <a:lnTo>
                  <a:pt x="88" y="142"/>
                </a:lnTo>
                <a:lnTo>
                  <a:pt x="86" y="126"/>
                </a:lnTo>
                <a:lnTo>
                  <a:pt x="86" y="126"/>
                </a:lnTo>
                <a:lnTo>
                  <a:pt x="86" y="114"/>
                </a:lnTo>
                <a:lnTo>
                  <a:pt x="88" y="108"/>
                </a:lnTo>
                <a:lnTo>
                  <a:pt x="92" y="106"/>
                </a:lnTo>
                <a:lnTo>
                  <a:pt x="92" y="106"/>
                </a:lnTo>
                <a:lnTo>
                  <a:pt x="96" y="104"/>
                </a:lnTo>
                <a:lnTo>
                  <a:pt x="96" y="104"/>
                </a:lnTo>
                <a:lnTo>
                  <a:pt x="94" y="88"/>
                </a:lnTo>
                <a:lnTo>
                  <a:pt x="94" y="86"/>
                </a:lnTo>
                <a:lnTo>
                  <a:pt x="96" y="86"/>
                </a:lnTo>
                <a:lnTo>
                  <a:pt x="96" y="86"/>
                </a:lnTo>
                <a:lnTo>
                  <a:pt x="96" y="68"/>
                </a:lnTo>
                <a:lnTo>
                  <a:pt x="98" y="54"/>
                </a:lnTo>
                <a:lnTo>
                  <a:pt x="102" y="40"/>
                </a:lnTo>
                <a:lnTo>
                  <a:pt x="108" y="30"/>
                </a:lnTo>
                <a:lnTo>
                  <a:pt x="108" y="30"/>
                </a:lnTo>
                <a:lnTo>
                  <a:pt x="114" y="22"/>
                </a:lnTo>
                <a:lnTo>
                  <a:pt x="124" y="14"/>
                </a:lnTo>
                <a:lnTo>
                  <a:pt x="134" y="8"/>
                </a:lnTo>
                <a:lnTo>
                  <a:pt x="144" y="4"/>
                </a:lnTo>
                <a:lnTo>
                  <a:pt x="156" y="2"/>
                </a:lnTo>
                <a:lnTo>
                  <a:pt x="166" y="0"/>
                </a:lnTo>
                <a:lnTo>
                  <a:pt x="190" y="0"/>
                </a:lnTo>
                <a:lnTo>
                  <a:pt x="214" y="4"/>
                </a:lnTo>
                <a:lnTo>
                  <a:pt x="234" y="10"/>
                </a:lnTo>
                <a:lnTo>
                  <a:pt x="242" y="16"/>
                </a:lnTo>
                <a:lnTo>
                  <a:pt x="250" y="22"/>
                </a:lnTo>
                <a:lnTo>
                  <a:pt x="256" y="28"/>
                </a:lnTo>
                <a:lnTo>
                  <a:pt x="260" y="34"/>
                </a:lnTo>
                <a:lnTo>
                  <a:pt x="260" y="34"/>
                </a:lnTo>
                <a:lnTo>
                  <a:pt x="264" y="44"/>
                </a:lnTo>
                <a:lnTo>
                  <a:pt x="266" y="58"/>
                </a:lnTo>
                <a:lnTo>
                  <a:pt x="268" y="72"/>
                </a:lnTo>
                <a:lnTo>
                  <a:pt x="266" y="86"/>
                </a:lnTo>
                <a:lnTo>
                  <a:pt x="266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1" name="AutoShape 45"/>
          <p:cNvSpPr>
            <a:spLocks noChangeArrowheads="1"/>
          </p:cNvSpPr>
          <p:nvPr/>
        </p:nvSpPr>
        <p:spPr bwMode="gray">
          <a:xfrm>
            <a:off x="290301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구현 전 준비 단계가 너무 짧아 개발 표준 및 아키텍처 검증 단계가 미흡 할 수 있음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구현 및 테스트가 너무 촉박한 일정</a:t>
            </a:r>
          </a:p>
        </p:txBody>
      </p:sp>
      <p:sp>
        <p:nvSpPr>
          <p:cNvPr id="112" name="AutoShape 45"/>
          <p:cNvSpPr>
            <a:spLocks noChangeArrowheads="1"/>
          </p:cNvSpPr>
          <p:nvPr/>
        </p:nvSpPr>
        <p:spPr bwMode="gray">
          <a:xfrm>
            <a:off x="3434847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범위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측면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기술완성도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3" name="AutoShape 45"/>
          <p:cNvSpPr>
            <a:spLocks noChangeArrowheads="1"/>
          </p:cNvSpPr>
          <p:nvPr/>
        </p:nvSpPr>
        <p:spPr bwMode="gray">
          <a:xfrm>
            <a:off x="6603113" y="2309957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신뢰성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측면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품질</a:t>
            </a:r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4" name="AutoShape 45"/>
          <p:cNvSpPr>
            <a:spLocks noChangeArrowheads="1"/>
          </p:cNvSpPr>
          <p:nvPr/>
        </p:nvSpPr>
        <p:spPr bwMode="gray">
          <a:xfrm>
            <a:off x="3456275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그룹 표준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Common Platform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User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Developer Portal,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사용자 인증 부분과 각 계열사의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Service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영역이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SI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영역임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7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개 계열사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은행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카드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증권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손보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생명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저축은행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캐피탈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에 적용해야 함</a:t>
            </a:r>
            <a:endParaRPr lang="en-US" altLang="ko-KR" sz="10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5" name="AutoShape 45"/>
          <p:cNvSpPr>
            <a:spLocks noChangeArrowheads="1"/>
          </p:cNvSpPr>
          <p:nvPr/>
        </p:nvSpPr>
        <p:spPr bwMode="gray">
          <a:xfrm>
            <a:off x="6619975" y="2719625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Gateway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Interface Framework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는 핵심 아키텍처를 제공하는 기반 기술로 충분한 검증이 요구됨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타 사이트에서 경험한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Best Practice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활용하여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Risk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를 줄일 수 있는 기회로 만들어야 함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414947" y="3681028"/>
            <a:ext cx="2773766" cy="643045"/>
            <a:chOff x="548298" y="3887101"/>
            <a:chExt cx="2618730" cy="64304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548298" y="4034054"/>
              <a:ext cx="928278" cy="496092"/>
              <a:chOff x="884662" y="3975100"/>
              <a:chExt cx="1163246" cy="621664"/>
            </a:xfrm>
          </p:grpSpPr>
          <p:grpSp>
            <p:nvGrpSpPr>
              <p:cNvPr id="125" name="그룹 124"/>
              <p:cNvGrpSpPr/>
              <p:nvPr/>
            </p:nvGrpSpPr>
            <p:grpSpPr>
              <a:xfrm>
                <a:off x="884662" y="3975100"/>
                <a:ext cx="1163246" cy="621664"/>
                <a:chOff x="884663" y="3975100"/>
                <a:chExt cx="1161020" cy="621664"/>
              </a:xfrm>
            </p:grpSpPr>
            <p:sp>
              <p:nvSpPr>
                <p:cNvPr id="127" name="원호 126"/>
                <p:cNvSpPr/>
                <p:nvPr/>
              </p:nvSpPr>
              <p:spPr>
                <a:xfrm flipH="1">
                  <a:off x="884663" y="3975100"/>
                  <a:ext cx="621664" cy="621664"/>
                </a:xfrm>
                <a:prstGeom prst="arc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cxnSp>
              <p:nvCxnSpPr>
                <p:cNvPr id="128" name="직선 연결선 127"/>
                <p:cNvCxnSpPr>
                  <a:stCxn id="127" idx="0"/>
                </p:cNvCxnSpPr>
                <p:nvPr/>
              </p:nvCxnSpPr>
              <p:spPr>
                <a:xfrm>
                  <a:off x="1195495" y="3975100"/>
                  <a:ext cx="850188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Freeform 6"/>
              <p:cNvSpPr>
                <a:spLocks/>
              </p:cNvSpPr>
              <p:nvPr/>
            </p:nvSpPr>
            <p:spPr bwMode="auto">
              <a:xfrm>
                <a:off x="946757" y="4057015"/>
                <a:ext cx="1101151" cy="230251"/>
              </a:xfrm>
              <a:custGeom>
                <a:avLst/>
                <a:gdLst>
                  <a:gd name="T0" fmla="*/ 0 w 742"/>
                  <a:gd name="T1" fmla="*/ 148 h 148"/>
                  <a:gd name="T2" fmla="*/ 0 w 742"/>
                  <a:gd name="T3" fmla="*/ 148 h 148"/>
                  <a:gd name="T4" fmla="*/ 0 w 742"/>
                  <a:gd name="T5" fmla="*/ 132 h 148"/>
                  <a:gd name="T6" fmla="*/ 2 w 742"/>
                  <a:gd name="T7" fmla="*/ 118 h 148"/>
                  <a:gd name="T8" fmla="*/ 6 w 742"/>
                  <a:gd name="T9" fmla="*/ 104 h 148"/>
                  <a:gd name="T10" fmla="*/ 10 w 742"/>
                  <a:gd name="T11" fmla="*/ 90 h 148"/>
                  <a:gd name="T12" fmla="*/ 16 w 742"/>
                  <a:gd name="T13" fmla="*/ 78 h 148"/>
                  <a:gd name="T14" fmla="*/ 24 w 742"/>
                  <a:gd name="T15" fmla="*/ 66 h 148"/>
                  <a:gd name="T16" fmla="*/ 32 w 742"/>
                  <a:gd name="T17" fmla="*/ 54 h 148"/>
                  <a:gd name="T18" fmla="*/ 42 w 742"/>
                  <a:gd name="T19" fmla="*/ 44 h 148"/>
                  <a:gd name="T20" fmla="*/ 52 w 742"/>
                  <a:gd name="T21" fmla="*/ 34 h 148"/>
                  <a:gd name="T22" fmla="*/ 64 w 742"/>
                  <a:gd name="T23" fmla="*/ 26 h 148"/>
                  <a:gd name="T24" fmla="*/ 76 w 742"/>
                  <a:gd name="T25" fmla="*/ 18 h 148"/>
                  <a:gd name="T26" fmla="*/ 90 w 742"/>
                  <a:gd name="T27" fmla="*/ 12 h 148"/>
                  <a:gd name="T28" fmla="*/ 102 w 742"/>
                  <a:gd name="T29" fmla="*/ 6 h 148"/>
                  <a:gd name="T30" fmla="*/ 116 w 742"/>
                  <a:gd name="T31" fmla="*/ 4 h 148"/>
                  <a:gd name="T32" fmla="*/ 132 w 742"/>
                  <a:gd name="T33" fmla="*/ 2 h 148"/>
                  <a:gd name="T34" fmla="*/ 146 w 742"/>
                  <a:gd name="T35" fmla="*/ 0 h 148"/>
                  <a:gd name="T36" fmla="*/ 742 w 742"/>
                  <a:gd name="T37" fmla="*/ 0 h 148"/>
                  <a:gd name="T38" fmla="*/ 742 w 742"/>
                  <a:gd name="T39" fmla="*/ 146 h 148"/>
                  <a:gd name="T40" fmla="*/ 0 w 742"/>
                  <a:gd name="T41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42" h="148">
                    <a:moveTo>
                      <a:pt x="0" y="148"/>
                    </a:moveTo>
                    <a:lnTo>
                      <a:pt x="0" y="148"/>
                    </a:lnTo>
                    <a:lnTo>
                      <a:pt x="0" y="132"/>
                    </a:lnTo>
                    <a:lnTo>
                      <a:pt x="2" y="118"/>
                    </a:lnTo>
                    <a:lnTo>
                      <a:pt x="6" y="104"/>
                    </a:lnTo>
                    <a:lnTo>
                      <a:pt x="10" y="90"/>
                    </a:lnTo>
                    <a:lnTo>
                      <a:pt x="16" y="78"/>
                    </a:lnTo>
                    <a:lnTo>
                      <a:pt x="24" y="66"/>
                    </a:lnTo>
                    <a:lnTo>
                      <a:pt x="32" y="54"/>
                    </a:lnTo>
                    <a:lnTo>
                      <a:pt x="42" y="44"/>
                    </a:lnTo>
                    <a:lnTo>
                      <a:pt x="52" y="34"/>
                    </a:lnTo>
                    <a:lnTo>
                      <a:pt x="64" y="26"/>
                    </a:lnTo>
                    <a:lnTo>
                      <a:pt x="76" y="18"/>
                    </a:lnTo>
                    <a:lnTo>
                      <a:pt x="90" y="12"/>
                    </a:lnTo>
                    <a:lnTo>
                      <a:pt x="102" y="6"/>
                    </a:lnTo>
                    <a:lnTo>
                      <a:pt x="116" y="4"/>
                    </a:lnTo>
                    <a:lnTo>
                      <a:pt x="132" y="2"/>
                    </a:lnTo>
                    <a:lnTo>
                      <a:pt x="146" y="0"/>
                    </a:lnTo>
                    <a:lnTo>
                      <a:pt x="742" y="0"/>
                    </a:lnTo>
                    <a:lnTo>
                      <a:pt x="742" y="14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ko-KR" sz="1000" b="1" dirty="0">
                    <a:latin typeface="나눔바른고딕" panose="020B0600000101010101" charset="-127"/>
                    <a:ea typeface="나눔바른고딕" panose="020B0600000101010101" charset="-127"/>
                  </a:rPr>
                  <a:t>M</a:t>
                </a:r>
                <a:endParaRPr lang="ko-KR" altLang="en-US" sz="1000" b="1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1501527" y="4034054"/>
              <a:ext cx="849696" cy="249229"/>
              <a:chOff x="2079173" y="3975100"/>
              <a:chExt cx="1064772" cy="312314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2079173" y="4057014"/>
                <a:ext cx="1064772" cy="230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M+1</a:t>
                </a:r>
                <a:endParaRPr lang="ko-KR" altLang="en-US" sz="10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124" name="직선 연결선 123"/>
              <p:cNvCxnSpPr/>
              <p:nvPr/>
            </p:nvCxnSpPr>
            <p:spPr>
              <a:xfrm>
                <a:off x="2079173" y="3975100"/>
                <a:ext cx="1064772" cy="0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그룹 118"/>
            <p:cNvGrpSpPr/>
            <p:nvPr/>
          </p:nvGrpSpPr>
          <p:grpSpPr>
            <a:xfrm>
              <a:off x="2385308" y="4034054"/>
              <a:ext cx="781720" cy="249229"/>
              <a:chOff x="1745623" y="3975100"/>
              <a:chExt cx="1710008" cy="31231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1" name="직사각형 120"/>
              <p:cNvSpPr/>
              <p:nvPr/>
            </p:nvSpPr>
            <p:spPr>
              <a:xfrm>
                <a:off x="1745623" y="4057014"/>
                <a:ext cx="1710008" cy="230400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M+2</a:t>
                </a:r>
                <a:endParaRPr lang="ko-KR" altLang="en-US" sz="10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122" name="직선 연결선 121"/>
              <p:cNvCxnSpPr/>
              <p:nvPr/>
            </p:nvCxnSpPr>
            <p:spPr>
              <a:xfrm>
                <a:off x="1745623" y="3975100"/>
                <a:ext cx="1710008" cy="0"/>
              </a:xfrm>
              <a:prstGeom prst="line">
                <a:avLst/>
              </a:prstGeom>
              <a:grpFill/>
              <a:ln w="508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직사각형 119"/>
            <p:cNvSpPr/>
            <p:nvPr/>
          </p:nvSpPr>
          <p:spPr>
            <a:xfrm>
              <a:off x="753361" y="3887101"/>
              <a:ext cx="2412000" cy="121616"/>
            </a:xfrm>
            <a:prstGeom prst="rect">
              <a:avLst/>
            </a:prstGeom>
            <a:noFill/>
            <a:ln w="8">
              <a:noFill/>
              <a:prstDash val="solid"/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800" b="1" spc="-60" dirty="0">
                <a:solidFill>
                  <a:srgbClr val="251A78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cxnSp>
        <p:nvCxnSpPr>
          <p:cNvPr id="129" name="직선 연결선 128"/>
          <p:cNvCxnSpPr/>
          <p:nvPr/>
        </p:nvCxnSpPr>
        <p:spPr>
          <a:xfrm>
            <a:off x="992560" y="3893350"/>
            <a:ext cx="0" cy="1152000"/>
          </a:xfrm>
          <a:prstGeom prst="line">
            <a:avLst/>
          </a:prstGeom>
          <a:ln w="19050">
            <a:solidFill>
              <a:srgbClr val="F265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406169" y="3912400"/>
            <a:ext cx="0" cy="1152000"/>
          </a:xfrm>
          <a:prstGeom prst="line">
            <a:avLst/>
          </a:prstGeom>
          <a:ln w="19050">
            <a:solidFill>
              <a:srgbClr val="F265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80492" y="411633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요건확정</a:t>
            </a:r>
          </a:p>
        </p:txBody>
      </p:sp>
      <p:pic>
        <p:nvPicPr>
          <p:cNvPr id="134" name="그림 133" descr="Untitled-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441" y="4974687"/>
            <a:ext cx="3070289" cy="5754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45400" y="4942611"/>
            <a:ext cx="1535392" cy="424201"/>
            <a:chOff x="1424757" y="5054240"/>
            <a:chExt cx="1535392" cy="424201"/>
          </a:xfrm>
        </p:grpSpPr>
        <p:sp>
          <p:nvSpPr>
            <p:cNvPr id="137" name="자유형 136"/>
            <p:cNvSpPr/>
            <p:nvPr/>
          </p:nvSpPr>
          <p:spPr>
            <a:xfrm rot="9696042">
              <a:off x="2409238" y="5054240"/>
              <a:ext cx="250224" cy="230398"/>
            </a:xfrm>
            <a:custGeom>
              <a:avLst/>
              <a:gdLst>
                <a:gd name="connsiteX0" fmla="*/ 139700 w 139700"/>
                <a:gd name="connsiteY0" fmla="*/ 0 h 228600"/>
                <a:gd name="connsiteX1" fmla="*/ 139700 w 139700"/>
                <a:gd name="connsiteY1" fmla="*/ 88900 h 228600"/>
                <a:gd name="connsiteX2" fmla="*/ 0 w 139700"/>
                <a:gd name="connsiteY2" fmla="*/ 228600 h 228600"/>
                <a:gd name="connsiteX3" fmla="*/ 139700 w 139700"/>
                <a:gd name="connsiteY3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00" h="228600">
                  <a:moveTo>
                    <a:pt x="139700" y="0"/>
                  </a:moveTo>
                  <a:lnTo>
                    <a:pt x="139700" y="88900"/>
                  </a:lnTo>
                  <a:lnTo>
                    <a:pt x="0" y="22860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38" name="대각선 방향의 모서리가 둥근 사각형 137"/>
            <p:cNvSpPr/>
            <p:nvPr/>
          </p:nvSpPr>
          <p:spPr>
            <a:xfrm>
              <a:off x="1424757" y="5190441"/>
              <a:ext cx="1535392" cy="288000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부족한 테스트 기간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368301" y="5810944"/>
            <a:ext cx="2783794" cy="351207"/>
            <a:chOff x="368301" y="5791199"/>
            <a:chExt cx="2783794" cy="351207"/>
          </a:xfrm>
        </p:grpSpPr>
        <p:grpSp>
          <p:nvGrpSpPr>
            <p:cNvPr id="140" name="그룹 139"/>
            <p:cNvGrpSpPr/>
            <p:nvPr/>
          </p:nvGrpSpPr>
          <p:grpSpPr>
            <a:xfrm>
              <a:off x="368301" y="5791199"/>
              <a:ext cx="2783794" cy="351207"/>
              <a:chOff x="74193" y="6025950"/>
              <a:chExt cx="4522160" cy="484757"/>
            </a:xfrm>
          </p:grpSpPr>
          <p:sp>
            <p:nvSpPr>
              <p:cNvPr id="147" name="대각선 방향의 모서리가 둥근 사각형 146"/>
              <p:cNvSpPr/>
              <p:nvPr/>
            </p:nvSpPr>
            <p:spPr>
              <a:xfrm>
                <a:off x="74193" y="6025950"/>
                <a:ext cx="1480044" cy="484757"/>
              </a:xfrm>
              <a:prstGeom prst="round2DiagRect">
                <a:avLst>
                  <a:gd name="adj1" fmla="val 863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/>
              <a:lstStyle/>
              <a:p>
                <a:pPr algn="ctr" fontAlgn="base" latinLnBrk="0">
                  <a:spcBef>
                    <a:spcPct val="0"/>
                  </a:spcBef>
                </a:pPr>
                <a:r>
                  <a:rPr kumimoji="1" lang="ko-KR" altLang="en-US" sz="1000" b="1" dirty="0">
                    <a:latin typeface="나눔바른고딕" panose="020B0600000101010101" charset="-127"/>
                    <a:ea typeface="나눔바른고딕" panose="020B0600000101010101" charset="-127"/>
                  </a:rPr>
                  <a:t>아키텍처</a:t>
                </a:r>
                <a:endParaRPr kumimoji="1" lang="en-US" altLang="ko-KR" sz="1000" b="1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 fontAlgn="base" latinLnBrk="0">
                  <a:spcBef>
                    <a:spcPct val="0"/>
                  </a:spcBef>
                </a:pPr>
                <a:r>
                  <a:rPr kumimoji="1" lang="ko-KR" altLang="en-US" sz="1000" b="1" dirty="0">
                    <a:latin typeface="나눔바른고딕" panose="020B0600000101010101" charset="-127"/>
                    <a:ea typeface="나눔바른고딕" panose="020B0600000101010101" charset="-127"/>
                  </a:rPr>
                  <a:t>정의</a:t>
                </a:r>
              </a:p>
            </p:txBody>
          </p:sp>
          <p:sp>
            <p:nvSpPr>
              <p:cNvPr id="148" name="대각선 방향의 모서리가 둥근 사각형 147"/>
              <p:cNvSpPr/>
              <p:nvPr/>
            </p:nvSpPr>
            <p:spPr>
              <a:xfrm>
                <a:off x="1595250" y="6025950"/>
                <a:ext cx="1480044" cy="484757"/>
              </a:xfrm>
              <a:prstGeom prst="round2DiagRect">
                <a:avLst>
                  <a:gd name="adj1" fmla="val 863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0" rIns="36000" bIns="36000" anchor="ctr"/>
              <a:lstStyle/>
              <a:p>
                <a:pPr algn="ctr" fontAlgn="base" latinLnBrk="0">
                  <a:spcBef>
                    <a:spcPct val="0"/>
                  </a:spcBef>
                </a:pPr>
                <a:r>
                  <a:rPr kumimoji="1" lang="ko-KR" altLang="en-US" sz="1000" b="1" spc="-20" dirty="0">
                    <a:latin typeface="나눔바른고딕" panose="020B0600000101010101" charset="-127"/>
                    <a:ea typeface="나눔바른고딕" panose="020B0600000101010101" charset="-127"/>
                  </a:rPr>
                  <a:t>검증</a:t>
                </a:r>
              </a:p>
            </p:txBody>
          </p:sp>
          <p:sp>
            <p:nvSpPr>
              <p:cNvPr id="149" name="대각선 방향의 모서리가 둥근 사각형 148"/>
              <p:cNvSpPr/>
              <p:nvPr/>
            </p:nvSpPr>
            <p:spPr>
              <a:xfrm>
                <a:off x="3116309" y="6025950"/>
                <a:ext cx="1480044" cy="484757"/>
              </a:xfrm>
              <a:prstGeom prst="round2DiagRect">
                <a:avLst>
                  <a:gd name="adj1" fmla="val 863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0" rIns="36000" bIns="36000" anchor="ctr"/>
              <a:lstStyle/>
              <a:p>
                <a:pPr algn="ctr" fontAlgn="base" latinLnBrk="0">
                  <a:spcBef>
                    <a:spcPct val="0"/>
                  </a:spcBef>
                </a:pPr>
                <a:r>
                  <a:rPr kumimoji="1" lang="ko-KR" altLang="en-US" sz="1000" b="1" dirty="0">
                    <a:latin typeface="나눔바른고딕" panose="020B0600000101010101" charset="-127"/>
                    <a:ea typeface="나눔바른고딕" panose="020B0600000101010101" charset="-127"/>
                  </a:rPr>
                  <a:t>개발가이드</a:t>
                </a:r>
                <a:endParaRPr kumimoji="1" lang="en-US" altLang="ko-KR" sz="1000" b="1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 fontAlgn="base" latinLnBrk="0">
                  <a:spcBef>
                    <a:spcPct val="0"/>
                  </a:spcBef>
                </a:pPr>
                <a:r>
                  <a:rPr kumimoji="1" lang="ko-KR" altLang="en-US" sz="1000" b="1" dirty="0">
                    <a:latin typeface="나눔바른고딕" panose="020B0600000101010101" charset="-127"/>
                    <a:ea typeface="나눔바른고딕" panose="020B0600000101010101" charset="-127"/>
                  </a:rPr>
                  <a:t>완료</a:t>
                </a: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1207819" y="5907502"/>
              <a:ext cx="144000" cy="144000"/>
              <a:chOff x="3181176" y="8285342"/>
              <a:chExt cx="184784" cy="196572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3181176" y="8285342"/>
                <a:ext cx="184784" cy="196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pic>
            <p:nvPicPr>
              <p:cNvPr id="146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97" y="8293890"/>
                <a:ext cx="128587" cy="176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2" name="그룹 141"/>
            <p:cNvGrpSpPr/>
            <p:nvPr/>
          </p:nvGrpSpPr>
          <p:grpSpPr>
            <a:xfrm>
              <a:off x="2168996" y="5907502"/>
              <a:ext cx="144000" cy="144000"/>
              <a:chOff x="3181176" y="8285342"/>
              <a:chExt cx="184784" cy="196572"/>
            </a:xfrm>
          </p:grpSpPr>
          <p:sp>
            <p:nvSpPr>
              <p:cNvPr id="143" name="타원 142"/>
              <p:cNvSpPr/>
              <p:nvPr/>
            </p:nvSpPr>
            <p:spPr>
              <a:xfrm>
                <a:off x="3181176" y="8285342"/>
                <a:ext cx="184784" cy="1965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pic>
            <p:nvPicPr>
              <p:cNvPr id="144" name="Picture 10" descr="D:\@@한전백업방\@삽도백업\PNG\02-가-2)_01-1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97" y="8293890"/>
                <a:ext cx="128587" cy="176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50" name="그림 149" descr="Untitled-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6275" y="3658486"/>
            <a:ext cx="3024000" cy="575415"/>
          </a:xfrm>
          <a:prstGeom prst="rect">
            <a:avLst/>
          </a:prstGeom>
        </p:spPr>
      </p:pic>
      <p:grpSp>
        <p:nvGrpSpPr>
          <p:cNvPr id="276" name="그룹 275"/>
          <p:cNvGrpSpPr/>
          <p:nvPr/>
        </p:nvGrpSpPr>
        <p:grpSpPr>
          <a:xfrm>
            <a:off x="3970141" y="3675120"/>
            <a:ext cx="1855093" cy="246221"/>
            <a:chOff x="4843575" y="3638904"/>
            <a:chExt cx="1855093" cy="246221"/>
          </a:xfrm>
        </p:grpSpPr>
        <p:grpSp>
          <p:nvGrpSpPr>
            <p:cNvPr id="277" name="그룹 276"/>
            <p:cNvGrpSpPr/>
            <p:nvPr/>
          </p:nvGrpSpPr>
          <p:grpSpPr>
            <a:xfrm>
              <a:off x="4843575" y="3678853"/>
              <a:ext cx="144000" cy="144000"/>
              <a:chOff x="4448175" y="3535363"/>
              <a:chExt cx="803275" cy="9302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79" name="Freeform 281"/>
              <p:cNvSpPr>
                <a:spLocks/>
              </p:cNvSpPr>
              <p:nvPr/>
            </p:nvSpPr>
            <p:spPr bwMode="auto">
              <a:xfrm>
                <a:off x="4632325" y="3535363"/>
                <a:ext cx="146050" cy="177800"/>
              </a:xfrm>
              <a:custGeom>
                <a:avLst/>
                <a:gdLst>
                  <a:gd name="T0" fmla="*/ 46 w 92"/>
                  <a:gd name="T1" fmla="*/ 112 h 112"/>
                  <a:gd name="T2" fmla="*/ 46 w 92"/>
                  <a:gd name="T3" fmla="*/ 112 h 112"/>
                  <a:gd name="T4" fmla="*/ 56 w 92"/>
                  <a:gd name="T5" fmla="*/ 112 h 112"/>
                  <a:gd name="T6" fmla="*/ 64 w 92"/>
                  <a:gd name="T7" fmla="*/ 108 h 112"/>
                  <a:gd name="T8" fmla="*/ 72 w 92"/>
                  <a:gd name="T9" fmla="*/ 104 h 112"/>
                  <a:gd name="T10" fmla="*/ 78 w 92"/>
                  <a:gd name="T11" fmla="*/ 96 h 112"/>
                  <a:gd name="T12" fmla="*/ 84 w 92"/>
                  <a:gd name="T13" fmla="*/ 88 h 112"/>
                  <a:gd name="T14" fmla="*/ 88 w 92"/>
                  <a:gd name="T15" fmla="*/ 78 h 112"/>
                  <a:gd name="T16" fmla="*/ 92 w 92"/>
                  <a:gd name="T17" fmla="*/ 68 h 112"/>
                  <a:gd name="T18" fmla="*/ 92 w 92"/>
                  <a:gd name="T19" fmla="*/ 56 h 112"/>
                  <a:gd name="T20" fmla="*/ 92 w 92"/>
                  <a:gd name="T21" fmla="*/ 56 h 112"/>
                  <a:gd name="T22" fmla="*/ 92 w 92"/>
                  <a:gd name="T23" fmla="*/ 44 h 112"/>
                  <a:gd name="T24" fmla="*/ 88 w 92"/>
                  <a:gd name="T25" fmla="*/ 34 h 112"/>
                  <a:gd name="T26" fmla="*/ 84 w 92"/>
                  <a:gd name="T27" fmla="*/ 24 h 112"/>
                  <a:gd name="T28" fmla="*/ 78 w 92"/>
                  <a:gd name="T29" fmla="*/ 16 h 112"/>
                  <a:gd name="T30" fmla="*/ 72 w 92"/>
                  <a:gd name="T31" fmla="*/ 10 h 112"/>
                  <a:gd name="T32" fmla="*/ 64 w 92"/>
                  <a:gd name="T33" fmla="*/ 4 h 112"/>
                  <a:gd name="T34" fmla="*/ 56 w 92"/>
                  <a:gd name="T35" fmla="*/ 0 h 112"/>
                  <a:gd name="T36" fmla="*/ 46 w 92"/>
                  <a:gd name="T37" fmla="*/ 0 h 112"/>
                  <a:gd name="T38" fmla="*/ 46 w 92"/>
                  <a:gd name="T39" fmla="*/ 0 h 112"/>
                  <a:gd name="T40" fmla="*/ 38 w 92"/>
                  <a:gd name="T41" fmla="*/ 0 h 112"/>
                  <a:gd name="T42" fmla="*/ 28 w 92"/>
                  <a:gd name="T43" fmla="*/ 4 h 112"/>
                  <a:gd name="T44" fmla="*/ 22 w 92"/>
                  <a:gd name="T45" fmla="*/ 10 h 112"/>
                  <a:gd name="T46" fmla="*/ 14 w 92"/>
                  <a:gd name="T47" fmla="*/ 16 h 112"/>
                  <a:gd name="T48" fmla="*/ 8 w 92"/>
                  <a:gd name="T49" fmla="*/ 24 h 112"/>
                  <a:gd name="T50" fmla="*/ 4 w 92"/>
                  <a:gd name="T51" fmla="*/ 34 h 112"/>
                  <a:gd name="T52" fmla="*/ 2 w 92"/>
                  <a:gd name="T53" fmla="*/ 44 h 112"/>
                  <a:gd name="T54" fmla="*/ 0 w 92"/>
                  <a:gd name="T55" fmla="*/ 56 h 112"/>
                  <a:gd name="T56" fmla="*/ 0 w 92"/>
                  <a:gd name="T57" fmla="*/ 56 h 112"/>
                  <a:gd name="T58" fmla="*/ 2 w 92"/>
                  <a:gd name="T59" fmla="*/ 68 h 112"/>
                  <a:gd name="T60" fmla="*/ 4 w 92"/>
                  <a:gd name="T61" fmla="*/ 78 h 112"/>
                  <a:gd name="T62" fmla="*/ 8 w 92"/>
                  <a:gd name="T63" fmla="*/ 88 h 112"/>
                  <a:gd name="T64" fmla="*/ 14 w 92"/>
                  <a:gd name="T65" fmla="*/ 96 h 112"/>
                  <a:gd name="T66" fmla="*/ 22 w 92"/>
                  <a:gd name="T67" fmla="*/ 104 h 112"/>
                  <a:gd name="T68" fmla="*/ 28 w 92"/>
                  <a:gd name="T69" fmla="*/ 108 h 112"/>
                  <a:gd name="T70" fmla="*/ 38 w 92"/>
                  <a:gd name="T71" fmla="*/ 112 h 112"/>
                  <a:gd name="T72" fmla="*/ 46 w 92"/>
                  <a:gd name="T73" fmla="*/ 112 h 112"/>
                  <a:gd name="T74" fmla="*/ 46 w 92"/>
                  <a:gd name="T7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112">
                    <a:moveTo>
                      <a:pt x="46" y="112"/>
                    </a:moveTo>
                    <a:lnTo>
                      <a:pt x="46" y="112"/>
                    </a:lnTo>
                    <a:lnTo>
                      <a:pt x="56" y="112"/>
                    </a:lnTo>
                    <a:lnTo>
                      <a:pt x="64" y="108"/>
                    </a:lnTo>
                    <a:lnTo>
                      <a:pt x="72" y="104"/>
                    </a:lnTo>
                    <a:lnTo>
                      <a:pt x="78" y="96"/>
                    </a:lnTo>
                    <a:lnTo>
                      <a:pt x="84" y="88"/>
                    </a:lnTo>
                    <a:lnTo>
                      <a:pt x="88" y="78"/>
                    </a:lnTo>
                    <a:lnTo>
                      <a:pt x="92" y="68"/>
                    </a:lnTo>
                    <a:lnTo>
                      <a:pt x="92" y="56"/>
                    </a:lnTo>
                    <a:lnTo>
                      <a:pt x="92" y="56"/>
                    </a:lnTo>
                    <a:lnTo>
                      <a:pt x="92" y="44"/>
                    </a:lnTo>
                    <a:lnTo>
                      <a:pt x="88" y="34"/>
                    </a:lnTo>
                    <a:lnTo>
                      <a:pt x="84" y="24"/>
                    </a:lnTo>
                    <a:lnTo>
                      <a:pt x="78" y="16"/>
                    </a:lnTo>
                    <a:lnTo>
                      <a:pt x="72" y="10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28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68"/>
                    </a:lnTo>
                    <a:lnTo>
                      <a:pt x="4" y="78"/>
                    </a:lnTo>
                    <a:lnTo>
                      <a:pt x="8" y="88"/>
                    </a:lnTo>
                    <a:lnTo>
                      <a:pt x="14" y="96"/>
                    </a:lnTo>
                    <a:lnTo>
                      <a:pt x="22" y="104"/>
                    </a:lnTo>
                    <a:lnTo>
                      <a:pt x="28" y="108"/>
                    </a:lnTo>
                    <a:lnTo>
                      <a:pt x="38" y="112"/>
                    </a:lnTo>
                    <a:lnTo>
                      <a:pt x="46" y="112"/>
                    </a:lnTo>
                    <a:lnTo>
                      <a:pt x="4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0" name="Freeform 282"/>
              <p:cNvSpPr>
                <a:spLocks noEditPoints="1"/>
              </p:cNvSpPr>
              <p:nvPr/>
            </p:nvSpPr>
            <p:spPr bwMode="auto">
              <a:xfrm>
                <a:off x="4448175" y="3729038"/>
                <a:ext cx="511175" cy="736600"/>
              </a:xfrm>
              <a:custGeom>
                <a:avLst/>
                <a:gdLst>
                  <a:gd name="T0" fmla="*/ 320 w 322"/>
                  <a:gd name="T1" fmla="*/ 114 h 464"/>
                  <a:gd name="T2" fmla="*/ 322 w 322"/>
                  <a:gd name="T3" fmla="*/ 72 h 464"/>
                  <a:gd name="T4" fmla="*/ 316 w 322"/>
                  <a:gd name="T5" fmla="*/ 68 h 464"/>
                  <a:gd name="T6" fmla="*/ 284 w 322"/>
                  <a:gd name="T7" fmla="*/ 42 h 464"/>
                  <a:gd name="T8" fmla="*/ 240 w 322"/>
                  <a:gd name="T9" fmla="*/ 10 h 464"/>
                  <a:gd name="T10" fmla="*/ 224 w 322"/>
                  <a:gd name="T11" fmla="*/ 4 h 464"/>
                  <a:gd name="T12" fmla="*/ 224 w 322"/>
                  <a:gd name="T13" fmla="*/ 4 h 464"/>
                  <a:gd name="T14" fmla="*/ 200 w 322"/>
                  <a:gd name="T15" fmla="*/ 4 h 464"/>
                  <a:gd name="T16" fmla="*/ 198 w 322"/>
                  <a:gd name="T17" fmla="*/ 32 h 464"/>
                  <a:gd name="T18" fmla="*/ 178 w 322"/>
                  <a:gd name="T19" fmla="*/ 116 h 464"/>
                  <a:gd name="T20" fmla="*/ 178 w 322"/>
                  <a:gd name="T21" fmla="*/ 22 h 464"/>
                  <a:gd name="T22" fmla="*/ 154 w 322"/>
                  <a:gd name="T23" fmla="*/ 0 h 464"/>
                  <a:gd name="T24" fmla="*/ 152 w 322"/>
                  <a:gd name="T25" fmla="*/ 26 h 464"/>
                  <a:gd name="T26" fmla="*/ 118 w 322"/>
                  <a:gd name="T27" fmla="*/ 50 h 464"/>
                  <a:gd name="T28" fmla="*/ 104 w 322"/>
                  <a:gd name="T29" fmla="*/ 20 h 464"/>
                  <a:gd name="T30" fmla="*/ 124 w 322"/>
                  <a:gd name="T31" fmla="*/ 2 h 464"/>
                  <a:gd name="T32" fmla="*/ 102 w 322"/>
                  <a:gd name="T33" fmla="*/ 4 h 464"/>
                  <a:gd name="T34" fmla="*/ 100 w 322"/>
                  <a:gd name="T35" fmla="*/ 6 h 464"/>
                  <a:gd name="T36" fmla="*/ 80 w 322"/>
                  <a:gd name="T37" fmla="*/ 14 h 464"/>
                  <a:gd name="T38" fmla="*/ 4 w 322"/>
                  <a:gd name="T39" fmla="*/ 98 h 464"/>
                  <a:gd name="T40" fmla="*/ 4 w 322"/>
                  <a:gd name="T41" fmla="*/ 98 h 464"/>
                  <a:gd name="T42" fmla="*/ 0 w 322"/>
                  <a:gd name="T43" fmla="*/ 130 h 464"/>
                  <a:gd name="T44" fmla="*/ 0 w 322"/>
                  <a:gd name="T45" fmla="*/ 132 h 464"/>
                  <a:gd name="T46" fmla="*/ 2 w 322"/>
                  <a:gd name="T47" fmla="*/ 136 h 464"/>
                  <a:gd name="T48" fmla="*/ 12 w 322"/>
                  <a:gd name="T49" fmla="*/ 156 h 464"/>
                  <a:gd name="T50" fmla="*/ 50 w 322"/>
                  <a:gd name="T51" fmla="*/ 230 h 464"/>
                  <a:gd name="T52" fmla="*/ 84 w 322"/>
                  <a:gd name="T53" fmla="*/ 212 h 464"/>
                  <a:gd name="T54" fmla="*/ 84 w 322"/>
                  <a:gd name="T55" fmla="*/ 244 h 464"/>
                  <a:gd name="T56" fmla="*/ 84 w 322"/>
                  <a:gd name="T57" fmla="*/ 246 h 464"/>
                  <a:gd name="T58" fmla="*/ 96 w 322"/>
                  <a:gd name="T59" fmla="*/ 464 h 464"/>
                  <a:gd name="T60" fmla="*/ 160 w 322"/>
                  <a:gd name="T61" fmla="*/ 464 h 464"/>
                  <a:gd name="T62" fmla="*/ 160 w 322"/>
                  <a:gd name="T63" fmla="*/ 366 h 464"/>
                  <a:gd name="T64" fmla="*/ 150 w 322"/>
                  <a:gd name="T65" fmla="*/ 334 h 464"/>
                  <a:gd name="T66" fmla="*/ 148 w 322"/>
                  <a:gd name="T67" fmla="*/ 300 h 464"/>
                  <a:gd name="T68" fmla="*/ 148 w 322"/>
                  <a:gd name="T69" fmla="*/ 280 h 464"/>
                  <a:gd name="T70" fmla="*/ 156 w 322"/>
                  <a:gd name="T71" fmla="*/ 246 h 464"/>
                  <a:gd name="T72" fmla="*/ 168 w 322"/>
                  <a:gd name="T73" fmla="*/ 214 h 464"/>
                  <a:gd name="T74" fmla="*/ 186 w 322"/>
                  <a:gd name="T75" fmla="*/ 186 h 464"/>
                  <a:gd name="T76" fmla="*/ 210 w 322"/>
                  <a:gd name="T77" fmla="*/ 160 h 464"/>
                  <a:gd name="T78" fmla="*/ 238 w 322"/>
                  <a:gd name="T79" fmla="*/ 140 h 464"/>
                  <a:gd name="T80" fmla="*/ 268 w 322"/>
                  <a:gd name="T81" fmla="*/ 126 h 464"/>
                  <a:gd name="T82" fmla="*/ 302 w 322"/>
                  <a:gd name="T83" fmla="*/ 116 h 464"/>
                  <a:gd name="T84" fmla="*/ 320 w 322"/>
                  <a:gd name="T85" fmla="*/ 114 h 464"/>
                  <a:gd name="T86" fmla="*/ 238 w 322"/>
                  <a:gd name="T87" fmla="*/ 92 h 464"/>
                  <a:gd name="T88" fmla="*/ 250 w 322"/>
                  <a:gd name="T89" fmla="*/ 86 h 464"/>
                  <a:gd name="T90" fmla="*/ 200 w 322"/>
                  <a:gd name="T91" fmla="*/ 122 h 464"/>
                  <a:gd name="T92" fmla="*/ 238 w 322"/>
                  <a:gd name="T93" fmla="*/ 92 h 464"/>
                  <a:gd name="T94" fmla="*/ 78 w 322"/>
                  <a:gd name="T95" fmla="*/ 152 h 464"/>
                  <a:gd name="T96" fmla="*/ 60 w 322"/>
                  <a:gd name="T97" fmla="*/ 120 h 464"/>
                  <a:gd name="T98" fmla="*/ 88 w 322"/>
                  <a:gd name="T99" fmla="*/ 86 h 464"/>
                  <a:gd name="T100" fmla="*/ 86 w 322"/>
                  <a:gd name="T101" fmla="*/ 1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2" h="464">
                    <a:moveTo>
                      <a:pt x="320" y="114"/>
                    </a:moveTo>
                    <a:lnTo>
                      <a:pt x="320" y="114"/>
                    </a:lnTo>
                    <a:lnTo>
                      <a:pt x="322" y="72"/>
                    </a:lnTo>
                    <a:lnTo>
                      <a:pt x="322" y="72"/>
                    </a:lnTo>
                    <a:lnTo>
                      <a:pt x="322" y="72"/>
                    </a:lnTo>
                    <a:lnTo>
                      <a:pt x="316" y="68"/>
                    </a:lnTo>
                    <a:lnTo>
                      <a:pt x="304" y="58"/>
                    </a:lnTo>
                    <a:lnTo>
                      <a:pt x="284" y="42"/>
                    </a:lnTo>
                    <a:lnTo>
                      <a:pt x="240" y="10"/>
                    </a:lnTo>
                    <a:lnTo>
                      <a:pt x="240" y="10"/>
                    </a:lnTo>
                    <a:lnTo>
                      <a:pt x="232" y="6"/>
                    </a:lnTo>
                    <a:lnTo>
                      <a:pt x="224" y="4"/>
                    </a:lnTo>
                    <a:lnTo>
                      <a:pt x="224" y="4"/>
                    </a:lnTo>
                    <a:lnTo>
                      <a:pt x="224" y="4"/>
                    </a:lnTo>
                    <a:lnTo>
                      <a:pt x="202" y="2"/>
                    </a:lnTo>
                    <a:lnTo>
                      <a:pt x="200" y="4"/>
                    </a:lnTo>
                    <a:lnTo>
                      <a:pt x="220" y="20"/>
                    </a:lnTo>
                    <a:lnTo>
                      <a:pt x="198" y="32"/>
                    </a:lnTo>
                    <a:lnTo>
                      <a:pt x="208" y="50"/>
                    </a:lnTo>
                    <a:lnTo>
                      <a:pt x="178" y="116"/>
                    </a:lnTo>
                    <a:lnTo>
                      <a:pt x="174" y="26"/>
                    </a:lnTo>
                    <a:lnTo>
                      <a:pt x="178" y="22"/>
                    </a:lnTo>
                    <a:lnTo>
                      <a:pt x="172" y="0"/>
                    </a:lnTo>
                    <a:lnTo>
                      <a:pt x="154" y="0"/>
                    </a:lnTo>
                    <a:lnTo>
                      <a:pt x="148" y="22"/>
                    </a:lnTo>
                    <a:lnTo>
                      <a:pt x="152" y="26"/>
                    </a:lnTo>
                    <a:lnTo>
                      <a:pt x="148" y="116"/>
                    </a:lnTo>
                    <a:lnTo>
                      <a:pt x="118" y="50"/>
                    </a:lnTo>
                    <a:lnTo>
                      <a:pt x="128" y="32"/>
                    </a:lnTo>
                    <a:lnTo>
                      <a:pt x="104" y="20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2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100" y="6"/>
                    </a:lnTo>
                    <a:lnTo>
                      <a:pt x="90" y="8"/>
                    </a:lnTo>
                    <a:lnTo>
                      <a:pt x="80" y="14"/>
                    </a:lnTo>
                    <a:lnTo>
                      <a:pt x="4" y="98"/>
                    </a:lnTo>
                    <a:lnTo>
                      <a:pt x="4" y="98"/>
                    </a:lnTo>
                    <a:lnTo>
                      <a:pt x="4" y="98"/>
                    </a:lnTo>
                    <a:lnTo>
                      <a:pt x="4" y="9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2" y="136"/>
                    </a:lnTo>
                    <a:lnTo>
                      <a:pt x="6" y="142"/>
                    </a:lnTo>
                    <a:lnTo>
                      <a:pt x="12" y="156"/>
                    </a:lnTo>
                    <a:lnTo>
                      <a:pt x="24" y="180"/>
                    </a:lnTo>
                    <a:lnTo>
                      <a:pt x="50" y="230"/>
                    </a:lnTo>
                    <a:lnTo>
                      <a:pt x="50" y="230"/>
                    </a:lnTo>
                    <a:lnTo>
                      <a:pt x="84" y="212"/>
                    </a:lnTo>
                    <a:lnTo>
                      <a:pt x="84" y="212"/>
                    </a:lnTo>
                    <a:lnTo>
                      <a:pt x="84" y="244"/>
                    </a:lnTo>
                    <a:lnTo>
                      <a:pt x="84" y="246"/>
                    </a:lnTo>
                    <a:lnTo>
                      <a:pt x="84" y="246"/>
                    </a:lnTo>
                    <a:lnTo>
                      <a:pt x="90" y="246"/>
                    </a:lnTo>
                    <a:lnTo>
                      <a:pt x="96" y="464"/>
                    </a:lnTo>
                    <a:lnTo>
                      <a:pt x="160" y="464"/>
                    </a:lnTo>
                    <a:lnTo>
                      <a:pt x="160" y="464"/>
                    </a:lnTo>
                    <a:lnTo>
                      <a:pt x="160" y="366"/>
                    </a:lnTo>
                    <a:lnTo>
                      <a:pt x="160" y="366"/>
                    </a:lnTo>
                    <a:lnTo>
                      <a:pt x="154" y="350"/>
                    </a:lnTo>
                    <a:lnTo>
                      <a:pt x="150" y="334"/>
                    </a:lnTo>
                    <a:lnTo>
                      <a:pt x="148" y="316"/>
                    </a:lnTo>
                    <a:lnTo>
                      <a:pt x="148" y="300"/>
                    </a:lnTo>
                    <a:lnTo>
                      <a:pt x="148" y="300"/>
                    </a:lnTo>
                    <a:lnTo>
                      <a:pt x="148" y="280"/>
                    </a:lnTo>
                    <a:lnTo>
                      <a:pt x="152" y="264"/>
                    </a:lnTo>
                    <a:lnTo>
                      <a:pt x="156" y="246"/>
                    </a:lnTo>
                    <a:lnTo>
                      <a:pt x="162" y="230"/>
                    </a:lnTo>
                    <a:lnTo>
                      <a:pt x="168" y="214"/>
                    </a:lnTo>
                    <a:lnTo>
                      <a:pt x="176" y="200"/>
                    </a:lnTo>
                    <a:lnTo>
                      <a:pt x="186" y="186"/>
                    </a:lnTo>
                    <a:lnTo>
                      <a:pt x="198" y="172"/>
                    </a:lnTo>
                    <a:lnTo>
                      <a:pt x="210" y="160"/>
                    </a:lnTo>
                    <a:lnTo>
                      <a:pt x="224" y="150"/>
                    </a:lnTo>
                    <a:lnTo>
                      <a:pt x="238" y="140"/>
                    </a:lnTo>
                    <a:lnTo>
                      <a:pt x="252" y="132"/>
                    </a:lnTo>
                    <a:lnTo>
                      <a:pt x="268" y="126"/>
                    </a:lnTo>
                    <a:lnTo>
                      <a:pt x="286" y="120"/>
                    </a:lnTo>
                    <a:lnTo>
                      <a:pt x="302" y="116"/>
                    </a:lnTo>
                    <a:lnTo>
                      <a:pt x="320" y="114"/>
                    </a:lnTo>
                    <a:lnTo>
                      <a:pt x="320" y="114"/>
                    </a:lnTo>
                    <a:close/>
                    <a:moveTo>
                      <a:pt x="238" y="92"/>
                    </a:moveTo>
                    <a:lnTo>
                      <a:pt x="238" y="92"/>
                    </a:lnTo>
                    <a:lnTo>
                      <a:pt x="238" y="76"/>
                    </a:lnTo>
                    <a:lnTo>
                      <a:pt x="250" y="86"/>
                    </a:lnTo>
                    <a:lnTo>
                      <a:pt x="256" y="90"/>
                    </a:lnTo>
                    <a:lnTo>
                      <a:pt x="200" y="122"/>
                    </a:lnTo>
                    <a:lnTo>
                      <a:pt x="196" y="116"/>
                    </a:lnTo>
                    <a:lnTo>
                      <a:pt x="238" y="92"/>
                    </a:lnTo>
                    <a:close/>
                    <a:moveTo>
                      <a:pt x="86" y="164"/>
                    </a:moveTo>
                    <a:lnTo>
                      <a:pt x="78" y="152"/>
                    </a:lnTo>
                    <a:lnTo>
                      <a:pt x="64" y="126"/>
                    </a:lnTo>
                    <a:lnTo>
                      <a:pt x="60" y="120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6" y="164"/>
                    </a:lnTo>
                    <a:lnTo>
                      <a:pt x="86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1" name="Freeform 283"/>
              <p:cNvSpPr>
                <a:spLocks/>
              </p:cNvSpPr>
              <p:nvPr/>
            </p:nvSpPr>
            <p:spPr bwMode="auto">
              <a:xfrm>
                <a:off x="4718050" y="4344988"/>
                <a:ext cx="101600" cy="120650"/>
              </a:xfrm>
              <a:custGeom>
                <a:avLst/>
                <a:gdLst>
                  <a:gd name="T0" fmla="*/ 0 w 64"/>
                  <a:gd name="T1" fmla="*/ 0 h 76"/>
                  <a:gd name="T2" fmla="*/ 2 w 64"/>
                  <a:gd name="T3" fmla="*/ 76 h 76"/>
                  <a:gd name="T4" fmla="*/ 64 w 64"/>
                  <a:gd name="T5" fmla="*/ 76 h 76"/>
                  <a:gd name="T6" fmla="*/ 64 w 64"/>
                  <a:gd name="T7" fmla="*/ 76 h 76"/>
                  <a:gd name="T8" fmla="*/ 64 w 64"/>
                  <a:gd name="T9" fmla="*/ 68 h 76"/>
                  <a:gd name="T10" fmla="*/ 64 w 64"/>
                  <a:gd name="T11" fmla="*/ 68 h 76"/>
                  <a:gd name="T12" fmla="*/ 46 w 64"/>
                  <a:gd name="T13" fmla="*/ 54 h 76"/>
                  <a:gd name="T14" fmla="*/ 28 w 64"/>
                  <a:gd name="T15" fmla="*/ 38 h 76"/>
                  <a:gd name="T16" fmla="*/ 12 w 64"/>
                  <a:gd name="T17" fmla="*/ 20 h 76"/>
                  <a:gd name="T18" fmla="*/ 0 w 64"/>
                  <a:gd name="T19" fmla="*/ 0 h 76"/>
                  <a:gd name="T20" fmla="*/ 0 w 64"/>
                  <a:gd name="T2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76">
                    <a:moveTo>
                      <a:pt x="0" y="0"/>
                    </a:moveTo>
                    <a:lnTo>
                      <a:pt x="2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68"/>
                    </a:lnTo>
                    <a:lnTo>
                      <a:pt x="64" y="68"/>
                    </a:lnTo>
                    <a:lnTo>
                      <a:pt x="46" y="54"/>
                    </a:lnTo>
                    <a:lnTo>
                      <a:pt x="28" y="38"/>
                    </a:lnTo>
                    <a:lnTo>
                      <a:pt x="12" y="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2" name="Freeform 284"/>
              <p:cNvSpPr>
                <a:spLocks/>
              </p:cNvSpPr>
              <p:nvPr/>
            </p:nvSpPr>
            <p:spPr bwMode="auto">
              <a:xfrm>
                <a:off x="4949825" y="3929063"/>
                <a:ext cx="88900" cy="69850"/>
              </a:xfrm>
              <a:custGeom>
                <a:avLst/>
                <a:gdLst>
                  <a:gd name="T0" fmla="*/ 50 w 56"/>
                  <a:gd name="T1" fmla="*/ 0 h 44"/>
                  <a:gd name="T2" fmla="*/ 40 w 56"/>
                  <a:gd name="T3" fmla="*/ 0 h 44"/>
                  <a:gd name="T4" fmla="*/ 16 w 56"/>
                  <a:gd name="T5" fmla="*/ 0 h 44"/>
                  <a:gd name="T6" fmla="*/ 8 w 56"/>
                  <a:gd name="T7" fmla="*/ 0 h 44"/>
                  <a:gd name="T8" fmla="*/ 0 w 56"/>
                  <a:gd name="T9" fmla="*/ 44 h 44"/>
                  <a:gd name="T10" fmla="*/ 16 w 56"/>
                  <a:gd name="T11" fmla="*/ 44 h 44"/>
                  <a:gd name="T12" fmla="*/ 40 w 56"/>
                  <a:gd name="T13" fmla="*/ 44 h 44"/>
                  <a:gd name="T14" fmla="*/ 56 w 56"/>
                  <a:gd name="T15" fmla="*/ 44 h 44"/>
                  <a:gd name="T16" fmla="*/ 50 w 56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44">
                    <a:moveTo>
                      <a:pt x="50" y="0"/>
                    </a:moveTo>
                    <a:lnTo>
                      <a:pt x="40" y="0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44"/>
                    </a:lnTo>
                    <a:lnTo>
                      <a:pt x="16" y="44"/>
                    </a:lnTo>
                    <a:lnTo>
                      <a:pt x="40" y="44"/>
                    </a:lnTo>
                    <a:lnTo>
                      <a:pt x="56" y="4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3" name="Freeform 285"/>
              <p:cNvSpPr>
                <a:spLocks/>
              </p:cNvSpPr>
              <p:nvPr/>
            </p:nvSpPr>
            <p:spPr bwMode="auto">
              <a:xfrm>
                <a:off x="4829175" y="3941763"/>
                <a:ext cx="101600" cy="101600"/>
              </a:xfrm>
              <a:custGeom>
                <a:avLst/>
                <a:gdLst>
                  <a:gd name="T0" fmla="*/ 38 w 64"/>
                  <a:gd name="T1" fmla="*/ 0 h 64"/>
                  <a:gd name="T2" fmla="*/ 30 w 64"/>
                  <a:gd name="T3" fmla="*/ 6 h 64"/>
                  <a:gd name="T4" fmla="*/ 8 w 64"/>
                  <a:gd name="T5" fmla="*/ 18 h 64"/>
                  <a:gd name="T6" fmla="*/ 0 w 64"/>
                  <a:gd name="T7" fmla="*/ 22 h 64"/>
                  <a:gd name="T8" fmla="*/ 18 w 64"/>
                  <a:gd name="T9" fmla="*/ 64 h 64"/>
                  <a:gd name="T10" fmla="*/ 30 w 64"/>
                  <a:gd name="T11" fmla="*/ 56 h 64"/>
                  <a:gd name="T12" fmla="*/ 52 w 64"/>
                  <a:gd name="T13" fmla="*/ 44 h 64"/>
                  <a:gd name="T14" fmla="*/ 64 w 64"/>
                  <a:gd name="T15" fmla="*/ 36 h 64"/>
                  <a:gd name="T16" fmla="*/ 38 w 64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38" y="0"/>
                    </a:moveTo>
                    <a:lnTo>
                      <a:pt x="30" y="6"/>
                    </a:lnTo>
                    <a:lnTo>
                      <a:pt x="8" y="18"/>
                    </a:lnTo>
                    <a:lnTo>
                      <a:pt x="0" y="22"/>
                    </a:lnTo>
                    <a:lnTo>
                      <a:pt x="18" y="64"/>
                    </a:lnTo>
                    <a:lnTo>
                      <a:pt x="30" y="56"/>
                    </a:lnTo>
                    <a:lnTo>
                      <a:pt x="52" y="44"/>
                    </a:lnTo>
                    <a:lnTo>
                      <a:pt x="64" y="36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4" name="Freeform 286"/>
              <p:cNvSpPr>
                <a:spLocks/>
              </p:cNvSpPr>
              <p:nvPr/>
            </p:nvSpPr>
            <p:spPr bwMode="auto">
              <a:xfrm>
                <a:off x="4740275" y="4024313"/>
                <a:ext cx="98425" cy="101600"/>
              </a:xfrm>
              <a:custGeom>
                <a:avLst/>
                <a:gdLst>
                  <a:gd name="T0" fmla="*/ 20 w 62"/>
                  <a:gd name="T1" fmla="*/ 0 h 64"/>
                  <a:gd name="T2" fmla="*/ 16 w 62"/>
                  <a:gd name="T3" fmla="*/ 8 h 64"/>
                  <a:gd name="T4" fmla="*/ 4 w 62"/>
                  <a:gd name="T5" fmla="*/ 28 h 64"/>
                  <a:gd name="T6" fmla="*/ 0 w 62"/>
                  <a:gd name="T7" fmla="*/ 36 h 64"/>
                  <a:gd name="T8" fmla="*/ 36 w 62"/>
                  <a:gd name="T9" fmla="*/ 64 h 64"/>
                  <a:gd name="T10" fmla="*/ 44 w 62"/>
                  <a:gd name="T11" fmla="*/ 52 h 64"/>
                  <a:gd name="T12" fmla="*/ 54 w 62"/>
                  <a:gd name="T13" fmla="*/ 30 h 64"/>
                  <a:gd name="T14" fmla="*/ 62 w 62"/>
                  <a:gd name="T15" fmla="*/ 18 h 64"/>
                  <a:gd name="T16" fmla="*/ 20 w 62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20" y="0"/>
                    </a:moveTo>
                    <a:lnTo>
                      <a:pt x="16" y="8"/>
                    </a:lnTo>
                    <a:lnTo>
                      <a:pt x="4" y="28"/>
                    </a:lnTo>
                    <a:lnTo>
                      <a:pt x="0" y="36"/>
                    </a:lnTo>
                    <a:lnTo>
                      <a:pt x="36" y="64"/>
                    </a:lnTo>
                    <a:lnTo>
                      <a:pt x="44" y="52"/>
                    </a:lnTo>
                    <a:lnTo>
                      <a:pt x="54" y="30"/>
                    </a:lnTo>
                    <a:lnTo>
                      <a:pt x="62" y="18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5" name="Freeform 287"/>
              <p:cNvSpPr>
                <a:spLocks/>
              </p:cNvSpPr>
              <p:nvPr/>
            </p:nvSpPr>
            <p:spPr bwMode="auto">
              <a:xfrm>
                <a:off x="4714875" y="4141788"/>
                <a:ext cx="69850" cy="88900"/>
              </a:xfrm>
              <a:custGeom>
                <a:avLst/>
                <a:gdLst>
                  <a:gd name="T0" fmla="*/ 0 w 44"/>
                  <a:gd name="T1" fmla="*/ 8 h 56"/>
                  <a:gd name="T2" fmla="*/ 0 w 44"/>
                  <a:gd name="T3" fmla="*/ 16 h 56"/>
                  <a:gd name="T4" fmla="*/ 0 w 44"/>
                  <a:gd name="T5" fmla="*/ 40 h 56"/>
                  <a:gd name="T6" fmla="*/ 0 w 44"/>
                  <a:gd name="T7" fmla="*/ 50 h 56"/>
                  <a:gd name="T8" fmla="*/ 44 w 44"/>
                  <a:gd name="T9" fmla="*/ 56 h 56"/>
                  <a:gd name="T10" fmla="*/ 44 w 44"/>
                  <a:gd name="T11" fmla="*/ 40 h 56"/>
                  <a:gd name="T12" fmla="*/ 44 w 44"/>
                  <a:gd name="T13" fmla="*/ 16 h 56"/>
                  <a:gd name="T14" fmla="*/ 44 w 44"/>
                  <a:gd name="T15" fmla="*/ 0 h 56"/>
                  <a:gd name="T16" fmla="*/ 0 w 44"/>
                  <a:gd name="T17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6">
                    <a:moveTo>
                      <a:pt x="0" y="8"/>
                    </a:moveTo>
                    <a:lnTo>
                      <a:pt x="0" y="16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44" y="56"/>
                    </a:lnTo>
                    <a:lnTo>
                      <a:pt x="44" y="40"/>
                    </a:lnTo>
                    <a:lnTo>
                      <a:pt x="44" y="16"/>
                    </a:lnTo>
                    <a:lnTo>
                      <a:pt x="4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6" name="Freeform 288"/>
              <p:cNvSpPr>
                <a:spLocks/>
              </p:cNvSpPr>
              <p:nvPr/>
            </p:nvSpPr>
            <p:spPr bwMode="auto">
              <a:xfrm>
                <a:off x="4730750" y="4249738"/>
                <a:ext cx="98425" cy="101600"/>
              </a:xfrm>
              <a:custGeom>
                <a:avLst/>
                <a:gdLst>
                  <a:gd name="T0" fmla="*/ 0 w 62"/>
                  <a:gd name="T1" fmla="*/ 28 h 64"/>
                  <a:gd name="T2" fmla="*/ 4 w 62"/>
                  <a:gd name="T3" fmla="*/ 36 h 64"/>
                  <a:gd name="T4" fmla="*/ 16 w 62"/>
                  <a:gd name="T5" fmla="*/ 56 h 64"/>
                  <a:gd name="T6" fmla="*/ 20 w 62"/>
                  <a:gd name="T7" fmla="*/ 64 h 64"/>
                  <a:gd name="T8" fmla="*/ 62 w 62"/>
                  <a:gd name="T9" fmla="*/ 48 h 64"/>
                  <a:gd name="T10" fmla="*/ 54 w 62"/>
                  <a:gd name="T11" fmla="*/ 34 h 64"/>
                  <a:gd name="T12" fmla="*/ 42 w 62"/>
                  <a:gd name="T13" fmla="*/ 14 h 64"/>
                  <a:gd name="T14" fmla="*/ 34 w 62"/>
                  <a:gd name="T15" fmla="*/ 0 h 64"/>
                  <a:gd name="T16" fmla="*/ 0 w 62"/>
                  <a:gd name="T17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0" y="28"/>
                    </a:moveTo>
                    <a:lnTo>
                      <a:pt x="4" y="36"/>
                    </a:lnTo>
                    <a:lnTo>
                      <a:pt x="16" y="56"/>
                    </a:lnTo>
                    <a:lnTo>
                      <a:pt x="20" y="64"/>
                    </a:lnTo>
                    <a:lnTo>
                      <a:pt x="62" y="48"/>
                    </a:lnTo>
                    <a:lnTo>
                      <a:pt x="54" y="34"/>
                    </a:lnTo>
                    <a:lnTo>
                      <a:pt x="42" y="14"/>
                    </a:lnTo>
                    <a:lnTo>
                      <a:pt x="34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7" name="Freeform 289"/>
              <p:cNvSpPr>
                <a:spLocks/>
              </p:cNvSpPr>
              <p:nvPr/>
            </p:nvSpPr>
            <p:spPr bwMode="auto">
              <a:xfrm>
                <a:off x="4813300" y="4341813"/>
                <a:ext cx="101600" cy="98425"/>
              </a:xfrm>
              <a:custGeom>
                <a:avLst/>
                <a:gdLst>
                  <a:gd name="T0" fmla="*/ 0 w 64"/>
                  <a:gd name="T1" fmla="*/ 42 h 62"/>
                  <a:gd name="T2" fmla="*/ 8 w 64"/>
                  <a:gd name="T3" fmla="*/ 46 h 62"/>
                  <a:gd name="T4" fmla="*/ 28 w 64"/>
                  <a:gd name="T5" fmla="*/ 58 h 62"/>
                  <a:gd name="T6" fmla="*/ 36 w 64"/>
                  <a:gd name="T7" fmla="*/ 62 h 62"/>
                  <a:gd name="T8" fmla="*/ 64 w 64"/>
                  <a:gd name="T9" fmla="*/ 28 h 62"/>
                  <a:gd name="T10" fmla="*/ 50 w 64"/>
                  <a:gd name="T11" fmla="*/ 20 h 62"/>
                  <a:gd name="T12" fmla="*/ 30 w 64"/>
                  <a:gd name="T13" fmla="*/ 8 h 62"/>
                  <a:gd name="T14" fmla="*/ 16 w 64"/>
                  <a:gd name="T15" fmla="*/ 0 h 62"/>
                  <a:gd name="T16" fmla="*/ 0 w 64"/>
                  <a:gd name="T17" fmla="*/ 4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2">
                    <a:moveTo>
                      <a:pt x="0" y="42"/>
                    </a:moveTo>
                    <a:lnTo>
                      <a:pt x="8" y="46"/>
                    </a:lnTo>
                    <a:lnTo>
                      <a:pt x="28" y="58"/>
                    </a:lnTo>
                    <a:lnTo>
                      <a:pt x="36" y="62"/>
                    </a:lnTo>
                    <a:lnTo>
                      <a:pt x="64" y="28"/>
                    </a:lnTo>
                    <a:lnTo>
                      <a:pt x="50" y="20"/>
                    </a:lnTo>
                    <a:lnTo>
                      <a:pt x="30" y="8"/>
                    </a:lnTo>
                    <a:lnTo>
                      <a:pt x="16" y="0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8" name="Freeform 290"/>
              <p:cNvSpPr>
                <a:spLocks/>
              </p:cNvSpPr>
              <p:nvPr/>
            </p:nvSpPr>
            <p:spPr bwMode="auto">
              <a:xfrm>
                <a:off x="4930775" y="4395788"/>
                <a:ext cx="85725" cy="69850"/>
              </a:xfrm>
              <a:custGeom>
                <a:avLst/>
                <a:gdLst>
                  <a:gd name="T0" fmla="*/ 6 w 54"/>
                  <a:gd name="T1" fmla="*/ 44 h 44"/>
                  <a:gd name="T2" fmla="*/ 16 w 54"/>
                  <a:gd name="T3" fmla="*/ 44 h 44"/>
                  <a:gd name="T4" fmla="*/ 38 w 54"/>
                  <a:gd name="T5" fmla="*/ 44 h 44"/>
                  <a:gd name="T6" fmla="*/ 48 w 54"/>
                  <a:gd name="T7" fmla="*/ 44 h 44"/>
                  <a:gd name="T8" fmla="*/ 54 w 54"/>
                  <a:gd name="T9" fmla="*/ 0 h 44"/>
                  <a:gd name="T10" fmla="*/ 38 w 54"/>
                  <a:gd name="T11" fmla="*/ 0 h 44"/>
                  <a:gd name="T12" fmla="*/ 16 w 54"/>
                  <a:gd name="T13" fmla="*/ 0 h 44"/>
                  <a:gd name="T14" fmla="*/ 0 w 54"/>
                  <a:gd name="T15" fmla="*/ 0 h 44"/>
                  <a:gd name="T16" fmla="*/ 6 w 54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6" y="44"/>
                    </a:moveTo>
                    <a:lnTo>
                      <a:pt x="16" y="44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0"/>
                    </a:lnTo>
                    <a:lnTo>
                      <a:pt x="38" y="0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6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89" name="Freeform 291"/>
              <p:cNvSpPr>
                <a:spLocks/>
              </p:cNvSpPr>
              <p:nvPr/>
            </p:nvSpPr>
            <p:spPr bwMode="auto">
              <a:xfrm>
                <a:off x="5035550" y="4351338"/>
                <a:ext cx="101600" cy="101600"/>
              </a:xfrm>
              <a:custGeom>
                <a:avLst/>
                <a:gdLst>
                  <a:gd name="T0" fmla="*/ 28 w 64"/>
                  <a:gd name="T1" fmla="*/ 64 h 64"/>
                  <a:gd name="T2" fmla="*/ 36 w 64"/>
                  <a:gd name="T3" fmla="*/ 58 h 64"/>
                  <a:gd name="T4" fmla="*/ 56 w 64"/>
                  <a:gd name="T5" fmla="*/ 48 h 64"/>
                  <a:gd name="T6" fmla="*/ 64 w 64"/>
                  <a:gd name="T7" fmla="*/ 42 h 64"/>
                  <a:gd name="T8" fmla="*/ 48 w 64"/>
                  <a:gd name="T9" fmla="*/ 0 h 64"/>
                  <a:gd name="T10" fmla="*/ 34 w 64"/>
                  <a:gd name="T11" fmla="*/ 8 h 64"/>
                  <a:gd name="T12" fmla="*/ 14 w 64"/>
                  <a:gd name="T13" fmla="*/ 20 h 64"/>
                  <a:gd name="T14" fmla="*/ 0 w 64"/>
                  <a:gd name="T15" fmla="*/ 28 h 64"/>
                  <a:gd name="T16" fmla="*/ 28 w 64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28" y="64"/>
                    </a:moveTo>
                    <a:lnTo>
                      <a:pt x="36" y="58"/>
                    </a:lnTo>
                    <a:lnTo>
                      <a:pt x="56" y="48"/>
                    </a:lnTo>
                    <a:lnTo>
                      <a:pt x="64" y="42"/>
                    </a:lnTo>
                    <a:lnTo>
                      <a:pt x="48" y="0"/>
                    </a:lnTo>
                    <a:lnTo>
                      <a:pt x="34" y="8"/>
                    </a:lnTo>
                    <a:lnTo>
                      <a:pt x="14" y="20"/>
                    </a:lnTo>
                    <a:lnTo>
                      <a:pt x="0" y="28"/>
                    </a:lnTo>
                    <a:lnTo>
                      <a:pt x="2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0" name="Freeform 292"/>
              <p:cNvSpPr>
                <a:spLocks/>
              </p:cNvSpPr>
              <p:nvPr/>
            </p:nvSpPr>
            <p:spPr bwMode="auto">
              <a:xfrm>
                <a:off x="5127625" y="4268788"/>
                <a:ext cx="101600" cy="101600"/>
              </a:xfrm>
              <a:custGeom>
                <a:avLst/>
                <a:gdLst>
                  <a:gd name="T0" fmla="*/ 42 w 64"/>
                  <a:gd name="T1" fmla="*/ 64 h 64"/>
                  <a:gd name="T2" fmla="*/ 46 w 64"/>
                  <a:gd name="T3" fmla="*/ 56 h 64"/>
                  <a:gd name="T4" fmla="*/ 58 w 64"/>
                  <a:gd name="T5" fmla="*/ 36 h 64"/>
                  <a:gd name="T6" fmla="*/ 64 w 64"/>
                  <a:gd name="T7" fmla="*/ 28 h 64"/>
                  <a:gd name="T8" fmla="*/ 28 w 64"/>
                  <a:gd name="T9" fmla="*/ 0 h 64"/>
                  <a:gd name="T10" fmla="*/ 20 w 64"/>
                  <a:gd name="T11" fmla="*/ 14 h 64"/>
                  <a:gd name="T12" fmla="*/ 8 w 64"/>
                  <a:gd name="T13" fmla="*/ 34 h 64"/>
                  <a:gd name="T14" fmla="*/ 0 w 64"/>
                  <a:gd name="T15" fmla="*/ 48 h 64"/>
                  <a:gd name="T16" fmla="*/ 42 w 64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42" y="64"/>
                    </a:moveTo>
                    <a:lnTo>
                      <a:pt x="46" y="56"/>
                    </a:lnTo>
                    <a:lnTo>
                      <a:pt x="58" y="36"/>
                    </a:lnTo>
                    <a:lnTo>
                      <a:pt x="64" y="28"/>
                    </a:lnTo>
                    <a:lnTo>
                      <a:pt x="28" y="0"/>
                    </a:lnTo>
                    <a:lnTo>
                      <a:pt x="20" y="14"/>
                    </a:lnTo>
                    <a:lnTo>
                      <a:pt x="8" y="34"/>
                    </a:lnTo>
                    <a:lnTo>
                      <a:pt x="0" y="48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1" name="Freeform 293"/>
              <p:cNvSpPr>
                <a:spLocks/>
              </p:cNvSpPr>
              <p:nvPr/>
            </p:nvSpPr>
            <p:spPr bwMode="auto">
              <a:xfrm>
                <a:off x="5181600" y="4164013"/>
                <a:ext cx="69850" cy="88900"/>
              </a:xfrm>
              <a:custGeom>
                <a:avLst/>
                <a:gdLst>
                  <a:gd name="T0" fmla="*/ 44 w 44"/>
                  <a:gd name="T1" fmla="*/ 48 h 56"/>
                  <a:gd name="T2" fmla="*/ 44 w 44"/>
                  <a:gd name="T3" fmla="*/ 40 h 56"/>
                  <a:gd name="T4" fmla="*/ 44 w 44"/>
                  <a:gd name="T5" fmla="*/ 16 h 56"/>
                  <a:gd name="T6" fmla="*/ 44 w 44"/>
                  <a:gd name="T7" fmla="*/ 8 h 56"/>
                  <a:gd name="T8" fmla="*/ 0 w 44"/>
                  <a:gd name="T9" fmla="*/ 0 h 56"/>
                  <a:gd name="T10" fmla="*/ 0 w 44"/>
                  <a:gd name="T11" fmla="*/ 16 h 56"/>
                  <a:gd name="T12" fmla="*/ 0 w 44"/>
                  <a:gd name="T13" fmla="*/ 40 h 56"/>
                  <a:gd name="T14" fmla="*/ 0 w 44"/>
                  <a:gd name="T15" fmla="*/ 56 h 56"/>
                  <a:gd name="T16" fmla="*/ 44 w 44"/>
                  <a:gd name="T17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6">
                    <a:moveTo>
                      <a:pt x="44" y="48"/>
                    </a:moveTo>
                    <a:lnTo>
                      <a:pt x="44" y="40"/>
                    </a:lnTo>
                    <a:lnTo>
                      <a:pt x="44" y="16"/>
                    </a:lnTo>
                    <a:lnTo>
                      <a:pt x="44" y="8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56"/>
                    </a:lnTo>
                    <a:lnTo>
                      <a:pt x="44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2" name="Freeform 294"/>
              <p:cNvSpPr>
                <a:spLocks/>
              </p:cNvSpPr>
              <p:nvPr/>
            </p:nvSpPr>
            <p:spPr bwMode="auto">
              <a:xfrm>
                <a:off x="5140325" y="4043363"/>
                <a:ext cx="98425" cy="101600"/>
              </a:xfrm>
              <a:custGeom>
                <a:avLst/>
                <a:gdLst>
                  <a:gd name="T0" fmla="*/ 62 w 62"/>
                  <a:gd name="T1" fmla="*/ 36 h 64"/>
                  <a:gd name="T2" fmla="*/ 58 w 62"/>
                  <a:gd name="T3" fmla="*/ 28 h 64"/>
                  <a:gd name="T4" fmla="*/ 46 w 62"/>
                  <a:gd name="T5" fmla="*/ 8 h 64"/>
                  <a:gd name="T6" fmla="*/ 40 w 62"/>
                  <a:gd name="T7" fmla="*/ 0 h 64"/>
                  <a:gd name="T8" fmla="*/ 0 w 62"/>
                  <a:gd name="T9" fmla="*/ 16 h 64"/>
                  <a:gd name="T10" fmla="*/ 8 w 62"/>
                  <a:gd name="T11" fmla="*/ 30 h 64"/>
                  <a:gd name="T12" fmla="*/ 18 w 62"/>
                  <a:gd name="T13" fmla="*/ 50 h 64"/>
                  <a:gd name="T14" fmla="*/ 26 w 62"/>
                  <a:gd name="T15" fmla="*/ 64 h 64"/>
                  <a:gd name="T16" fmla="*/ 62 w 62"/>
                  <a:gd name="T17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62" y="36"/>
                    </a:moveTo>
                    <a:lnTo>
                      <a:pt x="58" y="28"/>
                    </a:lnTo>
                    <a:lnTo>
                      <a:pt x="46" y="8"/>
                    </a:lnTo>
                    <a:lnTo>
                      <a:pt x="40" y="0"/>
                    </a:lnTo>
                    <a:lnTo>
                      <a:pt x="0" y="16"/>
                    </a:lnTo>
                    <a:lnTo>
                      <a:pt x="8" y="30"/>
                    </a:lnTo>
                    <a:lnTo>
                      <a:pt x="18" y="50"/>
                    </a:lnTo>
                    <a:lnTo>
                      <a:pt x="26" y="64"/>
                    </a:lnTo>
                    <a:lnTo>
                      <a:pt x="6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3" name="Freeform 295"/>
              <p:cNvSpPr>
                <a:spLocks/>
              </p:cNvSpPr>
              <p:nvPr/>
            </p:nvSpPr>
            <p:spPr bwMode="auto">
              <a:xfrm>
                <a:off x="5054600" y="3954463"/>
                <a:ext cx="101600" cy="98425"/>
              </a:xfrm>
              <a:custGeom>
                <a:avLst/>
                <a:gdLst>
                  <a:gd name="T0" fmla="*/ 64 w 64"/>
                  <a:gd name="T1" fmla="*/ 20 h 62"/>
                  <a:gd name="T2" fmla="*/ 56 w 64"/>
                  <a:gd name="T3" fmla="*/ 16 h 62"/>
                  <a:gd name="T4" fmla="*/ 36 w 64"/>
                  <a:gd name="T5" fmla="*/ 4 h 62"/>
                  <a:gd name="T6" fmla="*/ 28 w 64"/>
                  <a:gd name="T7" fmla="*/ 0 h 62"/>
                  <a:gd name="T8" fmla="*/ 0 w 64"/>
                  <a:gd name="T9" fmla="*/ 34 h 62"/>
                  <a:gd name="T10" fmla="*/ 14 w 64"/>
                  <a:gd name="T11" fmla="*/ 42 h 62"/>
                  <a:gd name="T12" fmla="*/ 34 w 64"/>
                  <a:gd name="T13" fmla="*/ 54 h 62"/>
                  <a:gd name="T14" fmla="*/ 48 w 64"/>
                  <a:gd name="T15" fmla="*/ 62 h 62"/>
                  <a:gd name="T16" fmla="*/ 64 w 64"/>
                  <a:gd name="T17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2">
                    <a:moveTo>
                      <a:pt x="64" y="20"/>
                    </a:moveTo>
                    <a:lnTo>
                      <a:pt x="56" y="16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14" y="42"/>
                    </a:lnTo>
                    <a:lnTo>
                      <a:pt x="34" y="54"/>
                    </a:lnTo>
                    <a:lnTo>
                      <a:pt x="48" y="62"/>
                    </a:lnTo>
                    <a:lnTo>
                      <a:pt x="6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4" name="Freeform 296"/>
              <p:cNvSpPr>
                <a:spLocks noEditPoints="1"/>
              </p:cNvSpPr>
              <p:nvPr/>
            </p:nvSpPr>
            <p:spPr bwMode="auto">
              <a:xfrm>
                <a:off x="4762500" y="3973513"/>
                <a:ext cx="444500" cy="447675"/>
              </a:xfrm>
              <a:custGeom>
                <a:avLst/>
                <a:gdLst>
                  <a:gd name="T0" fmla="*/ 140 w 280"/>
                  <a:gd name="T1" fmla="*/ 282 h 282"/>
                  <a:gd name="T2" fmla="*/ 112 w 280"/>
                  <a:gd name="T3" fmla="*/ 280 h 282"/>
                  <a:gd name="T4" fmla="*/ 86 w 280"/>
                  <a:gd name="T5" fmla="*/ 272 h 282"/>
                  <a:gd name="T6" fmla="*/ 62 w 280"/>
                  <a:gd name="T7" fmla="*/ 258 h 282"/>
                  <a:gd name="T8" fmla="*/ 40 w 280"/>
                  <a:gd name="T9" fmla="*/ 242 h 282"/>
                  <a:gd name="T10" fmla="*/ 24 w 280"/>
                  <a:gd name="T11" fmla="*/ 220 h 282"/>
                  <a:gd name="T12" fmla="*/ 10 w 280"/>
                  <a:gd name="T13" fmla="*/ 196 h 282"/>
                  <a:gd name="T14" fmla="*/ 2 w 280"/>
                  <a:gd name="T15" fmla="*/ 170 h 282"/>
                  <a:gd name="T16" fmla="*/ 0 w 280"/>
                  <a:gd name="T17" fmla="*/ 142 h 282"/>
                  <a:gd name="T18" fmla="*/ 0 w 280"/>
                  <a:gd name="T19" fmla="*/ 126 h 282"/>
                  <a:gd name="T20" fmla="*/ 6 w 280"/>
                  <a:gd name="T21" fmla="*/ 100 h 282"/>
                  <a:gd name="T22" fmla="*/ 16 w 280"/>
                  <a:gd name="T23" fmla="*/ 74 h 282"/>
                  <a:gd name="T24" fmla="*/ 32 w 280"/>
                  <a:gd name="T25" fmla="*/ 52 h 282"/>
                  <a:gd name="T26" fmla="*/ 50 w 280"/>
                  <a:gd name="T27" fmla="*/ 32 h 282"/>
                  <a:gd name="T28" fmla="*/ 74 w 280"/>
                  <a:gd name="T29" fmla="*/ 16 h 282"/>
                  <a:gd name="T30" fmla="*/ 98 w 280"/>
                  <a:gd name="T31" fmla="*/ 6 h 282"/>
                  <a:gd name="T32" fmla="*/ 126 w 280"/>
                  <a:gd name="T33" fmla="*/ 0 h 282"/>
                  <a:gd name="T34" fmla="*/ 140 w 280"/>
                  <a:gd name="T35" fmla="*/ 0 h 282"/>
                  <a:gd name="T36" fmla="*/ 168 w 280"/>
                  <a:gd name="T37" fmla="*/ 2 h 282"/>
                  <a:gd name="T38" fmla="*/ 194 w 280"/>
                  <a:gd name="T39" fmla="*/ 12 h 282"/>
                  <a:gd name="T40" fmla="*/ 218 w 280"/>
                  <a:gd name="T41" fmla="*/ 24 h 282"/>
                  <a:gd name="T42" fmla="*/ 238 w 280"/>
                  <a:gd name="T43" fmla="*/ 42 h 282"/>
                  <a:gd name="T44" fmla="*/ 256 w 280"/>
                  <a:gd name="T45" fmla="*/ 62 h 282"/>
                  <a:gd name="T46" fmla="*/ 268 w 280"/>
                  <a:gd name="T47" fmla="*/ 86 h 282"/>
                  <a:gd name="T48" fmla="*/ 276 w 280"/>
                  <a:gd name="T49" fmla="*/ 112 h 282"/>
                  <a:gd name="T50" fmla="*/ 280 w 280"/>
                  <a:gd name="T51" fmla="*/ 142 h 282"/>
                  <a:gd name="T52" fmla="*/ 278 w 280"/>
                  <a:gd name="T53" fmla="*/ 156 h 282"/>
                  <a:gd name="T54" fmla="*/ 274 w 280"/>
                  <a:gd name="T55" fmla="*/ 184 h 282"/>
                  <a:gd name="T56" fmla="*/ 262 w 280"/>
                  <a:gd name="T57" fmla="*/ 208 h 282"/>
                  <a:gd name="T58" fmla="*/ 248 w 280"/>
                  <a:gd name="T59" fmla="*/ 232 h 282"/>
                  <a:gd name="T60" fmla="*/ 228 w 280"/>
                  <a:gd name="T61" fmla="*/ 250 h 282"/>
                  <a:gd name="T62" fmla="*/ 206 w 280"/>
                  <a:gd name="T63" fmla="*/ 266 h 282"/>
                  <a:gd name="T64" fmla="*/ 182 w 280"/>
                  <a:gd name="T65" fmla="*/ 276 h 282"/>
                  <a:gd name="T66" fmla="*/ 154 w 280"/>
                  <a:gd name="T67" fmla="*/ 282 h 282"/>
                  <a:gd name="T68" fmla="*/ 140 w 280"/>
                  <a:gd name="T69" fmla="*/ 282 h 282"/>
                  <a:gd name="T70" fmla="*/ 140 w 280"/>
                  <a:gd name="T71" fmla="*/ 42 h 282"/>
                  <a:gd name="T72" fmla="*/ 102 w 280"/>
                  <a:gd name="T73" fmla="*/ 50 h 282"/>
                  <a:gd name="T74" fmla="*/ 70 w 280"/>
                  <a:gd name="T75" fmla="*/ 72 h 282"/>
                  <a:gd name="T76" fmla="*/ 50 w 280"/>
                  <a:gd name="T77" fmla="*/ 102 h 282"/>
                  <a:gd name="T78" fmla="*/ 42 w 280"/>
                  <a:gd name="T79" fmla="*/ 142 h 282"/>
                  <a:gd name="T80" fmla="*/ 44 w 280"/>
                  <a:gd name="T81" fmla="*/ 162 h 282"/>
                  <a:gd name="T82" fmla="*/ 58 w 280"/>
                  <a:gd name="T83" fmla="*/ 196 h 282"/>
                  <a:gd name="T84" fmla="*/ 86 w 280"/>
                  <a:gd name="T85" fmla="*/ 224 h 282"/>
                  <a:gd name="T86" fmla="*/ 120 w 280"/>
                  <a:gd name="T87" fmla="*/ 238 h 282"/>
                  <a:gd name="T88" fmla="*/ 140 w 280"/>
                  <a:gd name="T89" fmla="*/ 240 h 282"/>
                  <a:gd name="T90" fmla="*/ 178 w 280"/>
                  <a:gd name="T91" fmla="*/ 232 h 282"/>
                  <a:gd name="T92" fmla="*/ 208 w 280"/>
                  <a:gd name="T93" fmla="*/ 212 h 282"/>
                  <a:gd name="T94" fmla="*/ 230 w 280"/>
                  <a:gd name="T95" fmla="*/ 180 h 282"/>
                  <a:gd name="T96" fmla="*/ 238 w 280"/>
                  <a:gd name="T97" fmla="*/ 142 h 282"/>
                  <a:gd name="T98" fmla="*/ 236 w 280"/>
                  <a:gd name="T99" fmla="*/ 122 h 282"/>
                  <a:gd name="T100" fmla="*/ 220 w 280"/>
                  <a:gd name="T101" fmla="*/ 86 h 282"/>
                  <a:gd name="T102" fmla="*/ 194 w 280"/>
                  <a:gd name="T103" fmla="*/ 60 h 282"/>
                  <a:gd name="T104" fmla="*/ 160 w 280"/>
                  <a:gd name="T105" fmla="*/ 44 h 282"/>
                  <a:gd name="T106" fmla="*/ 140 w 280"/>
                  <a:gd name="T107" fmla="*/ 4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0" h="282">
                    <a:moveTo>
                      <a:pt x="140" y="282"/>
                    </a:moveTo>
                    <a:lnTo>
                      <a:pt x="140" y="282"/>
                    </a:lnTo>
                    <a:lnTo>
                      <a:pt x="126" y="282"/>
                    </a:lnTo>
                    <a:lnTo>
                      <a:pt x="112" y="280"/>
                    </a:lnTo>
                    <a:lnTo>
                      <a:pt x="98" y="276"/>
                    </a:lnTo>
                    <a:lnTo>
                      <a:pt x="86" y="272"/>
                    </a:lnTo>
                    <a:lnTo>
                      <a:pt x="74" y="266"/>
                    </a:lnTo>
                    <a:lnTo>
                      <a:pt x="62" y="258"/>
                    </a:lnTo>
                    <a:lnTo>
                      <a:pt x="50" y="250"/>
                    </a:lnTo>
                    <a:lnTo>
                      <a:pt x="40" y="242"/>
                    </a:lnTo>
                    <a:lnTo>
                      <a:pt x="32" y="232"/>
                    </a:lnTo>
                    <a:lnTo>
                      <a:pt x="24" y="220"/>
                    </a:lnTo>
                    <a:lnTo>
                      <a:pt x="16" y="208"/>
                    </a:lnTo>
                    <a:lnTo>
                      <a:pt x="10" y="196"/>
                    </a:lnTo>
                    <a:lnTo>
                      <a:pt x="6" y="184"/>
                    </a:lnTo>
                    <a:lnTo>
                      <a:pt x="2" y="170"/>
                    </a:lnTo>
                    <a:lnTo>
                      <a:pt x="0" y="156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100"/>
                    </a:lnTo>
                    <a:lnTo>
                      <a:pt x="10" y="86"/>
                    </a:lnTo>
                    <a:lnTo>
                      <a:pt x="16" y="74"/>
                    </a:lnTo>
                    <a:lnTo>
                      <a:pt x="24" y="62"/>
                    </a:lnTo>
                    <a:lnTo>
                      <a:pt x="32" y="52"/>
                    </a:lnTo>
                    <a:lnTo>
                      <a:pt x="40" y="42"/>
                    </a:lnTo>
                    <a:lnTo>
                      <a:pt x="50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2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4" y="12"/>
                    </a:lnTo>
                    <a:lnTo>
                      <a:pt x="206" y="16"/>
                    </a:lnTo>
                    <a:lnTo>
                      <a:pt x="218" y="24"/>
                    </a:lnTo>
                    <a:lnTo>
                      <a:pt x="228" y="32"/>
                    </a:lnTo>
                    <a:lnTo>
                      <a:pt x="238" y="42"/>
                    </a:lnTo>
                    <a:lnTo>
                      <a:pt x="248" y="52"/>
                    </a:lnTo>
                    <a:lnTo>
                      <a:pt x="256" y="62"/>
                    </a:lnTo>
                    <a:lnTo>
                      <a:pt x="262" y="74"/>
                    </a:lnTo>
                    <a:lnTo>
                      <a:pt x="268" y="86"/>
                    </a:lnTo>
                    <a:lnTo>
                      <a:pt x="274" y="100"/>
                    </a:lnTo>
                    <a:lnTo>
                      <a:pt x="276" y="112"/>
                    </a:lnTo>
                    <a:lnTo>
                      <a:pt x="278" y="126"/>
                    </a:lnTo>
                    <a:lnTo>
                      <a:pt x="280" y="142"/>
                    </a:lnTo>
                    <a:lnTo>
                      <a:pt x="280" y="142"/>
                    </a:lnTo>
                    <a:lnTo>
                      <a:pt x="278" y="156"/>
                    </a:lnTo>
                    <a:lnTo>
                      <a:pt x="276" y="170"/>
                    </a:lnTo>
                    <a:lnTo>
                      <a:pt x="274" y="184"/>
                    </a:lnTo>
                    <a:lnTo>
                      <a:pt x="268" y="196"/>
                    </a:lnTo>
                    <a:lnTo>
                      <a:pt x="262" y="208"/>
                    </a:lnTo>
                    <a:lnTo>
                      <a:pt x="256" y="220"/>
                    </a:lnTo>
                    <a:lnTo>
                      <a:pt x="248" y="232"/>
                    </a:lnTo>
                    <a:lnTo>
                      <a:pt x="238" y="242"/>
                    </a:lnTo>
                    <a:lnTo>
                      <a:pt x="228" y="250"/>
                    </a:lnTo>
                    <a:lnTo>
                      <a:pt x="218" y="258"/>
                    </a:lnTo>
                    <a:lnTo>
                      <a:pt x="206" y="266"/>
                    </a:lnTo>
                    <a:lnTo>
                      <a:pt x="194" y="272"/>
                    </a:lnTo>
                    <a:lnTo>
                      <a:pt x="182" y="276"/>
                    </a:lnTo>
                    <a:lnTo>
                      <a:pt x="168" y="280"/>
                    </a:lnTo>
                    <a:lnTo>
                      <a:pt x="154" y="282"/>
                    </a:lnTo>
                    <a:lnTo>
                      <a:pt x="140" y="282"/>
                    </a:lnTo>
                    <a:lnTo>
                      <a:pt x="140" y="282"/>
                    </a:lnTo>
                    <a:close/>
                    <a:moveTo>
                      <a:pt x="140" y="42"/>
                    </a:moveTo>
                    <a:lnTo>
                      <a:pt x="140" y="42"/>
                    </a:lnTo>
                    <a:lnTo>
                      <a:pt x="120" y="44"/>
                    </a:lnTo>
                    <a:lnTo>
                      <a:pt x="102" y="50"/>
                    </a:lnTo>
                    <a:lnTo>
                      <a:pt x="86" y="60"/>
                    </a:lnTo>
                    <a:lnTo>
                      <a:pt x="70" y="72"/>
                    </a:lnTo>
                    <a:lnTo>
                      <a:pt x="58" y="86"/>
                    </a:lnTo>
                    <a:lnTo>
                      <a:pt x="50" y="102"/>
                    </a:lnTo>
                    <a:lnTo>
                      <a:pt x="44" y="122"/>
                    </a:lnTo>
                    <a:lnTo>
                      <a:pt x="42" y="142"/>
                    </a:lnTo>
                    <a:lnTo>
                      <a:pt x="42" y="142"/>
                    </a:lnTo>
                    <a:lnTo>
                      <a:pt x="44" y="162"/>
                    </a:lnTo>
                    <a:lnTo>
                      <a:pt x="50" y="180"/>
                    </a:lnTo>
                    <a:lnTo>
                      <a:pt x="58" y="196"/>
                    </a:lnTo>
                    <a:lnTo>
                      <a:pt x="70" y="212"/>
                    </a:lnTo>
                    <a:lnTo>
                      <a:pt x="86" y="224"/>
                    </a:lnTo>
                    <a:lnTo>
                      <a:pt x="102" y="232"/>
                    </a:lnTo>
                    <a:lnTo>
                      <a:pt x="120" y="238"/>
                    </a:lnTo>
                    <a:lnTo>
                      <a:pt x="140" y="240"/>
                    </a:lnTo>
                    <a:lnTo>
                      <a:pt x="140" y="240"/>
                    </a:lnTo>
                    <a:lnTo>
                      <a:pt x="160" y="238"/>
                    </a:lnTo>
                    <a:lnTo>
                      <a:pt x="178" y="232"/>
                    </a:lnTo>
                    <a:lnTo>
                      <a:pt x="194" y="224"/>
                    </a:lnTo>
                    <a:lnTo>
                      <a:pt x="208" y="212"/>
                    </a:lnTo>
                    <a:lnTo>
                      <a:pt x="220" y="196"/>
                    </a:lnTo>
                    <a:lnTo>
                      <a:pt x="230" y="180"/>
                    </a:lnTo>
                    <a:lnTo>
                      <a:pt x="236" y="162"/>
                    </a:lnTo>
                    <a:lnTo>
                      <a:pt x="238" y="142"/>
                    </a:lnTo>
                    <a:lnTo>
                      <a:pt x="238" y="142"/>
                    </a:lnTo>
                    <a:lnTo>
                      <a:pt x="236" y="122"/>
                    </a:lnTo>
                    <a:lnTo>
                      <a:pt x="230" y="102"/>
                    </a:lnTo>
                    <a:lnTo>
                      <a:pt x="220" y="86"/>
                    </a:lnTo>
                    <a:lnTo>
                      <a:pt x="208" y="72"/>
                    </a:lnTo>
                    <a:lnTo>
                      <a:pt x="194" y="60"/>
                    </a:lnTo>
                    <a:lnTo>
                      <a:pt x="178" y="50"/>
                    </a:lnTo>
                    <a:lnTo>
                      <a:pt x="160" y="44"/>
                    </a:lnTo>
                    <a:lnTo>
                      <a:pt x="140" y="42"/>
                    </a:lnTo>
                    <a:lnTo>
                      <a:pt x="14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95" name="Freeform 297"/>
              <p:cNvSpPr>
                <a:spLocks/>
              </p:cNvSpPr>
              <p:nvPr/>
            </p:nvSpPr>
            <p:spPr bwMode="auto">
              <a:xfrm>
                <a:off x="4889500" y="4103688"/>
                <a:ext cx="187325" cy="187325"/>
              </a:xfrm>
              <a:custGeom>
                <a:avLst/>
                <a:gdLst>
                  <a:gd name="T0" fmla="*/ 118 w 118"/>
                  <a:gd name="T1" fmla="*/ 60 h 118"/>
                  <a:gd name="T2" fmla="*/ 118 w 118"/>
                  <a:gd name="T3" fmla="*/ 60 h 118"/>
                  <a:gd name="T4" fmla="*/ 118 w 118"/>
                  <a:gd name="T5" fmla="*/ 72 h 118"/>
                  <a:gd name="T6" fmla="*/ 114 w 118"/>
                  <a:gd name="T7" fmla="*/ 82 h 118"/>
                  <a:gd name="T8" fmla="*/ 108 w 118"/>
                  <a:gd name="T9" fmla="*/ 92 h 118"/>
                  <a:gd name="T10" fmla="*/ 102 w 118"/>
                  <a:gd name="T11" fmla="*/ 102 h 118"/>
                  <a:gd name="T12" fmla="*/ 92 w 118"/>
                  <a:gd name="T13" fmla="*/ 108 h 118"/>
                  <a:gd name="T14" fmla="*/ 82 w 118"/>
                  <a:gd name="T15" fmla="*/ 114 h 118"/>
                  <a:gd name="T16" fmla="*/ 72 w 118"/>
                  <a:gd name="T17" fmla="*/ 118 h 118"/>
                  <a:gd name="T18" fmla="*/ 60 w 118"/>
                  <a:gd name="T19" fmla="*/ 118 h 118"/>
                  <a:gd name="T20" fmla="*/ 60 w 118"/>
                  <a:gd name="T21" fmla="*/ 118 h 118"/>
                  <a:gd name="T22" fmla="*/ 48 w 118"/>
                  <a:gd name="T23" fmla="*/ 118 h 118"/>
                  <a:gd name="T24" fmla="*/ 36 w 118"/>
                  <a:gd name="T25" fmla="*/ 114 h 118"/>
                  <a:gd name="T26" fmla="*/ 26 w 118"/>
                  <a:gd name="T27" fmla="*/ 108 h 118"/>
                  <a:gd name="T28" fmla="*/ 18 w 118"/>
                  <a:gd name="T29" fmla="*/ 102 h 118"/>
                  <a:gd name="T30" fmla="*/ 10 w 118"/>
                  <a:gd name="T31" fmla="*/ 92 h 118"/>
                  <a:gd name="T32" fmla="*/ 4 w 118"/>
                  <a:gd name="T33" fmla="*/ 82 h 118"/>
                  <a:gd name="T34" fmla="*/ 2 w 118"/>
                  <a:gd name="T35" fmla="*/ 72 h 118"/>
                  <a:gd name="T36" fmla="*/ 0 w 118"/>
                  <a:gd name="T37" fmla="*/ 60 h 118"/>
                  <a:gd name="T38" fmla="*/ 0 w 118"/>
                  <a:gd name="T39" fmla="*/ 60 h 118"/>
                  <a:gd name="T40" fmla="*/ 2 w 118"/>
                  <a:gd name="T41" fmla="*/ 48 h 118"/>
                  <a:gd name="T42" fmla="*/ 4 w 118"/>
                  <a:gd name="T43" fmla="*/ 36 h 118"/>
                  <a:gd name="T44" fmla="*/ 10 w 118"/>
                  <a:gd name="T45" fmla="*/ 26 h 118"/>
                  <a:gd name="T46" fmla="*/ 18 w 118"/>
                  <a:gd name="T47" fmla="*/ 18 h 118"/>
                  <a:gd name="T48" fmla="*/ 26 w 118"/>
                  <a:gd name="T49" fmla="*/ 10 h 118"/>
                  <a:gd name="T50" fmla="*/ 36 w 118"/>
                  <a:gd name="T51" fmla="*/ 4 h 118"/>
                  <a:gd name="T52" fmla="*/ 48 w 118"/>
                  <a:gd name="T53" fmla="*/ 2 h 118"/>
                  <a:gd name="T54" fmla="*/ 60 w 118"/>
                  <a:gd name="T55" fmla="*/ 0 h 118"/>
                  <a:gd name="T56" fmla="*/ 60 w 118"/>
                  <a:gd name="T57" fmla="*/ 0 h 118"/>
                  <a:gd name="T58" fmla="*/ 72 w 118"/>
                  <a:gd name="T59" fmla="*/ 2 h 118"/>
                  <a:gd name="T60" fmla="*/ 82 w 118"/>
                  <a:gd name="T61" fmla="*/ 4 h 118"/>
                  <a:gd name="T62" fmla="*/ 92 w 118"/>
                  <a:gd name="T63" fmla="*/ 10 h 118"/>
                  <a:gd name="T64" fmla="*/ 102 w 118"/>
                  <a:gd name="T65" fmla="*/ 18 h 118"/>
                  <a:gd name="T66" fmla="*/ 108 w 118"/>
                  <a:gd name="T67" fmla="*/ 26 h 118"/>
                  <a:gd name="T68" fmla="*/ 114 w 118"/>
                  <a:gd name="T69" fmla="*/ 36 h 118"/>
                  <a:gd name="T70" fmla="*/ 118 w 118"/>
                  <a:gd name="T71" fmla="*/ 48 h 118"/>
                  <a:gd name="T72" fmla="*/ 118 w 118"/>
                  <a:gd name="T73" fmla="*/ 60 h 118"/>
                  <a:gd name="T74" fmla="*/ 118 w 118"/>
                  <a:gd name="T75" fmla="*/ 6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118" y="60"/>
                    </a:moveTo>
                    <a:lnTo>
                      <a:pt x="118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08" y="92"/>
                    </a:lnTo>
                    <a:lnTo>
                      <a:pt x="102" y="102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4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2"/>
                    </a:lnTo>
                    <a:lnTo>
                      <a:pt x="82" y="4"/>
                    </a:lnTo>
                    <a:lnTo>
                      <a:pt x="92" y="10"/>
                    </a:lnTo>
                    <a:lnTo>
                      <a:pt x="102" y="18"/>
                    </a:lnTo>
                    <a:lnTo>
                      <a:pt x="108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18" y="60"/>
                    </a:lnTo>
                    <a:lnTo>
                      <a:pt x="118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sp>
          <p:nvSpPr>
            <p:cNvPr id="278" name="직사각형 277"/>
            <p:cNvSpPr/>
            <p:nvPr/>
          </p:nvSpPr>
          <p:spPr>
            <a:xfrm>
              <a:off x="5135098" y="3638904"/>
              <a:ext cx="15635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</a:pPr>
              <a:r>
                <a:rPr kumimoji="1" lang="en-US" altLang="ko-KR" sz="1000" spc="-20" dirty="0">
                  <a:solidFill>
                    <a:srgbClr val="C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: </a:t>
              </a:r>
              <a:r>
                <a:rPr kumimoji="1" lang="en-US" altLang="ko-KR" sz="1000" b="1" spc="-20" dirty="0">
                  <a:solidFill>
                    <a:srgbClr val="C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3</a:t>
              </a:r>
              <a:r>
                <a:rPr kumimoji="1" lang="ko-KR" altLang="en-US" sz="1000" b="1" spc="-20" dirty="0">
                  <a:solidFill>
                    <a:srgbClr val="C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개월 내 적용해야  할 범위</a:t>
              </a:r>
              <a:endParaRPr kumimoji="1" lang="en-US" altLang="ko-KR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296" name="그룹 295"/>
          <p:cNvGrpSpPr/>
          <p:nvPr/>
        </p:nvGrpSpPr>
        <p:grpSpPr>
          <a:xfrm>
            <a:off x="8330028" y="3688928"/>
            <a:ext cx="1252675" cy="2394296"/>
            <a:chOff x="9920878" y="3140938"/>
            <a:chExt cx="1705387" cy="2715648"/>
          </a:xfrm>
        </p:grpSpPr>
        <p:pic>
          <p:nvPicPr>
            <p:cNvPr id="297" name="Picture 2" descr="http://www.bankwareglobal.com/default/img/plus/sub01_img0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6" t="20149" r="55099" b="37061"/>
            <a:stretch/>
          </p:blipFill>
          <p:spPr bwMode="auto">
            <a:xfrm>
              <a:off x="9958552" y="3345979"/>
              <a:ext cx="793311" cy="107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2" descr="http://www.bankwareglobal.com/default/img/plus/sub01_img0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20" t="20090" r="4900" b="37464"/>
            <a:stretch/>
          </p:blipFill>
          <p:spPr bwMode="auto">
            <a:xfrm>
              <a:off x="10760384" y="3327110"/>
              <a:ext cx="828105" cy="106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그림 300" descr="CLTlogo_en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732" y="3140938"/>
              <a:ext cx="640273" cy="137676"/>
            </a:xfrm>
            <a:prstGeom prst="rect">
              <a:avLst/>
            </a:prstGeom>
            <a:noFill/>
          </p:spPr>
        </p:pic>
        <p:pic>
          <p:nvPicPr>
            <p:cNvPr id="303" name="Picture 6" descr="하나펀드서비스 대한민국 행복금융 하나금융그룹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6" r="21885"/>
            <a:stretch/>
          </p:blipFill>
          <p:spPr bwMode="auto">
            <a:xfrm>
              <a:off x="10757119" y="3143431"/>
              <a:ext cx="731816" cy="141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4" name="직사각형 303"/>
            <p:cNvSpPr/>
            <p:nvPr/>
          </p:nvSpPr>
          <p:spPr>
            <a:xfrm>
              <a:off x="9920878" y="3349058"/>
              <a:ext cx="1705387" cy="26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9920878" y="3535398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>
              <a:off x="9920878" y="3744133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9920878" y="3962619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9920878" y="4172253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9920878" y="4378747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flipH="1">
              <a:off x="9958551" y="3369712"/>
              <a:ext cx="69030" cy="1153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flipH="1">
              <a:off x="10688088" y="3369712"/>
              <a:ext cx="143284" cy="1153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flipH="1">
              <a:off x="11467086" y="3369712"/>
              <a:ext cx="143284" cy="1153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>
              <a:off x="9920878" y="5178090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9920878" y="5390798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>
              <a:off x="9920878" y="5604834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flipH="1">
              <a:off x="9958550" y="5213883"/>
              <a:ext cx="69030" cy="64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flipH="1">
              <a:off x="10739056" y="5213883"/>
              <a:ext cx="69030" cy="64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flipH="1">
              <a:off x="11504212" y="5213883"/>
              <a:ext cx="69030" cy="64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9920878" y="5800522"/>
              <a:ext cx="1705387" cy="56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pic>
          <p:nvPicPr>
            <p:cNvPr id="320" name="Picture 7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" t="42279" r="70928" b="36357"/>
            <a:stretch/>
          </p:blipFill>
          <p:spPr bwMode="auto">
            <a:xfrm>
              <a:off x="10092299" y="4434557"/>
              <a:ext cx="583014" cy="195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1" name="Picture 8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t="42129" r="74755" b="46490"/>
            <a:stretch/>
          </p:blipFill>
          <p:spPr bwMode="auto">
            <a:xfrm>
              <a:off x="10818474" y="4457166"/>
              <a:ext cx="730239" cy="150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22" name="Picture 32" descr="D:\@@한전백업방\@삽도백업\PNG\02-나-1)_01-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19" y="4279411"/>
            <a:ext cx="1548143" cy="9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" name="직사각형 322"/>
          <p:cNvSpPr/>
          <p:nvPr/>
        </p:nvSpPr>
        <p:spPr>
          <a:xfrm>
            <a:off x="7399769" y="5148339"/>
            <a:ext cx="127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</a:pPr>
            <a:r>
              <a:rPr kumimoji="1" lang="en-US" altLang="ko-KR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Best Practice </a:t>
            </a:r>
            <a:r>
              <a:rPr kumimoji="1" lang="ko-KR" altLang="en-US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존재</a:t>
            </a:r>
            <a:endParaRPr kumimoji="1" lang="en-US" altLang="ko-KR" sz="1000" b="1" spc="-20" dirty="0">
              <a:solidFill>
                <a:srgbClr val="C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 fontAlgn="base">
              <a:spcBef>
                <a:spcPct val="0"/>
              </a:spcBef>
            </a:pPr>
            <a:r>
              <a:rPr kumimoji="1" lang="en-US" altLang="ko-KR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Risk </a:t>
            </a:r>
            <a:r>
              <a:rPr kumimoji="1" lang="ko-KR" altLang="en-US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감소</a:t>
            </a:r>
            <a:endParaRPr kumimoji="1" lang="en-US" altLang="ko-KR" sz="1000" b="1" spc="-20" dirty="0">
              <a:solidFill>
                <a:srgbClr val="C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7071898" y="4430443"/>
            <a:ext cx="135064" cy="1080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25" name="AutoShape 18"/>
          <p:cNvSpPr>
            <a:spLocks noChangeArrowheads="1"/>
          </p:cNvSpPr>
          <p:nvPr/>
        </p:nvSpPr>
        <p:spPr bwMode="auto">
          <a:xfrm rot="10800000" flipV="1">
            <a:off x="6728502" y="3960201"/>
            <a:ext cx="808691" cy="533673"/>
          </a:xfrm>
          <a:prstGeom prst="round2DiagRect">
            <a:avLst>
              <a:gd name="adj1" fmla="val 8801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41798"/>
            <a:endParaRPr lang="ko-KR" altLang="ko-KR" sz="1400" spc="-3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26" name="Rectangle 29"/>
          <p:cNvSpPr>
            <a:spLocks noChangeArrowheads="1"/>
          </p:cNvSpPr>
          <p:nvPr/>
        </p:nvSpPr>
        <p:spPr bwMode="auto">
          <a:xfrm>
            <a:off x="6755150" y="4118421"/>
            <a:ext cx="745044" cy="340519"/>
          </a:xfrm>
          <a:prstGeom prst="roundRect">
            <a:avLst>
              <a:gd name="adj" fmla="val 16667"/>
            </a:avLst>
          </a:prstGeom>
          <a:noFill/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Gateway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27" name="그룹 326"/>
          <p:cNvGrpSpPr/>
          <p:nvPr/>
        </p:nvGrpSpPr>
        <p:grpSpPr>
          <a:xfrm flipH="1">
            <a:off x="6744578" y="3999743"/>
            <a:ext cx="447412" cy="124050"/>
            <a:chOff x="4061176" y="4942731"/>
            <a:chExt cx="463907" cy="152400"/>
          </a:xfrm>
        </p:grpSpPr>
        <p:sp>
          <p:nvSpPr>
            <p:cNvPr id="328" name="자유형 327"/>
            <p:cNvSpPr/>
            <p:nvPr/>
          </p:nvSpPr>
          <p:spPr>
            <a:xfrm>
              <a:off x="4077408" y="4942731"/>
              <a:ext cx="447675" cy="152400"/>
            </a:xfrm>
            <a:custGeom>
              <a:avLst/>
              <a:gdLst>
                <a:gd name="connsiteX0" fmla="*/ 0 w 447675"/>
                <a:gd name="connsiteY0" fmla="*/ 101600 h 152400"/>
                <a:gd name="connsiteX1" fmla="*/ 311150 w 447675"/>
                <a:gd name="connsiteY1" fmla="*/ 101600 h 152400"/>
                <a:gd name="connsiteX2" fmla="*/ 333375 w 447675"/>
                <a:gd name="connsiteY2" fmla="*/ 60325 h 152400"/>
                <a:gd name="connsiteX3" fmla="*/ 361950 w 447675"/>
                <a:gd name="connsiteY3" fmla="*/ 152400 h 152400"/>
                <a:gd name="connsiteX4" fmla="*/ 381000 w 447675"/>
                <a:gd name="connsiteY4" fmla="*/ 0 h 152400"/>
                <a:gd name="connsiteX5" fmla="*/ 400050 w 447675"/>
                <a:gd name="connsiteY5" fmla="*/ 104775 h 152400"/>
                <a:gd name="connsiteX6" fmla="*/ 447675 w 447675"/>
                <a:gd name="connsiteY6" fmla="*/ 1047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52400">
                  <a:moveTo>
                    <a:pt x="0" y="101600"/>
                  </a:moveTo>
                  <a:lnTo>
                    <a:pt x="311150" y="101600"/>
                  </a:lnTo>
                  <a:lnTo>
                    <a:pt x="333375" y="60325"/>
                  </a:lnTo>
                  <a:lnTo>
                    <a:pt x="361950" y="152400"/>
                  </a:lnTo>
                  <a:lnTo>
                    <a:pt x="381000" y="0"/>
                  </a:lnTo>
                  <a:lnTo>
                    <a:pt x="400050" y="104775"/>
                  </a:lnTo>
                  <a:lnTo>
                    <a:pt x="447675" y="104775"/>
                  </a:lnTo>
                </a:path>
              </a:pathLst>
            </a:custGeom>
            <a:noFill/>
            <a:ln w="6350">
              <a:solidFill>
                <a:schemeClr val="bg1"/>
              </a:solidFill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4061176" y="502539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30" name="AutoShape 18"/>
          <p:cNvSpPr>
            <a:spLocks noChangeArrowheads="1"/>
          </p:cNvSpPr>
          <p:nvPr/>
        </p:nvSpPr>
        <p:spPr bwMode="auto">
          <a:xfrm rot="10800000" flipV="1">
            <a:off x="6744578" y="4670699"/>
            <a:ext cx="808691" cy="533673"/>
          </a:xfrm>
          <a:prstGeom prst="round2DiagRect">
            <a:avLst>
              <a:gd name="adj1" fmla="val 8801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41798"/>
            <a:endParaRPr lang="ko-KR" altLang="ko-KR" sz="1400" spc="-3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1" name="Rectangle 29"/>
          <p:cNvSpPr>
            <a:spLocks noChangeArrowheads="1"/>
          </p:cNvSpPr>
          <p:nvPr/>
        </p:nvSpPr>
        <p:spPr bwMode="auto">
          <a:xfrm>
            <a:off x="6771226" y="4828919"/>
            <a:ext cx="745044" cy="340519"/>
          </a:xfrm>
          <a:prstGeom prst="roundRect">
            <a:avLst>
              <a:gd name="adj" fmla="val 16667"/>
            </a:avLst>
          </a:prstGeom>
          <a:noFill/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Interface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Framework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32" name="그룹 331"/>
          <p:cNvGrpSpPr/>
          <p:nvPr/>
        </p:nvGrpSpPr>
        <p:grpSpPr>
          <a:xfrm flipH="1">
            <a:off x="6760654" y="4710241"/>
            <a:ext cx="447412" cy="124050"/>
            <a:chOff x="4061176" y="4942731"/>
            <a:chExt cx="463907" cy="152400"/>
          </a:xfrm>
        </p:grpSpPr>
        <p:sp>
          <p:nvSpPr>
            <p:cNvPr id="333" name="자유형 332"/>
            <p:cNvSpPr/>
            <p:nvPr/>
          </p:nvSpPr>
          <p:spPr>
            <a:xfrm>
              <a:off x="4077408" y="4942731"/>
              <a:ext cx="447675" cy="152400"/>
            </a:xfrm>
            <a:custGeom>
              <a:avLst/>
              <a:gdLst>
                <a:gd name="connsiteX0" fmla="*/ 0 w 447675"/>
                <a:gd name="connsiteY0" fmla="*/ 101600 h 152400"/>
                <a:gd name="connsiteX1" fmla="*/ 311150 w 447675"/>
                <a:gd name="connsiteY1" fmla="*/ 101600 h 152400"/>
                <a:gd name="connsiteX2" fmla="*/ 333375 w 447675"/>
                <a:gd name="connsiteY2" fmla="*/ 60325 h 152400"/>
                <a:gd name="connsiteX3" fmla="*/ 361950 w 447675"/>
                <a:gd name="connsiteY3" fmla="*/ 152400 h 152400"/>
                <a:gd name="connsiteX4" fmla="*/ 381000 w 447675"/>
                <a:gd name="connsiteY4" fmla="*/ 0 h 152400"/>
                <a:gd name="connsiteX5" fmla="*/ 400050 w 447675"/>
                <a:gd name="connsiteY5" fmla="*/ 104775 h 152400"/>
                <a:gd name="connsiteX6" fmla="*/ 447675 w 447675"/>
                <a:gd name="connsiteY6" fmla="*/ 1047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52400">
                  <a:moveTo>
                    <a:pt x="0" y="101600"/>
                  </a:moveTo>
                  <a:lnTo>
                    <a:pt x="311150" y="101600"/>
                  </a:lnTo>
                  <a:lnTo>
                    <a:pt x="333375" y="60325"/>
                  </a:lnTo>
                  <a:lnTo>
                    <a:pt x="361950" y="152400"/>
                  </a:lnTo>
                  <a:lnTo>
                    <a:pt x="381000" y="0"/>
                  </a:lnTo>
                  <a:lnTo>
                    <a:pt x="400050" y="104775"/>
                  </a:lnTo>
                  <a:lnTo>
                    <a:pt x="447675" y="104775"/>
                  </a:lnTo>
                </a:path>
              </a:pathLst>
            </a:custGeom>
            <a:noFill/>
            <a:ln w="6350">
              <a:solidFill>
                <a:schemeClr val="bg1"/>
              </a:solidFill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>
              <a:off x="4061176" y="502539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35" name="AutoShape 18"/>
          <p:cNvSpPr>
            <a:spLocks noChangeArrowheads="1"/>
          </p:cNvSpPr>
          <p:nvPr/>
        </p:nvSpPr>
        <p:spPr bwMode="auto">
          <a:xfrm rot="10800000" flipV="1">
            <a:off x="6760654" y="5457419"/>
            <a:ext cx="808691" cy="533673"/>
          </a:xfrm>
          <a:prstGeom prst="round2DiagRect">
            <a:avLst>
              <a:gd name="adj1" fmla="val 8801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41798"/>
            <a:endParaRPr lang="ko-KR" altLang="ko-KR" sz="1400" spc="-31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6" name="Rectangle 29"/>
          <p:cNvSpPr>
            <a:spLocks noChangeArrowheads="1"/>
          </p:cNvSpPr>
          <p:nvPr/>
        </p:nvSpPr>
        <p:spPr bwMode="auto">
          <a:xfrm>
            <a:off x="6787302" y="5615639"/>
            <a:ext cx="745044" cy="340519"/>
          </a:xfrm>
          <a:prstGeom prst="roundRect">
            <a:avLst>
              <a:gd name="adj" fmla="val 16667"/>
            </a:avLst>
          </a:prstGeom>
          <a:noFill/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Portal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구축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Asset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37" name="그룹 336"/>
          <p:cNvGrpSpPr/>
          <p:nvPr/>
        </p:nvGrpSpPr>
        <p:grpSpPr>
          <a:xfrm flipH="1">
            <a:off x="6776730" y="5496961"/>
            <a:ext cx="447412" cy="124050"/>
            <a:chOff x="4061176" y="4942731"/>
            <a:chExt cx="463907" cy="152400"/>
          </a:xfrm>
        </p:grpSpPr>
        <p:sp>
          <p:nvSpPr>
            <p:cNvPr id="338" name="자유형 337"/>
            <p:cNvSpPr/>
            <p:nvPr/>
          </p:nvSpPr>
          <p:spPr>
            <a:xfrm>
              <a:off x="4077408" y="4942731"/>
              <a:ext cx="447675" cy="152400"/>
            </a:xfrm>
            <a:custGeom>
              <a:avLst/>
              <a:gdLst>
                <a:gd name="connsiteX0" fmla="*/ 0 w 447675"/>
                <a:gd name="connsiteY0" fmla="*/ 101600 h 152400"/>
                <a:gd name="connsiteX1" fmla="*/ 311150 w 447675"/>
                <a:gd name="connsiteY1" fmla="*/ 101600 h 152400"/>
                <a:gd name="connsiteX2" fmla="*/ 333375 w 447675"/>
                <a:gd name="connsiteY2" fmla="*/ 60325 h 152400"/>
                <a:gd name="connsiteX3" fmla="*/ 361950 w 447675"/>
                <a:gd name="connsiteY3" fmla="*/ 152400 h 152400"/>
                <a:gd name="connsiteX4" fmla="*/ 381000 w 447675"/>
                <a:gd name="connsiteY4" fmla="*/ 0 h 152400"/>
                <a:gd name="connsiteX5" fmla="*/ 400050 w 447675"/>
                <a:gd name="connsiteY5" fmla="*/ 104775 h 152400"/>
                <a:gd name="connsiteX6" fmla="*/ 447675 w 447675"/>
                <a:gd name="connsiteY6" fmla="*/ 10477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52400">
                  <a:moveTo>
                    <a:pt x="0" y="101600"/>
                  </a:moveTo>
                  <a:lnTo>
                    <a:pt x="311150" y="101600"/>
                  </a:lnTo>
                  <a:lnTo>
                    <a:pt x="333375" y="60325"/>
                  </a:lnTo>
                  <a:lnTo>
                    <a:pt x="361950" y="152400"/>
                  </a:lnTo>
                  <a:lnTo>
                    <a:pt x="381000" y="0"/>
                  </a:lnTo>
                  <a:lnTo>
                    <a:pt x="400050" y="104775"/>
                  </a:lnTo>
                  <a:lnTo>
                    <a:pt x="447675" y="104775"/>
                  </a:lnTo>
                </a:path>
              </a:pathLst>
            </a:custGeom>
            <a:noFill/>
            <a:ln w="6350">
              <a:solidFill>
                <a:schemeClr val="bg1"/>
              </a:solidFill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39" name="타원 338"/>
            <p:cNvSpPr/>
            <p:nvPr/>
          </p:nvSpPr>
          <p:spPr>
            <a:xfrm>
              <a:off x="4061176" y="502539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40" name="Freeform 1105"/>
          <p:cNvSpPr>
            <a:spLocks/>
          </p:cNvSpPr>
          <p:nvPr/>
        </p:nvSpPr>
        <p:spPr bwMode="auto">
          <a:xfrm>
            <a:off x="3606153" y="2400400"/>
            <a:ext cx="252000" cy="216000"/>
          </a:xfrm>
          <a:custGeom>
            <a:avLst/>
            <a:gdLst>
              <a:gd name="T0" fmla="*/ 28 w 51"/>
              <a:gd name="T1" fmla="*/ 21 h 51"/>
              <a:gd name="T2" fmla="*/ 36 w 51"/>
              <a:gd name="T3" fmla="*/ 9 h 51"/>
              <a:gd name="T4" fmla="*/ 41 w 51"/>
              <a:gd name="T5" fmla="*/ 6 h 51"/>
              <a:gd name="T6" fmla="*/ 45 w 51"/>
              <a:gd name="T7" fmla="*/ 10 h 51"/>
              <a:gd name="T8" fmla="*/ 42 w 51"/>
              <a:gd name="T9" fmla="*/ 14 h 51"/>
              <a:gd name="T10" fmla="*/ 30 w 51"/>
              <a:gd name="T11" fmla="*/ 23 h 51"/>
              <a:gd name="T12" fmla="*/ 31 w 51"/>
              <a:gd name="T13" fmla="*/ 24 h 51"/>
              <a:gd name="T14" fmla="*/ 44 w 51"/>
              <a:gd name="T15" fmla="*/ 22 h 51"/>
              <a:gd name="T16" fmla="*/ 47 w 51"/>
              <a:gd name="T17" fmla="*/ 21 h 51"/>
              <a:gd name="T18" fmla="*/ 51 w 51"/>
              <a:gd name="T19" fmla="*/ 26 h 51"/>
              <a:gd name="T20" fmla="*/ 47 w 51"/>
              <a:gd name="T21" fmla="*/ 29 h 51"/>
              <a:gd name="T22" fmla="*/ 44 w 51"/>
              <a:gd name="T23" fmla="*/ 29 h 51"/>
              <a:gd name="T24" fmla="*/ 31 w 51"/>
              <a:gd name="T25" fmla="*/ 27 h 51"/>
              <a:gd name="T26" fmla="*/ 30 w 51"/>
              <a:gd name="T27" fmla="*/ 29 h 51"/>
              <a:gd name="T28" fmla="*/ 42 w 51"/>
              <a:gd name="T29" fmla="*/ 37 h 51"/>
              <a:gd name="T30" fmla="*/ 45 w 51"/>
              <a:gd name="T31" fmla="*/ 41 h 51"/>
              <a:gd name="T32" fmla="*/ 41 w 51"/>
              <a:gd name="T33" fmla="*/ 45 h 51"/>
              <a:gd name="T34" fmla="*/ 36 w 51"/>
              <a:gd name="T35" fmla="*/ 41 h 51"/>
              <a:gd name="T36" fmla="*/ 28 w 51"/>
              <a:gd name="T37" fmla="*/ 31 h 51"/>
              <a:gd name="T38" fmla="*/ 27 w 51"/>
              <a:gd name="T39" fmla="*/ 31 h 51"/>
              <a:gd name="T40" fmla="*/ 29 w 51"/>
              <a:gd name="T41" fmla="*/ 46 h 51"/>
              <a:gd name="T42" fmla="*/ 29 w 51"/>
              <a:gd name="T43" fmla="*/ 49 h 51"/>
              <a:gd name="T44" fmla="*/ 25 w 51"/>
              <a:gd name="T45" fmla="*/ 51 h 51"/>
              <a:gd name="T46" fmla="*/ 21 w 51"/>
              <a:gd name="T47" fmla="*/ 49 h 51"/>
              <a:gd name="T48" fmla="*/ 21 w 51"/>
              <a:gd name="T49" fmla="*/ 46 h 51"/>
              <a:gd name="T50" fmla="*/ 24 w 51"/>
              <a:gd name="T51" fmla="*/ 31 h 51"/>
              <a:gd name="T52" fmla="*/ 22 w 51"/>
              <a:gd name="T53" fmla="*/ 31 h 51"/>
              <a:gd name="T54" fmla="*/ 15 w 51"/>
              <a:gd name="T55" fmla="*/ 41 h 51"/>
              <a:gd name="T56" fmla="*/ 10 w 51"/>
              <a:gd name="T57" fmla="*/ 45 h 51"/>
              <a:gd name="T58" fmla="*/ 6 w 51"/>
              <a:gd name="T59" fmla="*/ 40 h 51"/>
              <a:gd name="T60" fmla="*/ 9 w 51"/>
              <a:gd name="T61" fmla="*/ 36 h 51"/>
              <a:gd name="T62" fmla="*/ 20 w 51"/>
              <a:gd name="T63" fmla="*/ 29 h 51"/>
              <a:gd name="T64" fmla="*/ 20 w 51"/>
              <a:gd name="T65" fmla="*/ 27 h 51"/>
              <a:gd name="T66" fmla="*/ 7 w 51"/>
              <a:gd name="T67" fmla="*/ 29 h 51"/>
              <a:gd name="T68" fmla="*/ 4 w 51"/>
              <a:gd name="T69" fmla="*/ 29 h 51"/>
              <a:gd name="T70" fmla="*/ 0 w 51"/>
              <a:gd name="T71" fmla="*/ 26 h 51"/>
              <a:gd name="T72" fmla="*/ 4 w 51"/>
              <a:gd name="T73" fmla="*/ 21 h 51"/>
              <a:gd name="T74" fmla="*/ 7 w 51"/>
              <a:gd name="T75" fmla="*/ 22 h 51"/>
              <a:gd name="T76" fmla="*/ 20 w 51"/>
              <a:gd name="T77" fmla="*/ 24 h 51"/>
              <a:gd name="T78" fmla="*/ 20 w 51"/>
              <a:gd name="T79" fmla="*/ 23 h 51"/>
              <a:gd name="T80" fmla="*/ 10 w 51"/>
              <a:gd name="T81" fmla="*/ 16 h 51"/>
              <a:gd name="T82" fmla="*/ 6 w 51"/>
              <a:gd name="T83" fmla="*/ 11 h 51"/>
              <a:gd name="T84" fmla="*/ 10 w 51"/>
              <a:gd name="T85" fmla="*/ 7 h 51"/>
              <a:gd name="T86" fmla="*/ 15 w 51"/>
              <a:gd name="T87" fmla="*/ 10 h 51"/>
              <a:gd name="T88" fmla="*/ 22 w 51"/>
              <a:gd name="T89" fmla="*/ 21 h 51"/>
              <a:gd name="T90" fmla="*/ 24 w 51"/>
              <a:gd name="T91" fmla="*/ 20 h 51"/>
              <a:gd name="T92" fmla="*/ 21 w 51"/>
              <a:gd name="T93" fmla="*/ 6 h 51"/>
              <a:gd name="T94" fmla="*/ 21 w 51"/>
              <a:gd name="T95" fmla="*/ 3 h 51"/>
              <a:gd name="T96" fmla="*/ 25 w 51"/>
              <a:gd name="T97" fmla="*/ 0 h 51"/>
              <a:gd name="T98" fmla="*/ 29 w 51"/>
              <a:gd name="T99" fmla="*/ 4 h 51"/>
              <a:gd name="T100" fmla="*/ 29 w 51"/>
              <a:gd name="T101" fmla="*/ 7 h 51"/>
              <a:gd name="T102" fmla="*/ 27 w 51"/>
              <a:gd name="T103" fmla="*/ 20 h 51"/>
              <a:gd name="T104" fmla="*/ 28 w 51"/>
              <a:gd name="T105" fmla="*/ 2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" h="51">
                <a:moveTo>
                  <a:pt x="28" y="21"/>
                </a:moveTo>
                <a:cubicBezTo>
                  <a:pt x="36" y="9"/>
                  <a:pt x="36" y="9"/>
                  <a:pt x="36" y="9"/>
                </a:cubicBezTo>
                <a:cubicBezTo>
                  <a:pt x="37" y="7"/>
                  <a:pt x="38" y="6"/>
                  <a:pt x="41" y="6"/>
                </a:cubicBezTo>
                <a:cubicBezTo>
                  <a:pt x="43" y="6"/>
                  <a:pt x="45" y="8"/>
                  <a:pt x="45" y="10"/>
                </a:cubicBezTo>
                <a:cubicBezTo>
                  <a:pt x="45" y="12"/>
                  <a:pt x="44" y="13"/>
                  <a:pt x="42" y="14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24"/>
                  <a:pt x="31" y="24"/>
                  <a:pt x="31" y="24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2"/>
                  <a:pt x="46" y="21"/>
                  <a:pt x="47" y="21"/>
                </a:cubicBezTo>
                <a:cubicBezTo>
                  <a:pt x="49" y="21"/>
                  <a:pt x="51" y="23"/>
                  <a:pt x="51" y="26"/>
                </a:cubicBezTo>
                <a:cubicBezTo>
                  <a:pt x="51" y="28"/>
                  <a:pt x="49" y="29"/>
                  <a:pt x="47" y="29"/>
                </a:cubicBezTo>
                <a:cubicBezTo>
                  <a:pt x="46" y="29"/>
                  <a:pt x="45" y="29"/>
                  <a:pt x="44" y="29"/>
                </a:cubicBezTo>
                <a:cubicBezTo>
                  <a:pt x="31" y="27"/>
                  <a:pt x="31" y="27"/>
                  <a:pt x="31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8"/>
                  <a:pt x="45" y="39"/>
                  <a:pt x="45" y="41"/>
                </a:cubicBezTo>
                <a:cubicBezTo>
                  <a:pt x="45" y="43"/>
                  <a:pt x="43" y="45"/>
                  <a:pt x="41" y="45"/>
                </a:cubicBezTo>
                <a:cubicBezTo>
                  <a:pt x="38" y="45"/>
                  <a:pt x="37" y="43"/>
                  <a:pt x="36" y="41"/>
                </a:cubicBez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7"/>
                  <a:pt x="30" y="47"/>
                  <a:pt x="29" y="49"/>
                </a:cubicBezTo>
                <a:cubicBezTo>
                  <a:pt x="29" y="50"/>
                  <a:pt x="27" y="51"/>
                  <a:pt x="25" y="51"/>
                </a:cubicBezTo>
                <a:cubicBezTo>
                  <a:pt x="24" y="51"/>
                  <a:pt x="22" y="51"/>
                  <a:pt x="21" y="49"/>
                </a:cubicBezTo>
                <a:cubicBezTo>
                  <a:pt x="21" y="48"/>
                  <a:pt x="21" y="47"/>
                  <a:pt x="21" y="46"/>
                </a:cubicBezTo>
                <a:cubicBezTo>
                  <a:pt x="24" y="31"/>
                  <a:pt x="24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15" y="41"/>
                  <a:pt x="15" y="41"/>
                  <a:pt x="15" y="41"/>
                </a:cubicBezTo>
                <a:cubicBezTo>
                  <a:pt x="13" y="43"/>
                  <a:pt x="12" y="45"/>
                  <a:pt x="10" y="45"/>
                </a:cubicBezTo>
                <a:cubicBezTo>
                  <a:pt x="8" y="45"/>
                  <a:pt x="6" y="43"/>
                  <a:pt x="6" y="40"/>
                </a:cubicBezTo>
                <a:cubicBezTo>
                  <a:pt x="7" y="39"/>
                  <a:pt x="8" y="37"/>
                  <a:pt x="9" y="36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7"/>
                  <a:pt x="20" y="27"/>
                  <a:pt x="20" y="27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9"/>
                  <a:pt x="4" y="29"/>
                  <a:pt x="4" y="29"/>
                </a:cubicBezTo>
                <a:cubicBezTo>
                  <a:pt x="1" y="29"/>
                  <a:pt x="0" y="28"/>
                  <a:pt x="0" y="26"/>
                </a:cubicBezTo>
                <a:cubicBezTo>
                  <a:pt x="0" y="23"/>
                  <a:pt x="2" y="21"/>
                  <a:pt x="4" y="21"/>
                </a:cubicBezTo>
                <a:cubicBezTo>
                  <a:pt x="5" y="21"/>
                  <a:pt x="6" y="22"/>
                  <a:pt x="7" y="22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10" y="16"/>
                  <a:pt x="10" y="16"/>
                  <a:pt x="10" y="16"/>
                </a:cubicBezTo>
                <a:cubicBezTo>
                  <a:pt x="8" y="14"/>
                  <a:pt x="6" y="13"/>
                  <a:pt x="6" y="11"/>
                </a:cubicBezTo>
                <a:cubicBezTo>
                  <a:pt x="6" y="8"/>
                  <a:pt x="8" y="7"/>
                  <a:pt x="10" y="7"/>
                </a:cubicBezTo>
                <a:cubicBezTo>
                  <a:pt x="12" y="7"/>
                  <a:pt x="13" y="9"/>
                  <a:pt x="15" y="10"/>
                </a:cubicBezTo>
                <a:cubicBezTo>
                  <a:pt x="22" y="21"/>
                  <a:pt x="22" y="21"/>
                  <a:pt x="22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4"/>
                  <a:pt x="21" y="4"/>
                  <a:pt x="21" y="3"/>
                </a:cubicBezTo>
                <a:cubicBezTo>
                  <a:pt x="22" y="1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5"/>
                  <a:pt x="29" y="6"/>
                  <a:pt x="29" y="7"/>
                </a:cubicBezTo>
                <a:cubicBezTo>
                  <a:pt x="27" y="20"/>
                  <a:pt x="27" y="20"/>
                  <a:pt x="27" y="20"/>
                </a:cubicBezTo>
                <a:cubicBezTo>
                  <a:pt x="28" y="21"/>
                  <a:pt x="28" y="21"/>
                  <a:pt x="28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9554" tIns="49778" rIns="99554" bIns="49778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41" name="Picture 88" descr="D:\@@한전백업방\@삽도백업\PNG\02-라-1)-05.png"/>
          <p:cNvPicPr>
            <a:picLocks noChangeAspect="1" noChangeArrowheads="1"/>
          </p:cNvPicPr>
          <p:nvPr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651" y="2371180"/>
            <a:ext cx="324000" cy="2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AutoShape 45"/>
          <p:cNvSpPr>
            <a:spLocks noChangeArrowheads="1"/>
          </p:cNvSpPr>
          <p:nvPr/>
        </p:nvSpPr>
        <p:spPr bwMode="gray">
          <a:xfrm>
            <a:off x="0" y="1232756"/>
            <a:ext cx="9906000" cy="7560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349" name="그룹 348"/>
          <p:cNvGrpSpPr/>
          <p:nvPr/>
        </p:nvGrpSpPr>
        <p:grpSpPr>
          <a:xfrm>
            <a:off x="223528" y="1255476"/>
            <a:ext cx="972000" cy="717550"/>
            <a:chOff x="221808" y="115300"/>
            <a:chExt cx="806450" cy="717550"/>
          </a:xfrm>
        </p:grpSpPr>
        <p:sp>
          <p:nvSpPr>
            <p:cNvPr id="350" name="모서리가 둥근 직사각형 349"/>
            <p:cNvSpPr/>
            <p:nvPr/>
          </p:nvSpPr>
          <p:spPr>
            <a:xfrm>
              <a:off x="221808" y="115300"/>
              <a:ext cx="806450" cy="717550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rgbClr val="C495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351" name="그룹 350"/>
            <p:cNvGrpSpPr/>
            <p:nvPr/>
          </p:nvGrpSpPr>
          <p:grpSpPr>
            <a:xfrm>
              <a:off x="316887" y="171676"/>
              <a:ext cx="604971" cy="553998"/>
              <a:chOff x="835050" y="305907"/>
              <a:chExt cx="666243" cy="628250"/>
            </a:xfrm>
          </p:grpSpPr>
          <p:grpSp>
            <p:nvGrpSpPr>
              <p:cNvPr id="352" name="그룹 351"/>
              <p:cNvGrpSpPr/>
              <p:nvPr/>
            </p:nvGrpSpPr>
            <p:grpSpPr>
              <a:xfrm>
                <a:off x="835050" y="471693"/>
                <a:ext cx="343334" cy="369374"/>
                <a:chOff x="1494991" y="481218"/>
                <a:chExt cx="343334" cy="369374"/>
              </a:xfrm>
            </p:grpSpPr>
            <p:sp>
              <p:nvSpPr>
                <p:cNvPr id="354" name="제목 3"/>
                <p:cNvSpPr txBox="1">
                  <a:spLocks/>
                </p:cNvSpPr>
                <p:nvPr/>
              </p:nvSpPr>
              <p:spPr>
                <a:xfrm>
                  <a:off x="1511987" y="481218"/>
                  <a:ext cx="309342" cy="10470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en-US" altLang="ko-KR" sz="600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0000101010101" charset="-127"/>
                      <a:ea typeface="나눔바른고딕" panose="020B0600000101010101" charset="-127"/>
                    </a:rPr>
                    <a:t>STRATEGY</a:t>
                  </a:r>
                  <a:endParaRPr lang="ko-KR" altLang="en-US" sz="600" spc="-4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endParaRPr>
                </a:p>
              </p:txBody>
            </p:sp>
            <p:cxnSp>
              <p:nvCxnSpPr>
                <p:cNvPr id="355" name="직선 연결선 354"/>
                <p:cNvCxnSpPr/>
                <p:nvPr/>
              </p:nvCxnSpPr>
              <p:spPr>
                <a:xfrm>
                  <a:off x="1494991" y="605743"/>
                  <a:ext cx="343334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제목 3"/>
                <p:cNvSpPr txBox="1">
                  <a:spLocks/>
                </p:cNvSpPr>
                <p:nvPr/>
              </p:nvSpPr>
              <p:spPr>
                <a:xfrm>
                  <a:off x="1535716" y="623724"/>
                  <a:ext cx="261886" cy="22686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ko-KR" altLang="en-US" sz="1300" b="1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0000101010101" charset="-127"/>
                      <a:ea typeface="나눔바른고딕" panose="020B0600000101010101" charset="-127"/>
                    </a:rPr>
                    <a:t>전략</a:t>
                  </a:r>
                </a:p>
              </p:txBody>
            </p:sp>
          </p:grpSp>
          <p:sp>
            <p:nvSpPr>
              <p:cNvPr id="353" name="제목 3"/>
              <p:cNvSpPr txBox="1">
                <a:spLocks/>
              </p:cNvSpPr>
              <p:nvPr/>
            </p:nvSpPr>
            <p:spPr>
              <a:xfrm>
                <a:off x="1256691" y="305907"/>
                <a:ext cx="244602" cy="628250"/>
              </a:xfrm>
              <a:prstGeom prst="rect">
                <a:avLst/>
              </a:prstGeom>
            </p:spPr>
            <p:txBody>
              <a:bodyPr vert="horz" wrap="none" lIns="0" tIns="0" rIns="0" bIns="0" rtlCol="0" anchor="b" anchorCtr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2300"/>
                  </a:lnSpc>
                  <a:spcBef>
                    <a:spcPct val="0"/>
                  </a:spcBef>
                  <a:buClr>
                    <a:schemeClr val="bg1">
                      <a:lumMod val="50000"/>
                    </a:schemeClr>
                  </a:buClr>
                  <a:buSzPct val="100000"/>
                  <a:buNone/>
                  <a:defRPr sz="2000">
                    <a:solidFill>
                      <a:schemeClr val="bg1"/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2</a:t>
                </a:r>
                <a:endParaRPr lang="ko-KR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357" name="TextBox 356"/>
          <p:cNvSpPr txBox="1"/>
          <p:nvPr/>
        </p:nvSpPr>
        <p:spPr>
          <a:xfrm>
            <a:off x="1316596" y="1559057"/>
            <a:ext cx="392443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포탈 및 인터페이스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Asset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기반 구축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1319926" y="1346865"/>
            <a:ext cx="858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일정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범위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신뢰성 측면에서 검증된 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Asset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기반의 </a:t>
            </a:r>
            <a:r>
              <a:rPr lang="ko-KR" altLang="en-US" sz="1200" b="1" dirty="0" err="1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커스터마이징이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사업 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Risk,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공수</a:t>
            </a:r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품질 측면에서 유리</a:t>
            </a:r>
          </a:p>
        </p:txBody>
      </p:sp>
      <p:cxnSp>
        <p:nvCxnSpPr>
          <p:cNvPr id="342" name="직선 연결선 341"/>
          <p:cNvCxnSpPr/>
          <p:nvPr/>
        </p:nvCxnSpPr>
        <p:spPr>
          <a:xfrm>
            <a:off x="2341748" y="3898647"/>
            <a:ext cx="0" cy="1152000"/>
          </a:xfrm>
          <a:prstGeom prst="line">
            <a:avLst/>
          </a:prstGeom>
          <a:ln w="19050">
            <a:solidFill>
              <a:srgbClr val="F265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 bwMode="gray">
          <a:xfrm>
            <a:off x="526004" y="4362555"/>
            <a:ext cx="466556" cy="0"/>
          </a:xfrm>
          <a:prstGeom prst="line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43" name="직선 연결선 342"/>
          <p:cNvCxnSpPr/>
          <p:nvPr/>
        </p:nvCxnSpPr>
        <p:spPr bwMode="gray">
          <a:xfrm>
            <a:off x="994056" y="4618575"/>
            <a:ext cx="2016000" cy="0"/>
          </a:xfrm>
          <a:prstGeom prst="line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344" name="직사각형 343"/>
          <p:cNvSpPr/>
          <p:nvPr/>
        </p:nvSpPr>
        <p:spPr>
          <a:xfrm>
            <a:off x="943005" y="4372354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구현</a:t>
            </a:r>
          </a:p>
        </p:txBody>
      </p:sp>
      <p:cxnSp>
        <p:nvCxnSpPr>
          <p:cNvPr id="345" name="직선 연결선 344"/>
          <p:cNvCxnSpPr/>
          <p:nvPr/>
        </p:nvCxnSpPr>
        <p:spPr>
          <a:xfrm>
            <a:off x="3008784" y="3898495"/>
            <a:ext cx="0" cy="1152000"/>
          </a:xfrm>
          <a:prstGeom prst="line">
            <a:avLst/>
          </a:prstGeom>
          <a:ln w="19050">
            <a:solidFill>
              <a:srgbClr val="F265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/>
          <p:cNvCxnSpPr/>
          <p:nvPr/>
        </p:nvCxnSpPr>
        <p:spPr bwMode="gray">
          <a:xfrm>
            <a:off x="2347428" y="4870603"/>
            <a:ext cx="684000" cy="0"/>
          </a:xfrm>
          <a:prstGeom prst="line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348" name="직사각형 347"/>
          <p:cNvSpPr/>
          <p:nvPr/>
        </p:nvSpPr>
        <p:spPr>
          <a:xfrm>
            <a:off x="2315610" y="4654579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테스트</a:t>
            </a:r>
          </a:p>
        </p:txBody>
      </p:sp>
      <p:grpSp>
        <p:nvGrpSpPr>
          <p:cNvPr id="359" name="그룹 358"/>
          <p:cNvGrpSpPr/>
          <p:nvPr/>
        </p:nvGrpSpPr>
        <p:grpSpPr>
          <a:xfrm>
            <a:off x="340453" y="4634101"/>
            <a:ext cx="1535392" cy="401611"/>
            <a:chOff x="1424757" y="5112830"/>
            <a:chExt cx="1535392" cy="401611"/>
          </a:xfrm>
        </p:grpSpPr>
        <p:sp>
          <p:nvSpPr>
            <p:cNvPr id="360" name="자유형 359"/>
            <p:cNvSpPr/>
            <p:nvPr/>
          </p:nvSpPr>
          <p:spPr>
            <a:xfrm rot="9696042">
              <a:off x="1829317" y="5112830"/>
              <a:ext cx="360000" cy="258297"/>
            </a:xfrm>
            <a:custGeom>
              <a:avLst/>
              <a:gdLst>
                <a:gd name="connsiteX0" fmla="*/ 139700 w 139700"/>
                <a:gd name="connsiteY0" fmla="*/ 0 h 228600"/>
                <a:gd name="connsiteX1" fmla="*/ 139700 w 139700"/>
                <a:gd name="connsiteY1" fmla="*/ 88900 h 228600"/>
                <a:gd name="connsiteX2" fmla="*/ 0 w 139700"/>
                <a:gd name="connsiteY2" fmla="*/ 228600 h 228600"/>
                <a:gd name="connsiteX3" fmla="*/ 139700 w 139700"/>
                <a:gd name="connsiteY3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00" h="228600">
                  <a:moveTo>
                    <a:pt x="139700" y="0"/>
                  </a:moveTo>
                  <a:lnTo>
                    <a:pt x="139700" y="88900"/>
                  </a:lnTo>
                  <a:lnTo>
                    <a:pt x="0" y="228600"/>
                  </a:lnTo>
                  <a:lnTo>
                    <a:pt x="1397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61" name="대각선 방향의 모서리가 둥근 사각형 360"/>
            <p:cNvSpPr/>
            <p:nvPr/>
          </p:nvSpPr>
          <p:spPr>
            <a:xfrm>
              <a:off x="1424757" y="5190441"/>
              <a:ext cx="1535392" cy="324000"/>
            </a:xfrm>
            <a:prstGeom prst="round2Diag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6000" rIns="0" bIns="36000" rtlCol="0" anchor="ctr"/>
            <a:lstStyle/>
            <a:p>
              <a:pPr marL="90488" indent="-90488"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짧은 구현 준비 기간</a:t>
              </a:r>
              <a:endParaRPr lang="en-US" altLang="ko-KR" sz="1000" b="1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90488" indent="-90488"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000000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부족한 구현 기간 </a:t>
              </a:r>
            </a:p>
          </p:txBody>
        </p:sp>
      </p:grpSp>
      <p:sp>
        <p:nvSpPr>
          <p:cNvPr id="362" name="직사각형 361"/>
          <p:cNvSpPr/>
          <p:nvPr/>
        </p:nvSpPr>
        <p:spPr>
          <a:xfrm>
            <a:off x="308484" y="5590254"/>
            <a:ext cx="26117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ko-KR" altLang="en-US" sz="1000" b="1" spc="-20" dirty="0">
                <a:solidFill>
                  <a:srgbClr val="C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일반적인 구현 전 준비 단계 프로세스</a:t>
            </a:r>
            <a:endParaRPr kumimoji="1" lang="en-US" altLang="ko-KR" sz="1000" b="1" spc="-20" dirty="0">
              <a:solidFill>
                <a:srgbClr val="C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44" y="4036710"/>
            <a:ext cx="2844316" cy="20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037" y="5139097"/>
            <a:ext cx="449585" cy="24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94" y="5431261"/>
            <a:ext cx="574398" cy="2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NICE GROUP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613" y="5746297"/>
            <a:ext cx="328863" cy="27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2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2518318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사업 수행 전략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346" name="AutoShape 45"/>
          <p:cNvSpPr>
            <a:spLocks noChangeArrowheads="1"/>
          </p:cNvSpPr>
          <p:nvPr/>
        </p:nvSpPr>
        <p:spPr bwMode="gray">
          <a:xfrm>
            <a:off x="0" y="1232756"/>
            <a:ext cx="9906000" cy="75608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9" name="그룹 348"/>
          <p:cNvGrpSpPr/>
          <p:nvPr/>
        </p:nvGrpSpPr>
        <p:grpSpPr>
          <a:xfrm>
            <a:off x="223528" y="1255476"/>
            <a:ext cx="972000" cy="717550"/>
            <a:chOff x="221808" y="115300"/>
            <a:chExt cx="806450" cy="717550"/>
          </a:xfrm>
        </p:grpSpPr>
        <p:sp>
          <p:nvSpPr>
            <p:cNvPr id="350" name="모서리가 둥근 직사각형 349"/>
            <p:cNvSpPr/>
            <p:nvPr/>
          </p:nvSpPr>
          <p:spPr>
            <a:xfrm>
              <a:off x="221808" y="115300"/>
              <a:ext cx="806450" cy="717550"/>
            </a:xfrm>
            <a:prstGeom prst="roundRect">
              <a:avLst/>
            </a:prstGeom>
            <a:solidFill>
              <a:srgbClr val="FFC000"/>
            </a:solidFill>
            <a:ln w="28575">
              <a:solidFill>
                <a:srgbClr val="C495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1" name="그룹 350"/>
            <p:cNvGrpSpPr/>
            <p:nvPr/>
          </p:nvGrpSpPr>
          <p:grpSpPr>
            <a:xfrm>
              <a:off x="316887" y="171676"/>
              <a:ext cx="604973" cy="553998"/>
              <a:chOff x="835050" y="305907"/>
              <a:chExt cx="666245" cy="628250"/>
            </a:xfrm>
          </p:grpSpPr>
          <p:grpSp>
            <p:nvGrpSpPr>
              <p:cNvPr id="352" name="그룹 351"/>
              <p:cNvGrpSpPr/>
              <p:nvPr/>
            </p:nvGrpSpPr>
            <p:grpSpPr>
              <a:xfrm>
                <a:off x="835050" y="471693"/>
                <a:ext cx="343334" cy="369374"/>
                <a:chOff x="1494991" y="481218"/>
                <a:chExt cx="343334" cy="369374"/>
              </a:xfrm>
            </p:grpSpPr>
            <p:sp>
              <p:nvSpPr>
                <p:cNvPr id="354" name="제목 3"/>
                <p:cNvSpPr txBox="1">
                  <a:spLocks/>
                </p:cNvSpPr>
                <p:nvPr/>
              </p:nvSpPr>
              <p:spPr>
                <a:xfrm>
                  <a:off x="1522972" y="481218"/>
                  <a:ext cx="287372" cy="10470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en-US" altLang="ko-KR" sz="600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 charset="-127"/>
                      <a:ea typeface="맑은 고딕" pitchFamily="50" charset="-127"/>
                    </a:rPr>
                    <a:t>STRATEGY</a:t>
                  </a:r>
                  <a:endParaRPr lang="ko-KR" altLang="en-US" sz="600" spc="-4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355" name="직선 연결선 354"/>
                <p:cNvCxnSpPr/>
                <p:nvPr/>
              </p:nvCxnSpPr>
              <p:spPr>
                <a:xfrm>
                  <a:off x="1494991" y="605743"/>
                  <a:ext cx="343334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제목 3"/>
                <p:cNvSpPr txBox="1">
                  <a:spLocks/>
                </p:cNvSpPr>
                <p:nvPr/>
              </p:nvSpPr>
              <p:spPr>
                <a:xfrm>
                  <a:off x="1519605" y="623724"/>
                  <a:ext cx="294109" cy="22686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spAutoFit/>
                </a:bodyPr>
                <a:lstStyle>
                  <a:lvl1pPr algn="ctr" defTabSz="1067745" rtl="0" eaLnBrk="1" latinLnBrk="1" hangingPunct="1">
                    <a:spcBef>
                      <a:spcPct val="0"/>
                    </a:spcBef>
                    <a:buNone/>
                    <a:defRPr lang="ko-KR" altLang="en-US" sz="2800" kern="1200">
                      <a:solidFill>
                        <a:schemeClr val="tx1"/>
                      </a:solidFill>
                      <a:latin typeface="다음_SemiBold" panose="02000700060000000000" pitchFamily="2" charset="-127"/>
                      <a:ea typeface="다음_SemiBold" panose="02000700060000000000" pitchFamily="2" charset="-127"/>
                      <a:cs typeface="+mj-cs"/>
                    </a:defRPr>
                  </a:lvl1pPr>
                </a:lstStyle>
                <a:p>
                  <a:pPr>
                    <a:buClr>
                      <a:schemeClr val="bg1">
                        <a:lumMod val="50000"/>
                      </a:schemeClr>
                    </a:buClr>
                    <a:buSzPct val="100000"/>
                  </a:pPr>
                  <a:r>
                    <a:rPr lang="ko-KR" altLang="en-US" sz="1300" b="1" spc="-45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ea typeface="+mn-ea"/>
                    </a:rPr>
                    <a:t>전략</a:t>
                  </a:r>
                </a:p>
              </p:txBody>
            </p:sp>
          </p:grpSp>
          <p:sp>
            <p:nvSpPr>
              <p:cNvPr id="353" name="제목 3"/>
              <p:cNvSpPr txBox="1">
                <a:spLocks/>
              </p:cNvSpPr>
              <p:nvPr/>
            </p:nvSpPr>
            <p:spPr>
              <a:xfrm>
                <a:off x="1256692" y="305907"/>
                <a:ext cx="244603" cy="628250"/>
              </a:xfrm>
              <a:prstGeom prst="rect">
                <a:avLst/>
              </a:prstGeom>
            </p:spPr>
            <p:txBody>
              <a:bodyPr vert="horz" wrap="none" lIns="0" tIns="0" rIns="0" bIns="0" rtlCol="0" anchor="b" anchorCtr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ts val="2300"/>
                  </a:lnSpc>
                  <a:spcBef>
                    <a:spcPct val="0"/>
                  </a:spcBef>
                  <a:buClr>
                    <a:schemeClr val="bg1">
                      <a:lumMod val="50000"/>
                    </a:schemeClr>
                  </a:buClr>
                  <a:buSzPct val="100000"/>
                  <a:buNone/>
                  <a:defRPr sz="2000">
                    <a:solidFill>
                      <a:schemeClr val="bg1"/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342" name="TextBox 341"/>
          <p:cNvSpPr txBox="1"/>
          <p:nvPr/>
        </p:nvSpPr>
        <p:spPr>
          <a:xfrm>
            <a:off x="1316595" y="1559057"/>
            <a:ext cx="507570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사업 특성을 고려한 프로젝트 조직 구성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1319926" y="1346865"/>
            <a:ext cx="858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+mn-ea"/>
              </a:rPr>
              <a:t>검증된 협력업체와의 협업을 통해 효율적인 프로젝트 수행</a:t>
            </a:r>
          </a:p>
        </p:txBody>
      </p:sp>
      <p:grpSp>
        <p:nvGrpSpPr>
          <p:cNvPr id="373" name="Group 2"/>
          <p:cNvGrpSpPr>
            <a:grpSpLocks/>
          </p:cNvGrpSpPr>
          <p:nvPr/>
        </p:nvGrpSpPr>
        <p:grpSpPr bwMode="auto">
          <a:xfrm>
            <a:off x="232595" y="2544018"/>
            <a:ext cx="9240860" cy="1245845"/>
            <a:chOff x="276" y="1727"/>
            <a:chExt cx="3666" cy="526"/>
          </a:xfrm>
        </p:grpSpPr>
        <p:pic>
          <p:nvPicPr>
            <p:cNvPr id="374" name="Picture 3" descr="하늘"/>
            <p:cNvPicPr>
              <a:picLocks noChangeAspect="1" noChangeArrowheads="1"/>
            </p:cNvPicPr>
            <p:nvPr/>
          </p:nvPicPr>
          <p:blipFill>
            <a:blip r:embed="rId2"/>
            <a:srcRect l="7834" t="8260"/>
            <a:stretch>
              <a:fillRect/>
            </a:stretch>
          </p:blipFill>
          <p:spPr bwMode="auto">
            <a:xfrm flipH="1">
              <a:off x="2449" y="1727"/>
              <a:ext cx="1493" cy="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5" name="Picture 4" descr="하늘"/>
            <p:cNvPicPr>
              <a:picLocks noChangeAspect="1" noChangeArrowheads="1"/>
            </p:cNvPicPr>
            <p:nvPr/>
          </p:nvPicPr>
          <p:blipFill>
            <a:blip r:embed="rId3"/>
            <a:srcRect r="37613" b="11317"/>
            <a:stretch>
              <a:fillRect/>
            </a:stretch>
          </p:blipFill>
          <p:spPr bwMode="auto">
            <a:xfrm flipH="1" flipV="1">
              <a:off x="276" y="1750"/>
              <a:ext cx="999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6" name="Picture 142" descr="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472" y="3353726"/>
            <a:ext cx="9293532" cy="131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952" y="4974121"/>
            <a:ext cx="804503" cy="38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" name="Group 15"/>
          <p:cNvGrpSpPr>
            <a:grpSpLocks/>
          </p:cNvGrpSpPr>
          <p:nvPr/>
        </p:nvGrpSpPr>
        <p:grpSpPr bwMode="auto">
          <a:xfrm>
            <a:off x="2777334" y="3771546"/>
            <a:ext cx="3872791" cy="1075805"/>
            <a:chOff x="1698" y="1706"/>
            <a:chExt cx="883" cy="567"/>
          </a:xfrm>
          <a:solidFill>
            <a:srgbClr val="4BB4E4"/>
          </a:solidFill>
        </p:grpSpPr>
        <p:sp>
          <p:nvSpPr>
            <p:cNvPr id="379" name="Freeform 16"/>
            <p:cNvSpPr>
              <a:spLocks/>
            </p:cNvSpPr>
            <p:nvPr/>
          </p:nvSpPr>
          <p:spPr bwMode="auto">
            <a:xfrm>
              <a:off x="1698" y="1936"/>
              <a:ext cx="338" cy="311"/>
            </a:xfrm>
            <a:custGeom>
              <a:avLst/>
              <a:gdLst>
                <a:gd name="T0" fmla="*/ 860 w 929"/>
                <a:gd name="T1" fmla="*/ 1327 h 1327"/>
                <a:gd name="T2" fmla="*/ 909 w 929"/>
                <a:gd name="T3" fmla="*/ 1143 h 1327"/>
                <a:gd name="T4" fmla="*/ 879 w 929"/>
                <a:gd name="T5" fmla="*/ 1133 h 1327"/>
                <a:gd name="T6" fmla="*/ 842 w 929"/>
                <a:gd name="T7" fmla="*/ 1119 h 1327"/>
                <a:gd name="T8" fmla="*/ 811 w 929"/>
                <a:gd name="T9" fmla="*/ 1105 h 1327"/>
                <a:gd name="T10" fmla="*/ 778 w 929"/>
                <a:gd name="T11" fmla="*/ 1090 h 1327"/>
                <a:gd name="T12" fmla="*/ 744 w 929"/>
                <a:gd name="T13" fmla="*/ 1073 h 1327"/>
                <a:gd name="T14" fmla="*/ 713 w 929"/>
                <a:gd name="T15" fmla="*/ 1053 h 1327"/>
                <a:gd name="T16" fmla="*/ 689 w 929"/>
                <a:gd name="T17" fmla="*/ 1037 h 1327"/>
                <a:gd name="T18" fmla="*/ 660 w 929"/>
                <a:gd name="T19" fmla="*/ 1017 h 1327"/>
                <a:gd name="T20" fmla="*/ 631 w 929"/>
                <a:gd name="T21" fmla="*/ 997 h 1327"/>
                <a:gd name="T22" fmla="*/ 610 w 929"/>
                <a:gd name="T23" fmla="*/ 981 h 1327"/>
                <a:gd name="T24" fmla="*/ 578 w 929"/>
                <a:gd name="T25" fmla="*/ 954 h 1327"/>
                <a:gd name="T26" fmla="*/ 542 w 929"/>
                <a:gd name="T27" fmla="*/ 922 h 1327"/>
                <a:gd name="T28" fmla="*/ 506 w 929"/>
                <a:gd name="T29" fmla="*/ 887 h 1327"/>
                <a:gd name="T30" fmla="*/ 475 w 929"/>
                <a:gd name="T31" fmla="*/ 851 h 1327"/>
                <a:gd name="T32" fmla="*/ 446 w 929"/>
                <a:gd name="T33" fmla="*/ 814 h 1327"/>
                <a:gd name="T34" fmla="*/ 414 w 929"/>
                <a:gd name="T35" fmla="*/ 769 h 1327"/>
                <a:gd name="T36" fmla="*/ 385 w 929"/>
                <a:gd name="T37" fmla="*/ 724 h 1327"/>
                <a:gd name="T38" fmla="*/ 358 w 929"/>
                <a:gd name="T39" fmla="*/ 674 h 1327"/>
                <a:gd name="T40" fmla="*/ 337 w 929"/>
                <a:gd name="T41" fmla="*/ 629 h 1327"/>
                <a:gd name="T42" fmla="*/ 317 w 929"/>
                <a:gd name="T43" fmla="*/ 585 h 1327"/>
                <a:gd name="T44" fmla="*/ 301 w 929"/>
                <a:gd name="T45" fmla="*/ 539 h 1327"/>
                <a:gd name="T46" fmla="*/ 286 w 929"/>
                <a:gd name="T47" fmla="*/ 491 h 1327"/>
                <a:gd name="T48" fmla="*/ 272 w 929"/>
                <a:gd name="T49" fmla="*/ 438 h 1327"/>
                <a:gd name="T50" fmla="*/ 262 w 929"/>
                <a:gd name="T51" fmla="*/ 384 h 1327"/>
                <a:gd name="T52" fmla="*/ 255 w 929"/>
                <a:gd name="T53" fmla="*/ 330 h 1327"/>
                <a:gd name="T54" fmla="*/ 251 w 929"/>
                <a:gd name="T55" fmla="*/ 273 h 1327"/>
                <a:gd name="T56" fmla="*/ 251 w 929"/>
                <a:gd name="T57" fmla="*/ 216 h 1327"/>
                <a:gd name="T58" fmla="*/ 165 w 929"/>
                <a:gd name="T59" fmla="*/ 0 h 1327"/>
                <a:gd name="T60" fmla="*/ 62 w 929"/>
                <a:gd name="T61" fmla="*/ 216 h 1327"/>
                <a:gd name="T62" fmla="*/ 64 w 929"/>
                <a:gd name="T63" fmla="*/ 282 h 1327"/>
                <a:gd name="T64" fmla="*/ 68 w 929"/>
                <a:gd name="T65" fmla="*/ 343 h 1327"/>
                <a:gd name="T66" fmla="*/ 74 w 929"/>
                <a:gd name="T67" fmla="*/ 397 h 1327"/>
                <a:gd name="T68" fmla="*/ 83 w 929"/>
                <a:gd name="T69" fmla="*/ 451 h 1327"/>
                <a:gd name="T70" fmla="*/ 94 w 929"/>
                <a:gd name="T71" fmla="*/ 502 h 1327"/>
                <a:gd name="T72" fmla="*/ 109 w 929"/>
                <a:gd name="T73" fmla="*/ 560 h 1327"/>
                <a:gd name="T74" fmla="*/ 125 w 929"/>
                <a:gd name="T75" fmla="*/ 610 h 1327"/>
                <a:gd name="T76" fmla="*/ 145 w 929"/>
                <a:gd name="T77" fmla="*/ 665 h 1327"/>
                <a:gd name="T78" fmla="*/ 166 w 929"/>
                <a:gd name="T79" fmla="*/ 714 h 1327"/>
                <a:gd name="T80" fmla="*/ 193 w 929"/>
                <a:gd name="T81" fmla="*/ 766 h 1327"/>
                <a:gd name="T82" fmla="*/ 218 w 929"/>
                <a:gd name="T83" fmla="*/ 814 h 1327"/>
                <a:gd name="T84" fmla="*/ 244 w 929"/>
                <a:gd name="T85" fmla="*/ 857 h 1327"/>
                <a:gd name="T86" fmla="*/ 274 w 929"/>
                <a:gd name="T87" fmla="*/ 902 h 1327"/>
                <a:gd name="T88" fmla="*/ 308 w 929"/>
                <a:gd name="T89" fmla="*/ 946 h 1327"/>
                <a:gd name="T90" fmla="*/ 341 w 929"/>
                <a:gd name="T91" fmla="*/ 986 h 1327"/>
                <a:gd name="T92" fmla="*/ 372 w 929"/>
                <a:gd name="T93" fmla="*/ 1021 h 1327"/>
                <a:gd name="T94" fmla="*/ 413 w 929"/>
                <a:gd name="T95" fmla="*/ 1060 h 1327"/>
                <a:gd name="T96" fmla="*/ 448 w 929"/>
                <a:gd name="T97" fmla="*/ 1093 h 1327"/>
                <a:gd name="T98" fmla="*/ 489 w 929"/>
                <a:gd name="T99" fmla="*/ 1127 h 1327"/>
                <a:gd name="T100" fmla="*/ 529 w 929"/>
                <a:gd name="T101" fmla="*/ 1158 h 1327"/>
                <a:gd name="T102" fmla="*/ 569 w 929"/>
                <a:gd name="T103" fmla="*/ 1188 h 1327"/>
                <a:gd name="T104" fmla="*/ 602 w 929"/>
                <a:gd name="T105" fmla="*/ 1209 h 1327"/>
                <a:gd name="T106" fmla="*/ 623 w 929"/>
                <a:gd name="T107" fmla="*/ 1225 h 1327"/>
                <a:gd name="T108" fmla="*/ 645 w 929"/>
                <a:gd name="T109" fmla="*/ 1236 h 1327"/>
                <a:gd name="T110" fmla="*/ 673 w 929"/>
                <a:gd name="T111" fmla="*/ 1249 h 1327"/>
                <a:gd name="T112" fmla="*/ 696 w 929"/>
                <a:gd name="T113" fmla="*/ 1262 h 1327"/>
                <a:gd name="T114" fmla="*/ 722 w 929"/>
                <a:gd name="T115" fmla="*/ 1275 h 1327"/>
                <a:gd name="T116" fmla="*/ 751 w 929"/>
                <a:gd name="T117" fmla="*/ 1289 h 1327"/>
                <a:gd name="T118" fmla="*/ 775 w 929"/>
                <a:gd name="T119" fmla="*/ 1300 h 1327"/>
                <a:gd name="T120" fmla="*/ 803 w 929"/>
                <a:gd name="T121" fmla="*/ 1310 h 1327"/>
                <a:gd name="T122" fmla="*/ 827 w 929"/>
                <a:gd name="T123" fmla="*/ 1318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9" h="1327">
                  <a:moveTo>
                    <a:pt x="840" y="1323"/>
                  </a:moveTo>
                  <a:lnTo>
                    <a:pt x="860" y="1327"/>
                  </a:lnTo>
                  <a:lnTo>
                    <a:pt x="929" y="1151"/>
                  </a:lnTo>
                  <a:lnTo>
                    <a:pt x="909" y="1143"/>
                  </a:lnTo>
                  <a:lnTo>
                    <a:pt x="894" y="1138"/>
                  </a:lnTo>
                  <a:lnTo>
                    <a:pt x="879" y="1133"/>
                  </a:lnTo>
                  <a:lnTo>
                    <a:pt x="860" y="1126"/>
                  </a:lnTo>
                  <a:lnTo>
                    <a:pt x="842" y="1119"/>
                  </a:lnTo>
                  <a:lnTo>
                    <a:pt x="825" y="1112"/>
                  </a:lnTo>
                  <a:lnTo>
                    <a:pt x="811" y="1105"/>
                  </a:lnTo>
                  <a:lnTo>
                    <a:pt x="793" y="1097"/>
                  </a:lnTo>
                  <a:lnTo>
                    <a:pt x="778" y="1090"/>
                  </a:lnTo>
                  <a:lnTo>
                    <a:pt x="760" y="1081"/>
                  </a:lnTo>
                  <a:lnTo>
                    <a:pt x="744" y="1073"/>
                  </a:lnTo>
                  <a:lnTo>
                    <a:pt x="728" y="1062"/>
                  </a:lnTo>
                  <a:lnTo>
                    <a:pt x="713" y="1053"/>
                  </a:lnTo>
                  <a:lnTo>
                    <a:pt x="701" y="1045"/>
                  </a:lnTo>
                  <a:lnTo>
                    <a:pt x="689" y="1037"/>
                  </a:lnTo>
                  <a:lnTo>
                    <a:pt x="674" y="1028"/>
                  </a:lnTo>
                  <a:lnTo>
                    <a:pt x="660" y="1017"/>
                  </a:lnTo>
                  <a:lnTo>
                    <a:pt x="645" y="1007"/>
                  </a:lnTo>
                  <a:lnTo>
                    <a:pt x="631" y="997"/>
                  </a:lnTo>
                  <a:lnTo>
                    <a:pt x="621" y="990"/>
                  </a:lnTo>
                  <a:lnTo>
                    <a:pt x="610" y="981"/>
                  </a:lnTo>
                  <a:lnTo>
                    <a:pt x="593" y="968"/>
                  </a:lnTo>
                  <a:lnTo>
                    <a:pt x="578" y="954"/>
                  </a:lnTo>
                  <a:lnTo>
                    <a:pt x="559" y="938"/>
                  </a:lnTo>
                  <a:lnTo>
                    <a:pt x="542" y="922"/>
                  </a:lnTo>
                  <a:lnTo>
                    <a:pt x="523" y="905"/>
                  </a:lnTo>
                  <a:lnTo>
                    <a:pt x="506" y="887"/>
                  </a:lnTo>
                  <a:lnTo>
                    <a:pt x="489" y="867"/>
                  </a:lnTo>
                  <a:lnTo>
                    <a:pt x="475" y="851"/>
                  </a:lnTo>
                  <a:lnTo>
                    <a:pt x="461" y="833"/>
                  </a:lnTo>
                  <a:lnTo>
                    <a:pt x="446" y="814"/>
                  </a:lnTo>
                  <a:lnTo>
                    <a:pt x="430" y="792"/>
                  </a:lnTo>
                  <a:lnTo>
                    <a:pt x="414" y="769"/>
                  </a:lnTo>
                  <a:lnTo>
                    <a:pt x="400" y="748"/>
                  </a:lnTo>
                  <a:lnTo>
                    <a:pt x="385" y="724"/>
                  </a:lnTo>
                  <a:lnTo>
                    <a:pt x="370" y="699"/>
                  </a:lnTo>
                  <a:lnTo>
                    <a:pt x="358" y="674"/>
                  </a:lnTo>
                  <a:lnTo>
                    <a:pt x="347" y="651"/>
                  </a:lnTo>
                  <a:lnTo>
                    <a:pt x="337" y="629"/>
                  </a:lnTo>
                  <a:lnTo>
                    <a:pt x="327" y="609"/>
                  </a:lnTo>
                  <a:lnTo>
                    <a:pt x="317" y="585"/>
                  </a:lnTo>
                  <a:lnTo>
                    <a:pt x="309" y="562"/>
                  </a:lnTo>
                  <a:lnTo>
                    <a:pt x="301" y="539"/>
                  </a:lnTo>
                  <a:lnTo>
                    <a:pt x="293" y="513"/>
                  </a:lnTo>
                  <a:lnTo>
                    <a:pt x="286" y="491"/>
                  </a:lnTo>
                  <a:lnTo>
                    <a:pt x="279" y="465"/>
                  </a:lnTo>
                  <a:lnTo>
                    <a:pt x="272" y="438"/>
                  </a:lnTo>
                  <a:lnTo>
                    <a:pt x="266" y="412"/>
                  </a:lnTo>
                  <a:lnTo>
                    <a:pt x="262" y="384"/>
                  </a:lnTo>
                  <a:lnTo>
                    <a:pt x="257" y="355"/>
                  </a:lnTo>
                  <a:lnTo>
                    <a:pt x="255" y="330"/>
                  </a:lnTo>
                  <a:lnTo>
                    <a:pt x="253" y="304"/>
                  </a:lnTo>
                  <a:lnTo>
                    <a:pt x="251" y="273"/>
                  </a:lnTo>
                  <a:lnTo>
                    <a:pt x="251" y="247"/>
                  </a:lnTo>
                  <a:lnTo>
                    <a:pt x="251" y="216"/>
                  </a:lnTo>
                  <a:lnTo>
                    <a:pt x="317" y="216"/>
                  </a:lnTo>
                  <a:lnTo>
                    <a:pt x="165" y="0"/>
                  </a:lnTo>
                  <a:lnTo>
                    <a:pt x="0" y="216"/>
                  </a:lnTo>
                  <a:lnTo>
                    <a:pt x="62" y="216"/>
                  </a:lnTo>
                  <a:lnTo>
                    <a:pt x="62" y="251"/>
                  </a:lnTo>
                  <a:lnTo>
                    <a:pt x="64" y="282"/>
                  </a:lnTo>
                  <a:lnTo>
                    <a:pt x="66" y="314"/>
                  </a:lnTo>
                  <a:lnTo>
                    <a:pt x="68" y="343"/>
                  </a:lnTo>
                  <a:lnTo>
                    <a:pt x="71" y="370"/>
                  </a:lnTo>
                  <a:lnTo>
                    <a:pt x="74" y="397"/>
                  </a:lnTo>
                  <a:lnTo>
                    <a:pt x="79" y="426"/>
                  </a:lnTo>
                  <a:lnTo>
                    <a:pt x="83" y="451"/>
                  </a:lnTo>
                  <a:lnTo>
                    <a:pt x="88" y="475"/>
                  </a:lnTo>
                  <a:lnTo>
                    <a:pt x="94" y="502"/>
                  </a:lnTo>
                  <a:lnTo>
                    <a:pt x="102" y="535"/>
                  </a:lnTo>
                  <a:lnTo>
                    <a:pt x="109" y="560"/>
                  </a:lnTo>
                  <a:lnTo>
                    <a:pt x="117" y="586"/>
                  </a:lnTo>
                  <a:lnTo>
                    <a:pt x="125" y="610"/>
                  </a:lnTo>
                  <a:lnTo>
                    <a:pt x="135" y="639"/>
                  </a:lnTo>
                  <a:lnTo>
                    <a:pt x="145" y="665"/>
                  </a:lnTo>
                  <a:lnTo>
                    <a:pt x="156" y="689"/>
                  </a:lnTo>
                  <a:lnTo>
                    <a:pt x="166" y="714"/>
                  </a:lnTo>
                  <a:lnTo>
                    <a:pt x="180" y="741"/>
                  </a:lnTo>
                  <a:lnTo>
                    <a:pt x="193" y="766"/>
                  </a:lnTo>
                  <a:lnTo>
                    <a:pt x="205" y="791"/>
                  </a:lnTo>
                  <a:lnTo>
                    <a:pt x="218" y="814"/>
                  </a:lnTo>
                  <a:lnTo>
                    <a:pt x="231" y="836"/>
                  </a:lnTo>
                  <a:lnTo>
                    <a:pt x="244" y="857"/>
                  </a:lnTo>
                  <a:lnTo>
                    <a:pt x="258" y="878"/>
                  </a:lnTo>
                  <a:lnTo>
                    <a:pt x="274" y="902"/>
                  </a:lnTo>
                  <a:lnTo>
                    <a:pt x="291" y="925"/>
                  </a:lnTo>
                  <a:lnTo>
                    <a:pt x="308" y="946"/>
                  </a:lnTo>
                  <a:lnTo>
                    <a:pt x="325" y="967"/>
                  </a:lnTo>
                  <a:lnTo>
                    <a:pt x="341" y="986"/>
                  </a:lnTo>
                  <a:lnTo>
                    <a:pt x="357" y="1005"/>
                  </a:lnTo>
                  <a:lnTo>
                    <a:pt x="372" y="1021"/>
                  </a:lnTo>
                  <a:lnTo>
                    <a:pt x="392" y="1042"/>
                  </a:lnTo>
                  <a:lnTo>
                    <a:pt x="413" y="1060"/>
                  </a:lnTo>
                  <a:lnTo>
                    <a:pt x="429" y="1076"/>
                  </a:lnTo>
                  <a:lnTo>
                    <a:pt x="448" y="1093"/>
                  </a:lnTo>
                  <a:lnTo>
                    <a:pt x="468" y="1110"/>
                  </a:lnTo>
                  <a:lnTo>
                    <a:pt x="489" y="1127"/>
                  </a:lnTo>
                  <a:lnTo>
                    <a:pt x="509" y="1143"/>
                  </a:lnTo>
                  <a:lnTo>
                    <a:pt x="529" y="1158"/>
                  </a:lnTo>
                  <a:lnTo>
                    <a:pt x="551" y="1175"/>
                  </a:lnTo>
                  <a:lnTo>
                    <a:pt x="569" y="1188"/>
                  </a:lnTo>
                  <a:lnTo>
                    <a:pt x="588" y="1201"/>
                  </a:lnTo>
                  <a:lnTo>
                    <a:pt x="602" y="1209"/>
                  </a:lnTo>
                  <a:lnTo>
                    <a:pt x="613" y="1218"/>
                  </a:lnTo>
                  <a:lnTo>
                    <a:pt x="623" y="1225"/>
                  </a:lnTo>
                  <a:lnTo>
                    <a:pt x="634" y="1229"/>
                  </a:lnTo>
                  <a:lnTo>
                    <a:pt x="645" y="1236"/>
                  </a:lnTo>
                  <a:lnTo>
                    <a:pt x="659" y="1242"/>
                  </a:lnTo>
                  <a:lnTo>
                    <a:pt x="673" y="1249"/>
                  </a:lnTo>
                  <a:lnTo>
                    <a:pt x="686" y="1256"/>
                  </a:lnTo>
                  <a:lnTo>
                    <a:pt x="696" y="1262"/>
                  </a:lnTo>
                  <a:lnTo>
                    <a:pt x="709" y="1268"/>
                  </a:lnTo>
                  <a:lnTo>
                    <a:pt x="722" y="1275"/>
                  </a:lnTo>
                  <a:lnTo>
                    <a:pt x="736" y="1281"/>
                  </a:lnTo>
                  <a:lnTo>
                    <a:pt x="751" y="1289"/>
                  </a:lnTo>
                  <a:lnTo>
                    <a:pt x="764" y="1294"/>
                  </a:lnTo>
                  <a:lnTo>
                    <a:pt x="775" y="1300"/>
                  </a:lnTo>
                  <a:lnTo>
                    <a:pt x="789" y="1304"/>
                  </a:lnTo>
                  <a:lnTo>
                    <a:pt x="803" y="1310"/>
                  </a:lnTo>
                  <a:lnTo>
                    <a:pt x="817" y="1315"/>
                  </a:lnTo>
                  <a:lnTo>
                    <a:pt x="827" y="1318"/>
                  </a:lnTo>
                  <a:lnTo>
                    <a:pt x="840" y="132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 17"/>
            <p:cNvSpPr>
              <a:spLocks/>
            </p:cNvSpPr>
            <p:nvPr/>
          </p:nvSpPr>
          <p:spPr bwMode="auto">
            <a:xfrm>
              <a:off x="2246" y="1733"/>
              <a:ext cx="335" cy="312"/>
            </a:xfrm>
            <a:custGeom>
              <a:avLst/>
              <a:gdLst>
                <a:gd name="T0" fmla="*/ 69 w 930"/>
                <a:gd name="T1" fmla="*/ 0 h 1327"/>
                <a:gd name="T2" fmla="*/ 20 w 930"/>
                <a:gd name="T3" fmla="*/ 184 h 1327"/>
                <a:gd name="T4" fmla="*/ 50 w 930"/>
                <a:gd name="T5" fmla="*/ 194 h 1327"/>
                <a:gd name="T6" fmla="*/ 86 w 930"/>
                <a:gd name="T7" fmla="*/ 208 h 1327"/>
                <a:gd name="T8" fmla="*/ 118 w 930"/>
                <a:gd name="T9" fmla="*/ 222 h 1327"/>
                <a:gd name="T10" fmla="*/ 151 w 930"/>
                <a:gd name="T11" fmla="*/ 237 h 1327"/>
                <a:gd name="T12" fmla="*/ 184 w 930"/>
                <a:gd name="T13" fmla="*/ 254 h 1327"/>
                <a:gd name="T14" fmla="*/ 215 w 930"/>
                <a:gd name="T15" fmla="*/ 274 h 1327"/>
                <a:gd name="T16" fmla="*/ 240 w 930"/>
                <a:gd name="T17" fmla="*/ 290 h 1327"/>
                <a:gd name="T18" fmla="*/ 268 w 930"/>
                <a:gd name="T19" fmla="*/ 309 h 1327"/>
                <a:gd name="T20" fmla="*/ 297 w 930"/>
                <a:gd name="T21" fmla="*/ 330 h 1327"/>
                <a:gd name="T22" fmla="*/ 320 w 930"/>
                <a:gd name="T23" fmla="*/ 346 h 1327"/>
                <a:gd name="T24" fmla="*/ 350 w 930"/>
                <a:gd name="T25" fmla="*/ 373 h 1327"/>
                <a:gd name="T26" fmla="*/ 387 w 930"/>
                <a:gd name="T27" fmla="*/ 405 h 1327"/>
                <a:gd name="T28" fmla="*/ 423 w 930"/>
                <a:gd name="T29" fmla="*/ 439 h 1327"/>
                <a:gd name="T30" fmla="*/ 454 w 930"/>
                <a:gd name="T31" fmla="*/ 476 h 1327"/>
                <a:gd name="T32" fmla="*/ 483 w 930"/>
                <a:gd name="T33" fmla="*/ 513 h 1327"/>
                <a:gd name="T34" fmla="*/ 515 w 930"/>
                <a:gd name="T35" fmla="*/ 558 h 1327"/>
                <a:gd name="T36" fmla="*/ 544 w 930"/>
                <a:gd name="T37" fmla="*/ 603 h 1327"/>
                <a:gd name="T38" fmla="*/ 570 w 930"/>
                <a:gd name="T39" fmla="*/ 652 h 1327"/>
                <a:gd name="T40" fmla="*/ 592 w 930"/>
                <a:gd name="T41" fmla="*/ 697 h 1327"/>
                <a:gd name="T42" fmla="*/ 612 w 930"/>
                <a:gd name="T43" fmla="*/ 742 h 1327"/>
                <a:gd name="T44" fmla="*/ 628 w 930"/>
                <a:gd name="T45" fmla="*/ 788 h 1327"/>
                <a:gd name="T46" fmla="*/ 643 w 930"/>
                <a:gd name="T47" fmla="*/ 835 h 1327"/>
                <a:gd name="T48" fmla="*/ 657 w 930"/>
                <a:gd name="T49" fmla="*/ 888 h 1327"/>
                <a:gd name="T50" fmla="*/ 667 w 930"/>
                <a:gd name="T51" fmla="*/ 943 h 1327"/>
                <a:gd name="T52" fmla="*/ 674 w 930"/>
                <a:gd name="T53" fmla="*/ 997 h 1327"/>
                <a:gd name="T54" fmla="*/ 677 w 930"/>
                <a:gd name="T55" fmla="*/ 1054 h 1327"/>
                <a:gd name="T56" fmla="*/ 677 w 930"/>
                <a:gd name="T57" fmla="*/ 1111 h 1327"/>
                <a:gd name="T58" fmla="*/ 764 w 930"/>
                <a:gd name="T59" fmla="*/ 1327 h 1327"/>
                <a:gd name="T60" fmla="*/ 866 w 930"/>
                <a:gd name="T61" fmla="*/ 1111 h 1327"/>
                <a:gd name="T62" fmla="*/ 865 w 930"/>
                <a:gd name="T63" fmla="*/ 1045 h 1327"/>
                <a:gd name="T64" fmla="*/ 860 w 930"/>
                <a:gd name="T65" fmla="*/ 984 h 1327"/>
                <a:gd name="T66" fmla="*/ 855 w 930"/>
                <a:gd name="T67" fmla="*/ 930 h 1327"/>
                <a:gd name="T68" fmla="*/ 845 w 930"/>
                <a:gd name="T69" fmla="*/ 876 h 1327"/>
                <a:gd name="T70" fmla="*/ 835 w 930"/>
                <a:gd name="T71" fmla="*/ 825 h 1327"/>
                <a:gd name="T72" fmla="*/ 820 w 930"/>
                <a:gd name="T73" fmla="*/ 766 h 1327"/>
                <a:gd name="T74" fmla="*/ 804 w 930"/>
                <a:gd name="T75" fmla="*/ 717 h 1327"/>
                <a:gd name="T76" fmla="*/ 783 w 930"/>
                <a:gd name="T77" fmla="*/ 662 h 1327"/>
                <a:gd name="T78" fmla="*/ 763 w 930"/>
                <a:gd name="T79" fmla="*/ 613 h 1327"/>
                <a:gd name="T80" fmla="*/ 736 w 930"/>
                <a:gd name="T81" fmla="*/ 560 h 1327"/>
                <a:gd name="T82" fmla="*/ 711 w 930"/>
                <a:gd name="T83" fmla="*/ 513 h 1327"/>
                <a:gd name="T84" fmla="*/ 684 w 930"/>
                <a:gd name="T85" fmla="*/ 469 h 1327"/>
                <a:gd name="T86" fmla="*/ 654 w 930"/>
                <a:gd name="T87" fmla="*/ 424 h 1327"/>
                <a:gd name="T88" fmla="*/ 621 w 930"/>
                <a:gd name="T89" fmla="*/ 381 h 1327"/>
                <a:gd name="T90" fmla="*/ 587 w 930"/>
                <a:gd name="T91" fmla="*/ 340 h 1327"/>
                <a:gd name="T92" fmla="*/ 556 w 930"/>
                <a:gd name="T93" fmla="*/ 306 h 1327"/>
                <a:gd name="T94" fmla="*/ 516 w 930"/>
                <a:gd name="T95" fmla="*/ 267 h 1327"/>
                <a:gd name="T96" fmla="*/ 480 w 930"/>
                <a:gd name="T97" fmla="*/ 233 h 1327"/>
                <a:gd name="T98" fmla="*/ 440 w 930"/>
                <a:gd name="T99" fmla="*/ 200 h 1327"/>
                <a:gd name="T100" fmla="*/ 400 w 930"/>
                <a:gd name="T101" fmla="*/ 169 h 1327"/>
                <a:gd name="T102" fmla="*/ 359 w 930"/>
                <a:gd name="T103" fmla="*/ 139 h 1327"/>
                <a:gd name="T104" fmla="*/ 327 w 930"/>
                <a:gd name="T105" fmla="*/ 118 h 1327"/>
                <a:gd name="T106" fmla="*/ 305 w 930"/>
                <a:gd name="T107" fmla="*/ 102 h 1327"/>
                <a:gd name="T108" fmla="*/ 283 w 930"/>
                <a:gd name="T109" fmla="*/ 92 h 1327"/>
                <a:gd name="T110" fmla="*/ 256 w 930"/>
                <a:gd name="T111" fmla="*/ 78 h 1327"/>
                <a:gd name="T112" fmla="*/ 233 w 930"/>
                <a:gd name="T113" fmla="*/ 65 h 1327"/>
                <a:gd name="T114" fmla="*/ 206 w 930"/>
                <a:gd name="T115" fmla="*/ 51 h 1327"/>
                <a:gd name="T116" fmla="*/ 177 w 930"/>
                <a:gd name="T117" fmla="*/ 38 h 1327"/>
                <a:gd name="T118" fmla="*/ 153 w 930"/>
                <a:gd name="T119" fmla="*/ 27 h 1327"/>
                <a:gd name="T120" fmla="*/ 126 w 930"/>
                <a:gd name="T121" fmla="*/ 17 h 1327"/>
                <a:gd name="T122" fmla="*/ 101 w 930"/>
                <a:gd name="T123" fmla="*/ 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0" h="1327">
                  <a:moveTo>
                    <a:pt x="89" y="4"/>
                  </a:moveTo>
                  <a:lnTo>
                    <a:pt x="69" y="0"/>
                  </a:lnTo>
                  <a:lnTo>
                    <a:pt x="0" y="176"/>
                  </a:lnTo>
                  <a:lnTo>
                    <a:pt x="20" y="184"/>
                  </a:lnTo>
                  <a:lnTo>
                    <a:pt x="35" y="188"/>
                  </a:lnTo>
                  <a:lnTo>
                    <a:pt x="50" y="194"/>
                  </a:lnTo>
                  <a:lnTo>
                    <a:pt x="69" y="201"/>
                  </a:lnTo>
                  <a:lnTo>
                    <a:pt x="86" y="208"/>
                  </a:lnTo>
                  <a:lnTo>
                    <a:pt x="104" y="215"/>
                  </a:lnTo>
                  <a:lnTo>
                    <a:pt x="118" y="222"/>
                  </a:lnTo>
                  <a:lnTo>
                    <a:pt x="136" y="230"/>
                  </a:lnTo>
                  <a:lnTo>
                    <a:pt x="151" y="237"/>
                  </a:lnTo>
                  <a:lnTo>
                    <a:pt x="168" y="246"/>
                  </a:lnTo>
                  <a:lnTo>
                    <a:pt x="184" y="254"/>
                  </a:lnTo>
                  <a:lnTo>
                    <a:pt x="200" y="264"/>
                  </a:lnTo>
                  <a:lnTo>
                    <a:pt x="215" y="274"/>
                  </a:lnTo>
                  <a:lnTo>
                    <a:pt x="228" y="282"/>
                  </a:lnTo>
                  <a:lnTo>
                    <a:pt x="240" y="290"/>
                  </a:lnTo>
                  <a:lnTo>
                    <a:pt x="255" y="299"/>
                  </a:lnTo>
                  <a:lnTo>
                    <a:pt x="268" y="309"/>
                  </a:lnTo>
                  <a:lnTo>
                    <a:pt x="283" y="320"/>
                  </a:lnTo>
                  <a:lnTo>
                    <a:pt x="297" y="330"/>
                  </a:lnTo>
                  <a:lnTo>
                    <a:pt x="308" y="337"/>
                  </a:lnTo>
                  <a:lnTo>
                    <a:pt x="320" y="346"/>
                  </a:lnTo>
                  <a:lnTo>
                    <a:pt x="335" y="359"/>
                  </a:lnTo>
                  <a:lnTo>
                    <a:pt x="350" y="373"/>
                  </a:lnTo>
                  <a:lnTo>
                    <a:pt x="370" y="389"/>
                  </a:lnTo>
                  <a:lnTo>
                    <a:pt x="387" y="405"/>
                  </a:lnTo>
                  <a:lnTo>
                    <a:pt x="406" y="422"/>
                  </a:lnTo>
                  <a:lnTo>
                    <a:pt x="423" y="439"/>
                  </a:lnTo>
                  <a:lnTo>
                    <a:pt x="440" y="460"/>
                  </a:lnTo>
                  <a:lnTo>
                    <a:pt x="454" y="476"/>
                  </a:lnTo>
                  <a:lnTo>
                    <a:pt x="468" y="495"/>
                  </a:lnTo>
                  <a:lnTo>
                    <a:pt x="483" y="513"/>
                  </a:lnTo>
                  <a:lnTo>
                    <a:pt x="499" y="535"/>
                  </a:lnTo>
                  <a:lnTo>
                    <a:pt x="515" y="558"/>
                  </a:lnTo>
                  <a:lnTo>
                    <a:pt x="529" y="579"/>
                  </a:lnTo>
                  <a:lnTo>
                    <a:pt x="544" y="603"/>
                  </a:lnTo>
                  <a:lnTo>
                    <a:pt x="559" y="628"/>
                  </a:lnTo>
                  <a:lnTo>
                    <a:pt x="570" y="652"/>
                  </a:lnTo>
                  <a:lnTo>
                    <a:pt x="582" y="675"/>
                  </a:lnTo>
                  <a:lnTo>
                    <a:pt x="592" y="697"/>
                  </a:lnTo>
                  <a:lnTo>
                    <a:pt x="601" y="718"/>
                  </a:lnTo>
                  <a:lnTo>
                    <a:pt x="612" y="742"/>
                  </a:lnTo>
                  <a:lnTo>
                    <a:pt x="620" y="765"/>
                  </a:lnTo>
                  <a:lnTo>
                    <a:pt x="628" y="788"/>
                  </a:lnTo>
                  <a:lnTo>
                    <a:pt x="636" y="814"/>
                  </a:lnTo>
                  <a:lnTo>
                    <a:pt x="643" y="835"/>
                  </a:lnTo>
                  <a:lnTo>
                    <a:pt x="650" y="862"/>
                  </a:lnTo>
                  <a:lnTo>
                    <a:pt x="657" y="888"/>
                  </a:lnTo>
                  <a:lnTo>
                    <a:pt x="662" y="915"/>
                  </a:lnTo>
                  <a:lnTo>
                    <a:pt x="667" y="943"/>
                  </a:lnTo>
                  <a:lnTo>
                    <a:pt x="672" y="971"/>
                  </a:lnTo>
                  <a:lnTo>
                    <a:pt x="674" y="997"/>
                  </a:lnTo>
                  <a:lnTo>
                    <a:pt x="676" y="1023"/>
                  </a:lnTo>
                  <a:lnTo>
                    <a:pt x="677" y="1054"/>
                  </a:lnTo>
                  <a:lnTo>
                    <a:pt x="677" y="1080"/>
                  </a:lnTo>
                  <a:lnTo>
                    <a:pt x="677" y="1111"/>
                  </a:lnTo>
                  <a:lnTo>
                    <a:pt x="612" y="1111"/>
                  </a:lnTo>
                  <a:lnTo>
                    <a:pt x="764" y="1327"/>
                  </a:lnTo>
                  <a:lnTo>
                    <a:pt x="930" y="1111"/>
                  </a:lnTo>
                  <a:lnTo>
                    <a:pt x="866" y="1111"/>
                  </a:lnTo>
                  <a:lnTo>
                    <a:pt x="866" y="1076"/>
                  </a:lnTo>
                  <a:lnTo>
                    <a:pt x="865" y="1045"/>
                  </a:lnTo>
                  <a:lnTo>
                    <a:pt x="863" y="1013"/>
                  </a:lnTo>
                  <a:lnTo>
                    <a:pt x="860" y="984"/>
                  </a:lnTo>
                  <a:lnTo>
                    <a:pt x="858" y="956"/>
                  </a:lnTo>
                  <a:lnTo>
                    <a:pt x="855" y="930"/>
                  </a:lnTo>
                  <a:lnTo>
                    <a:pt x="850" y="901"/>
                  </a:lnTo>
                  <a:lnTo>
                    <a:pt x="845" y="876"/>
                  </a:lnTo>
                  <a:lnTo>
                    <a:pt x="841" y="852"/>
                  </a:lnTo>
                  <a:lnTo>
                    <a:pt x="835" y="825"/>
                  </a:lnTo>
                  <a:lnTo>
                    <a:pt x="827" y="792"/>
                  </a:lnTo>
                  <a:lnTo>
                    <a:pt x="820" y="766"/>
                  </a:lnTo>
                  <a:lnTo>
                    <a:pt x="812" y="741"/>
                  </a:lnTo>
                  <a:lnTo>
                    <a:pt x="804" y="717"/>
                  </a:lnTo>
                  <a:lnTo>
                    <a:pt x="794" y="688"/>
                  </a:lnTo>
                  <a:lnTo>
                    <a:pt x="783" y="662"/>
                  </a:lnTo>
                  <a:lnTo>
                    <a:pt x="773" y="637"/>
                  </a:lnTo>
                  <a:lnTo>
                    <a:pt x="763" y="613"/>
                  </a:lnTo>
                  <a:lnTo>
                    <a:pt x="749" y="586"/>
                  </a:lnTo>
                  <a:lnTo>
                    <a:pt x="736" y="560"/>
                  </a:lnTo>
                  <a:lnTo>
                    <a:pt x="725" y="536"/>
                  </a:lnTo>
                  <a:lnTo>
                    <a:pt x="711" y="513"/>
                  </a:lnTo>
                  <a:lnTo>
                    <a:pt x="698" y="492"/>
                  </a:lnTo>
                  <a:lnTo>
                    <a:pt x="684" y="469"/>
                  </a:lnTo>
                  <a:lnTo>
                    <a:pt x="670" y="449"/>
                  </a:lnTo>
                  <a:lnTo>
                    <a:pt x="654" y="424"/>
                  </a:lnTo>
                  <a:lnTo>
                    <a:pt x="638" y="401"/>
                  </a:lnTo>
                  <a:lnTo>
                    <a:pt x="621" y="381"/>
                  </a:lnTo>
                  <a:lnTo>
                    <a:pt x="604" y="360"/>
                  </a:lnTo>
                  <a:lnTo>
                    <a:pt x="587" y="340"/>
                  </a:lnTo>
                  <a:lnTo>
                    <a:pt x="571" y="322"/>
                  </a:lnTo>
                  <a:lnTo>
                    <a:pt x="556" y="306"/>
                  </a:lnTo>
                  <a:lnTo>
                    <a:pt x="537" y="285"/>
                  </a:lnTo>
                  <a:lnTo>
                    <a:pt x="516" y="267"/>
                  </a:lnTo>
                  <a:lnTo>
                    <a:pt x="500" y="251"/>
                  </a:lnTo>
                  <a:lnTo>
                    <a:pt x="480" y="233"/>
                  </a:lnTo>
                  <a:lnTo>
                    <a:pt x="461" y="217"/>
                  </a:lnTo>
                  <a:lnTo>
                    <a:pt x="440" y="200"/>
                  </a:lnTo>
                  <a:lnTo>
                    <a:pt x="419" y="184"/>
                  </a:lnTo>
                  <a:lnTo>
                    <a:pt x="400" y="169"/>
                  </a:lnTo>
                  <a:lnTo>
                    <a:pt x="378" y="152"/>
                  </a:lnTo>
                  <a:lnTo>
                    <a:pt x="359" y="139"/>
                  </a:lnTo>
                  <a:lnTo>
                    <a:pt x="341" y="126"/>
                  </a:lnTo>
                  <a:lnTo>
                    <a:pt x="327" y="118"/>
                  </a:lnTo>
                  <a:lnTo>
                    <a:pt x="316" y="109"/>
                  </a:lnTo>
                  <a:lnTo>
                    <a:pt x="305" y="102"/>
                  </a:lnTo>
                  <a:lnTo>
                    <a:pt x="295" y="97"/>
                  </a:lnTo>
                  <a:lnTo>
                    <a:pt x="283" y="92"/>
                  </a:lnTo>
                  <a:lnTo>
                    <a:pt x="270" y="85"/>
                  </a:lnTo>
                  <a:lnTo>
                    <a:pt x="256" y="78"/>
                  </a:lnTo>
                  <a:lnTo>
                    <a:pt x="243" y="71"/>
                  </a:lnTo>
                  <a:lnTo>
                    <a:pt x="233" y="65"/>
                  </a:lnTo>
                  <a:lnTo>
                    <a:pt x="220" y="58"/>
                  </a:lnTo>
                  <a:lnTo>
                    <a:pt x="206" y="51"/>
                  </a:lnTo>
                  <a:lnTo>
                    <a:pt x="192" y="46"/>
                  </a:lnTo>
                  <a:lnTo>
                    <a:pt x="177" y="38"/>
                  </a:lnTo>
                  <a:lnTo>
                    <a:pt x="165" y="33"/>
                  </a:lnTo>
                  <a:lnTo>
                    <a:pt x="153" y="27"/>
                  </a:lnTo>
                  <a:lnTo>
                    <a:pt x="139" y="23"/>
                  </a:lnTo>
                  <a:lnTo>
                    <a:pt x="126" y="17"/>
                  </a:lnTo>
                  <a:lnTo>
                    <a:pt x="112" y="12"/>
                  </a:lnTo>
                  <a:lnTo>
                    <a:pt x="101" y="9"/>
                  </a:lnTo>
                  <a:lnTo>
                    <a:pt x="89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 18"/>
            <p:cNvSpPr>
              <a:spLocks/>
            </p:cNvSpPr>
            <p:nvPr/>
          </p:nvSpPr>
          <p:spPr bwMode="auto">
            <a:xfrm>
              <a:off x="1741" y="1706"/>
              <a:ext cx="481" cy="214"/>
            </a:xfrm>
            <a:custGeom>
              <a:avLst/>
              <a:gdLst>
                <a:gd name="T0" fmla="*/ 179 w 1323"/>
                <a:gd name="T1" fmla="*/ 908 h 908"/>
                <a:gd name="T2" fmla="*/ 190 w 1323"/>
                <a:gd name="T3" fmla="*/ 878 h 908"/>
                <a:gd name="T4" fmla="*/ 204 w 1323"/>
                <a:gd name="T5" fmla="*/ 842 h 908"/>
                <a:gd name="T6" fmla="*/ 217 w 1323"/>
                <a:gd name="T7" fmla="*/ 811 h 908"/>
                <a:gd name="T8" fmla="*/ 232 w 1323"/>
                <a:gd name="T9" fmla="*/ 777 h 908"/>
                <a:gd name="T10" fmla="*/ 250 w 1323"/>
                <a:gd name="T11" fmla="*/ 744 h 908"/>
                <a:gd name="T12" fmla="*/ 269 w 1323"/>
                <a:gd name="T13" fmla="*/ 713 h 908"/>
                <a:gd name="T14" fmla="*/ 285 w 1323"/>
                <a:gd name="T15" fmla="*/ 687 h 908"/>
                <a:gd name="T16" fmla="*/ 305 w 1323"/>
                <a:gd name="T17" fmla="*/ 660 h 908"/>
                <a:gd name="T18" fmla="*/ 326 w 1323"/>
                <a:gd name="T19" fmla="*/ 631 h 908"/>
                <a:gd name="T20" fmla="*/ 342 w 1323"/>
                <a:gd name="T21" fmla="*/ 608 h 908"/>
                <a:gd name="T22" fmla="*/ 368 w 1323"/>
                <a:gd name="T23" fmla="*/ 578 h 908"/>
                <a:gd name="T24" fmla="*/ 400 w 1323"/>
                <a:gd name="T25" fmla="*/ 541 h 908"/>
                <a:gd name="T26" fmla="*/ 435 w 1323"/>
                <a:gd name="T27" fmla="*/ 505 h 908"/>
                <a:gd name="T28" fmla="*/ 472 w 1323"/>
                <a:gd name="T29" fmla="*/ 474 h 908"/>
                <a:gd name="T30" fmla="*/ 509 w 1323"/>
                <a:gd name="T31" fmla="*/ 446 h 908"/>
                <a:gd name="T32" fmla="*/ 554 w 1323"/>
                <a:gd name="T33" fmla="*/ 413 h 908"/>
                <a:gd name="T34" fmla="*/ 599 w 1323"/>
                <a:gd name="T35" fmla="*/ 385 h 908"/>
                <a:gd name="T36" fmla="*/ 648 w 1323"/>
                <a:gd name="T37" fmla="*/ 358 h 908"/>
                <a:gd name="T38" fmla="*/ 693 w 1323"/>
                <a:gd name="T39" fmla="*/ 336 h 908"/>
                <a:gd name="T40" fmla="*/ 738 w 1323"/>
                <a:gd name="T41" fmla="*/ 317 h 908"/>
                <a:gd name="T42" fmla="*/ 784 w 1323"/>
                <a:gd name="T43" fmla="*/ 301 h 908"/>
                <a:gd name="T44" fmla="*/ 831 w 1323"/>
                <a:gd name="T45" fmla="*/ 286 h 908"/>
                <a:gd name="T46" fmla="*/ 884 w 1323"/>
                <a:gd name="T47" fmla="*/ 272 h 908"/>
                <a:gd name="T48" fmla="*/ 938 w 1323"/>
                <a:gd name="T49" fmla="*/ 261 h 908"/>
                <a:gd name="T50" fmla="*/ 992 w 1323"/>
                <a:gd name="T51" fmla="*/ 254 h 908"/>
                <a:gd name="T52" fmla="*/ 1050 w 1323"/>
                <a:gd name="T53" fmla="*/ 251 h 908"/>
                <a:gd name="T54" fmla="*/ 1107 w 1323"/>
                <a:gd name="T55" fmla="*/ 251 h 908"/>
                <a:gd name="T56" fmla="*/ 1323 w 1323"/>
                <a:gd name="T57" fmla="*/ 165 h 908"/>
                <a:gd name="T58" fmla="*/ 1107 w 1323"/>
                <a:gd name="T59" fmla="*/ 62 h 908"/>
                <a:gd name="T60" fmla="*/ 1041 w 1323"/>
                <a:gd name="T61" fmla="*/ 63 h 908"/>
                <a:gd name="T62" fmla="*/ 980 w 1323"/>
                <a:gd name="T63" fmla="*/ 68 h 908"/>
                <a:gd name="T64" fmla="*/ 926 w 1323"/>
                <a:gd name="T65" fmla="*/ 74 h 908"/>
                <a:gd name="T66" fmla="*/ 872 w 1323"/>
                <a:gd name="T67" fmla="*/ 83 h 908"/>
                <a:gd name="T68" fmla="*/ 821 w 1323"/>
                <a:gd name="T69" fmla="*/ 93 h 908"/>
                <a:gd name="T70" fmla="*/ 762 w 1323"/>
                <a:gd name="T71" fmla="*/ 108 h 908"/>
                <a:gd name="T72" fmla="*/ 713 w 1323"/>
                <a:gd name="T73" fmla="*/ 124 h 908"/>
                <a:gd name="T74" fmla="*/ 657 w 1323"/>
                <a:gd name="T75" fmla="*/ 145 h 908"/>
                <a:gd name="T76" fmla="*/ 609 w 1323"/>
                <a:gd name="T77" fmla="*/ 166 h 908"/>
                <a:gd name="T78" fmla="*/ 556 w 1323"/>
                <a:gd name="T79" fmla="*/ 192 h 908"/>
                <a:gd name="T80" fmla="*/ 509 w 1323"/>
                <a:gd name="T81" fmla="*/ 218 h 908"/>
                <a:gd name="T82" fmla="*/ 465 w 1323"/>
                <a:gd name="T83" fmla="*/ 244 h 908"/>
                <a:gd name="T84" fmla="*/ 420 w 1323"/>
                <a:gd name="T85" fmla="*/ 274 h 908"/>
                <a:gd name="T86" fmla="*/ 376 w 1323"/>
                <a:gd name="T87" fmla="*/ 307 h 908"/>
                <a:gd name="T88" fmla="*/ 336 w 1323"/>
                <a:gd name="T89" fmla="*/ 341 h 908"/>
                <a:gd name="T90" fmla="*/ 301 w 1323"/>
                <a:gd name="T91" fmla="*/ 372 h 908"/>
                <a:gd name="T92" fmla="*/ 262 w 1323"/>
                <a:gd name="T93" fmla="*/ 412 h 908"/>
                <a:gd name="T94" fmla="*/ 229 w 1323"/>
                <a:gd name="T95" fmla="*/ 448 h 908"/>
                <a:gd name="T96" fmla="*/ 195 w 1323"/>
                <a:gd name="T97" fmla="*/ 488 h 908"/>
                <a:gd name="T98" fmla="*/ 164 w 1323"/>
                <a:gd name="T99" fmla="*/ 528 h 908"/>
                <a:gd name="T100" fmla="*/ 134 w 1323"/>
                <a:gd name="T101" fmla="*/ 569 h 908"/>
                <a:gd name="T102" fmla="*/ 114 w 1323"/>
                <a:gd name="T103" fmla="*/ 600 h 908"/>
                <a:gd name="T104" fmla="*/ 98 w 1323"/>
                <a:gd name="T105" fmla="*/ 623 h 908"/>
                <a:gd name="T106" fmla="*/ 86 w 1323"/>
                <a:gd name="T107" fmla="*/ 645 h 908"/>
                <a:gd name="T108" fmla="*/ 73 w 1323"/>
                <a:gd name="T109" fmla="*/ 672 h 908"/>
                <a:gd name="T110" fmla="*/ 61 w 1323"/>
                <a:gd name="T111" fmla="*/ 694 h 908"/>
                <a:gd name="T112" fmla="*/ 47 w 1323"/>
                <a:gd name="T113" fmla="*/ 722 h 908"/>
                <a:gd name="T114" fmla="*/ 33 w 1323"/>
                <a:gd name="T115" fmla="*/ 751 h 908"/>
                <a:gd name="T116" fmla="*/ 23 w 1323"/>
                <a:gd name="T117" fmla="*/ 775 h 908"/>
                <a:gd name="T118" fmla="*/ 12 w 1323"/>
                <a:gd name="T119" fmla="*/ 802 h 908"/>
                <a:gd name="T120" fmla="*/ 4 w 1323"/>
                <a:gd name="T121" fmla="*/ 82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" h="908">
                  <a:moveTo>
                    <a:pt x="0" y="839"/>
                  </a:moveTo>
                  <a:lnTo>
                    <a:pt x="179" y="908"/>
                  </a:lnTo>
                  <a:lnTo>
                    <a:pt x="184" y="893"/>
                  </a:lnTo>
                  <a:lnTo>
                    <a:pt x="190" y="878"/>
                  </a:lnTo>
                  <a:lnTo>
                    <a:pt x="197" y="859"/>
                  </a:lnTo>
                  <a:lnTo>
                    <a:pt x="204" y="842"/>
                  </a:lnTo>
                  <a:lnTo>
                    <a:pt x="210" y="824"/>
                  </a:lnTo>
                  <a:lnTo>
                    <a:pt x="217" y="811"/>
                  </a:lnTo>
                  <a:lnTo>
                    <a:pt x="225" y="792"/>
                  </a:lnTo>
                  <a:lnTo>
                    <a:pt x="232" y="777"/>
                  </a:lnTo>
                  <a:lnTo>
                    <a:pt x="242" y="760"/>
                  </a:lnTo>
                  <a:lnTo>
                    <a:pt x="250" y="744"/>
                  </a:lnTo>
                  <a:lnTo>
                    <a:pt x="260" y="728"/>
                  </a:lnTo>
                  <a:lnTo>
                    <a:pt x="269" y="713"/>
                  </a:lnTo>
                  <a:lnTo>
                    <a:pt x="277" y="700"/>
                  </a:lnTo>
                  <a:lnTo>
                    <a:pt x="285" y="687"/>
                  </a:lnTo>
                  <a:lnTo>
                    <a:pt x="295" y="674"/>
                  </a:lnTo>
                  <a:lnTo>
                    <a:pt x="305" y="660"/>
                  </a:lnTo>
                  <a:lnTo>
                    <a:pt x="315" y="645"/>
                  </a:lnTo>
                  <a:lnTo>
                    <a:pt x="326" y="631"/>
                  </a:lnTo>
                  <a:lnTo>
                    <a:pt x="333" y="621"/>
                  </a:lnTo>
                  <a:lnTo>
                    <a:pt x="342" y="608"/>
                  </a:lnTo>
                  <a:lnTo>
                    <a:pt x="354" y="593"/>
                  </a:lnTo>
                  <a:lnTo>
                    <a:pt x="368" y="578"/>
                  </a:lnTo>
                  <a:lnTo>
                    <a:pt x="384" y="558"/>
                  </a:lnTo>
                  <a:lnTo>
                    <a:pt x="400" y="541"/>
                  </a:lnTo>
                  <a:lnTo>
                    <a:pt x="418" y="523"/>
                  </a:lnTo>
                  <a:lnTo>
                    <a:pt x="435" y="505"/>
                  </a:lnTo>
                  <a:lnTo>
                    <a:pt x="456" y="488"/>
                  </a:lnTo>
                  <a:lnTo>
                    <a:pt x="472" y="474"/>
                  </a:lnTo>
                  <a:lnTo>
                    <a:pt x="489" y="461"/>
                  </a:lnTo>
                  <a:lnTo>
                    <a:pt x="509" y="446"/>
                  </a:lnTo>
                  <a:lnTo>
                    <a:pt x="531" y="429"/>
                  </a:lnTo>
                  <a:lnTo>
                    <a:pt x="554" y="413"/>
                  </a:lnTo>
                  <a:lnTo>
                    <a:pt x="574" y="400"/>
                  </a:lnTo>
                  <a:lnTo>
                    <a:pt x="599" y="385"/>
                  </a:lnTo>
                  <a:lnTo>
                    <a:pt x="624" y="370"/>
                  </a:lnTo>
                  <a:lnTo>
                    <a:pt x="648" y="358"/>
                  </a:lnTo>
                  <a:lnTo>
                    <a:pt x="671" y="347"/>
                  </a:lnTo>
                  <a:lnTo>
                    <a:pt x="693" y="336"/>
                  </a:lnTo>
                  <a:lnTo>
                    <a:pt x="714" y="327"/>
                  </a:lnTo>
                  <a:lnTo>
                    <a:pt x="738" y="317"/>
                  </a:lnTo>
                  <a:lnTo>
                    <a:pt x="761" y="309"/>
                  </a:lnTo>
                  <a:lnTo>
                    <a:pt x="784" y="301"/>
                  </a:lnTo>
                  <a:lnTo>
                    <a:pt x="809" y="292"/>
                  </a:lnTo>
                  <a:lnTo>
                    <a:pt x="831" y="286"/>
                  </a:lnTo>
                  <a:lnTo>
                    <a:pt x="858" y="279"/>
                  </a:lnTo>
                  <a:lnTo>
                    <a:pt x="884" y="272"/>
                  </a:lnTo>
                  <a:lnTo>
                    <a:pt x="911" y="266"/>
                  </a:lnTo>
                  <a:lnTo>
                    <a:pt x="938" y="261"/>
                  </a:lnTo>
                  <a:lnTo>
                    <a:pt x="967" y="257"/>
                  </a:lnTo>
                  <a:lnTo>
                    <a:pt x="992" y="254"/>
                  </a:lnTo>
                  <a:lnTo>
                    <a:pt x="1019" y="252"/>
                  </a:lnTo>
                  <a:lnTo>
                    <a:pt x="1050" y="251"/>
                  </a:lnTo>
                  <a:lnTo>
                    <a:pt x="1075" y="251"/>
                  </a:lnTo>
                  <a:lnTo>
                    <a:pt x="1107" y="251"/>
                  </a:lnTo>
                  <a:lnTo>
                    <a:pt x="1107" y="317"/>
                  </a:lnTo>
                  <a:lnTo>
                    <a:pt x="1323" y="165"/>
                  </a:lnTo>
                  <a:lnTo>
                    <a:pt x="1107" y="0"/>
                  </a:lnTo>
                  <a:lnTo>
                    <a:pt x="1107" y="62"/>
                  </a:lnTo>
                  <a:lnTo>
                    <a:pt x="1072" y="62"/>
                  </a:lnTo>
                  <a:lnTo>
                    <a:pt x="1041" y="63"/>
                  </a:lnTo>
                  <a:lnTo>
                    <a:pt x="1009" y="66"/>
                  </a:lnTo>
                  <a:lnTo>
                    <a:pt x="980" y="68"/>
                  </a:lnTo>
                  <a:lnTo>
                    <a:pt x="952" y="70"/>
                  </a:lnTo>
                  <a:lnTo>
                    <a:pt x="926" y="74"/>
                  </a:lnTo>
                  <a:lnTo>
                    <a:pt x="897" y="78"/>
                  </a:lnTo>
                  <a:lnTo>
                    <a:pt x="872" y="83"/>
                  </a:lnTo>
                  <a:lnTo>
                    <a:pt x="847" y="88"/>
                  </a:lnTo>
                  <a:lnTo>
                    <a:pt x="821" y="93"/>
                  </a:lnTo>
                  <a:lnTo>
                    <a:pt x="787" y="101"/>
                  </a:lnTo>
                  <a:lnTo>
                    <a:pt x="762" y="108"/>
                  </a:lnTo>
                  <a:lnTo>
                    <a:pt x="737" y="116"/>
                  </a:lnTo>
                  <a:lnTo>
                    <a:pt x="713" y="124"/>
                  </a:lnTo>
                  <a:lnTo>
                    <a:pt x="684" y="135"/>
                  </a:lnTo>
                  <a:lnTo>
                    <a:pt x="657" y="145"/>
                  </a:lnTo>
                  <a:lnTo>
                    <a:pt x="633" y="155"/>
                  </a:lnTo>
                  <a:lnTo>
                    <a:pt x="609" y="166"/>
                  </a:lnTo>
                  <a:lnTo>
                    <a:pt x="581" y="180"/>
                  </a:lnTo>
                  <a:lnTo>
                    <a:pt x="556" y="192"/>
                  </a:lnTo>
                  <a:lnTo>
                    <a:pt x="532" y="204"/>
                  </a:lnTo>
                  <a:lnTo>
                    <a:pt x="509" y="218"/>
                  </a:lnTo>
                  <a:lnTo>
                    <a:pt x="487" y="229"/>
                  </a:lnTo>
                  <a:lnTo>
                    <a:pt x="465" y="244"/>
                  </a:lnTo>
                  <a:lnTo>
                    <a:pt x="444" y="258"/>
                  </a:lnTo>
                  <a:lnTo>
                    <a:pt x="420" y="274"/>
                  </a:lnTo>
                  <a:lnTo>
                    <a:pt x="397" y="290"/>
                  </a:lnTo>
                  <a:lnTo>
                    <a:pt x="376" y="307"/>
                  </a:lnTo>
                  <a:lnTo>
                    <a:pt x="356" y="325"/>
                  </a:lnTo>
                  <a:lnTo>
                    <a:pt x="336" y="341"/>
                  </a:lnTo>
                  <a:lnTo>
                    <a:pt x="318" y="357"/>
                  </a:lnTo>
                  <a:lnTo>
                    <a:pt x="301" y="372"/>
                  </a:lnTo>
                  <a:lnTo>
                    <a:pt x="281" y="391"/>
                  </a:lnTo>
                  <a:lnTo>
                    <a:pt x="262" y="412"/>
                  </a:lnTo>
                  <a:lnTo>
                    <a:pt x="246" y="428"/>
                  </a:lnTo>
                  <a:lnTo>
                    <a:pt x="229" y="448"/>
                  </a:lnTo>
                  <a:lnTo>
                    <a:pt x="213" y="467"/>
                  </a:lnTo>
                  <a:lnTo>
                    <a:pt x="195" y="488"/>
                  </a:lnTo>
                  <a:lnTo>
                    <a:pt x="179" y="509"/>
                  </a:lnTo>
                  <a:lnTo>
                    <a:pt x="164" y="528"/>
                  </a:lnTo>
                  <a:lnTo>
                    <a:pt x="147" y="550"/>
                  </a:lnTo>
                  <a:lnTo>
                    <a:pt x="134" y="569"/>
                  </a:lnTo>
                  <a:lnTo>
                    <a:pt x="122" y="587"/>
                  </a:lnTo>
                  <a:lnTo>
                    <a:pt x="114" y="600"/>
                  </a:lnTo>
                  <a:lnTo>
                    <a:pt x="105" y="613"/>
                  </a:lnTo>
                  <a:lnTo>
                    <a:pt x="98" y="623"/>
                  </a:lnTo>
                  <a:lnTo>
                    <a:pt x="93" y="633"/>
                  </a:lnTo>
                  <a:lnTo>
                    <a:pt x="86" y="645"/>
                  </a:lnTo>
                  <a:lnTo>
                    <a:pt x="80" y="659"/>
                  </a:lnTo>
                  <a:lnTo>
                    <a:pt x="73" y="672"/>
                  </a:lnTo>
                  <a:lnTo>
                    <a:pt x="66" y="684"/>
                  </a:lnTo>
                  <a:lnTo>
                    <a:pt x="61" y="694"/>
                  </a:lnTo>
                  <a:lnTo>
                    <a:pt x="54" y="708"/>
                  </a:lnTo>
                  <a:lnTo>
                    <a:pt x="47" y="722"/>
                  </a:lnTo>
                  <a:lnTo>
                    <a:pt x="41" y="736"/>
                  </a:lnTo>
                  <a:lnTo>
                    <a:pt x="33" y="751"/>
                  </a:lnTo>
                  <a:lnTo>
                    <a:pt x="28" y="763"/>
                  </a:lnTo>
                  <a:lnTo>
                    <a:pt x="23" y="775"/>
                  </a:lnTo>
                  <a:lnTo>
                    <a:pt x="18" y="789"/>
                  </a:lnTo>
                  <a:lnTo>
                    <a:pt x="12" y="802"/>
                  </a:lnTo>
                  <a:lnTo>
                    <a:pt x="8" y="816"/>
                  </a:lnTo>
                  <a:lnTo>
                    <a:pt x="4" y="827"/>
                  </a:lnTo>
                  <a:lnTo>
                    <a:pt x="0" y="8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 19"/>
            <p:cNvSpPr>
              <a:spLocks/>
            </p:cNvSpPr>
            <p:nvPr/>
          </p:nvSpPr>
          <p:spPr bwMode="auto">
            <a:xfrm>
              <a:off x="2060" y="2059"/>
              <a:ext cx="478" cy="214"/>
            </a:xfrm>
            <a:custGeom>
              <a:avLst/>
              <a:gdLst>
                <a:gd name="T0" fmla="*/ 1143 w 1323"/>
                <a:gd name="T1" fmla="*/ 0 h 910"/>
                <a:gd name="T2" fmla="*/ 1133 w 1323"/>
                <a:gd name="T3" fmla="*/ 30 h 910"/>
                <a:gd name="T4" fmla="*/ 1119 w 1323"/>
                <a:gd name="T5" fmla="*/ 67 h 910"/>
                <a:gd name="T6" fmla="*/ 1105 w 1323"/>
                <a:gd name="T7" fmla="*/ 98 h 910"/>
                <a:gd name="T8" fmla="*/ 1090 w 1323"/>
                <a:gd name="T9" fmla="*/ 131 h 910"/>
                <a:gd name="T10" fmla="*/ 1073 w 1323"/>
                <a:gd name="T11" fmla="*/ 165 h 910"/>
                <a:gd name="T12" fmla="*/ 1054 w 1323"/>
                <a:gd name="T13" fmla="*/ 196 h 910"/>
                <a:gd name="T14" fmla="*/ 1037 w 1323"/>
                <a:gd name="T15" fmla="*/ 221 h 910"/>
                <a:gd name="T16" fmla="*/ 1018 w 1323"/>
                <a:gd name="T17" fmla="*/ 249 h 910"/>
                <a:gd name="T18" fmla="*/ 997 w 1323"/>
                <a:gd name="T19" fmla="*/ 278 h 910"/>
                <a:gd name="T20" fmla="*/ 981 w 1323"/>
                <a:gd name="T21" fmla="*/ 301 h 910"/>
                <a:gd name="T22" fmla="*/ 955 w 1323"/>
                <a:gd name="T23" fmla="*/ 331 h 910"/>
                <a:gd name="T24" fmla="*/ 922 w 1323"/>
                <a:gd name="T25" fmla="*/ 367 h 910"/>
                <a:gd name="T26" fmla="*/ 888 w 1323"/>
                <a:gd name="T27" fmla="*/ 403 h 910"/>
                <a:gd name="T28" fmla="*/ 851 w 1323"/>
                <a:gd name="T29" fmla="*/ 434 h 910"/>
                <a:gd name="T30" fmla="*/ 814 w 1323"/>
                <a:gd name="T31" fmla="*/ 463 h 910"/>
                <a:gd name="T32" fmla="*/ 769 w 1323"/>
                <a:gd name="T33" fmla="*/ 495 h 910"/>
                <a:gd name="T34" fmla="*/ 724 w 1323"/>
                <a:gd name="T35" fmla="*/ 524 h 910"/>
                <a:gd name="T36" fmla="*/ 675 w 1323"/>
                <a:gd name="T37" fmla="*/ 550 h 910"/>
                <a:gd name="T38" fmla="*/ 630 w 1323"/>
                <a:gd name="T39" fmla="*/ 572 h 910"/>
                <a:gd name="T40" fmla="*/ 585 w 1323"/>
                <a:gd name="T41" fmla="*/ 592 h 910"/>
                <a:gd name="T42" fmla="*/ 539 w 1323"/>
                <a:gd name="T43" fmla="*/ 608 h 910"/>
                <a:gd name="T44" fmla="*/ 492 w 1323"/>
                <a:gd name="T45" fmla="*/ 623 h 910"/>
                <a:gd name="T46" fmla="*/ 439 w 1323"/>
                <a:gd name="T47" fmla="*/ 637 h 910"/>
                <a:gd name="T48" fmla="*/ 384 w 1323"/>
                <a:gd name="T49" fmla="*/ 647 h 910"/>
                <a:gd name="T50" fmla="*/ 330 w 1323"/>
                <a:gd name="T51" fmla="*/ 654 h 910"/>
                <a:gd name="T52" fmla="*/ 273 w 1323"/>
                <a:gd name="T53" fmla="*/ 658 h 910"/>
                <a:gd name="T54" fmla="*/ 216 w 1323"/>
                <a:gd name="T55" fmla="*/ 658 h 910"/>
                <a:gd name="T56" fmla="*/ 0 w 1323"/>
                <a:gd name="T57" fmla="*/ 744 h 910"/>
                <a:gd name="T58" fmla="*/ 216 w 1323"/>
                <a:gd name="T59" fmla="*/ 846 h 910"/>
                <a:gd name="T60" fmla="*/ 282 w 1323"/>
                <a:gd name="T61" fmla="*/ 845 h 910"/>
                <a:gd name="T62" fmla="*/ 343 w 1323"/>
                <a:gd name="T63" fmla="*/ 841 h 910"/>
                <a:gd name="T64" fmla="*/ 397 w 1323"/>
                <a:gd name="T65" fmla="*/ 835 h 910"/>
                <a:gd name="T66" fmla="*/ 451 w 1323"/>
                <a:gd name="T67" fmla="*/ 826 h 910"/>
                <a:gd name="T68" fmla="*/ 502 w 1323"/>
                <a:gd name="T69" fmla="*/ 815 h 910"/>
                <a:gd name="T70" fmla="*/ 561 w 1323"/>
                <a:gd name="T71" fmla="*/ 800 h 910"/>
                <a:gd name="T72" fmla="*/ 610 w 1323"/>
                <a:gd name="T73" fmla="*/ 784 h 910"/>
                <a:gd name="T74" fmla="*/ 665 w 1323"/>
                <a:gd name="T75" fmla="*/ 763 h 910"/>
                <a:gd name="T76" fmla="*/ 714 w 1323"/>
                <a:gd name="T77" fmla="*/ 743 h 910"/>
                <a:gd name="T78" fmla="*/ 767 w 1323"/>
                <a:gd name="T79" fmla="*/ 716 h 910"/>
                <a:gd name="T80" fmla="*/ 814 w 1323"/>
                <a:gd name="T81" fmla="*/ 691 h 910"/>
                <a:gd name="T82" fmla="*/ 858 w 1323"/>
                <a:gd name="T83" fmla="*/ 664 h 910"/>
                <a:gd name="T84" fmla="*/ 903 w 1323"/>
                <a:gd name="T85" fmla="*/ 635 h 910"/>
                <a:gd name="T86" fmla="*/ 946 w 1323"/>
                <a:gd name="T87" fmla="*/ 601 h 910"/>
                <a:gd name="T88" fmla="*/ 987 w 1323"/>
                <a:gd name="T89" fmla="*/ 568 h 910"/>
                <a:gd name="T90" fmla="*/ 1021 w 1323"/>
                <a:gd name="T91" fmla="*/ 537 h 910"/>
                <a:gd name="T92" fmla="*/ 1060 w 1323"/>
                <a:gd name="T93" fmla="*/ 496 h 910"/>
                <a:gd name="T94" fmla="*/ 1094 w 1323"/>
                <a:gd name="T95" fmla="*/ 461 h 910"/>
                <a:gd name="T96" fmla="*/ 1127 w 1323"/>
                <a:gd name="T97" fmla="*/ 420 h 910"/>
                <a:gd name="T98" fmla="*/ 1158 w 1323"/>
                <a:gd name="T99" fmla="*/ 380 h 910"/>
                <a:gd name="T100" fmla="*/ 1188 w 1323"/>
                <a:gd name="T101" fmla="*/ 340 h 910"/>
                <a:gd name="T102" fmla="*/ 1209 w 1323"/>
                <a:gd name="T103" fmla="*/ 309 h 910"/>
                <a:gd name="T104" fmla="*/ 1225 w 1323"/>
                <a:gd name="T105" fmla="*/ 286 h 910"/>
                <a:gd name="T106" fmla="*/ 1237 w 1323"/>
                <a:gd name="T107" fmla="*/ 264 h 910"/>
                <a:gd name="T108" fmla="*/ 1249 w 1323"/>
                <a:gd name="T109" fmla="*/ 236 h 910"/>
                <a:gd name="T110" fmla="*/ 1262 w 1323"/>
                <a:gd name="T111" fmla="*/ 214 h 910"/>
                <a:gd name="T112" fmla="*/ 1276 w 1323"/>
                <a:gd name="T113" fmla="*/ 187 h 910"/>
                <a:gd name="T114" fmla="*/ 1290 w 1323"/>
                <a:gd name="T115" fmla="*/ 158 h 910"/>
                <a:gd name="T116" fmla="*/ 1300 w 1323"/>
                <a:gd name="T117" fmla="*/ 134 h 910"/>
                <a:gd name="T118" fmla="*/ 1310 w 1323"/>
                <a:gd name="T119" fmla="*/ 106 h 910"/>
                <a:gd name="T120" fmla="*/ 1318 w 1323"/>
                <a:gd name="T121" fmla="*/ 82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" h="910">
                  <a:moveTo>
                    <a:pt x="1323" y="69"/>
                  </a:moveTo>
                  <a:lnTo>
                    <a:pt x="1143" y="0"/>
                  </a:lnTo>
                  <a:lnTo>
                    <a:pt x="1139" y="15"/>
                  </a:lnTo>
                  <a:lnTo>
                    <a:pt x="1133" y="30"/>
                  </a:lnTo>
                  <a:lnTo>
                    <a:pt x="1126" y="50"/>
                  </a:lnTo>
                  <a:lnTo>
                    <a:pt x="1119" y="67"/>
                  </a:lnTo>
                  <a:lnTo>
                    <a:pt x="1112" y="84"/>
                  </a:lnTo>
                  <a:lnTo>
                    <a:pt x="1105" y="98"/>
                  </a:lnTo>
                  <a:lnTo>
                    <a:pt x="1097" y="116"/>
                  </a:lnTo>
                  <a:lnTo>
                    <a:pt x="1090" y="131"/>
                  </a:lnTo>
                  <a:lnTo>
                    <a:pt x="1081" y="149"/>
                  </a:lnTo>
                  <a:lnTo>
                    <a:pt x="1073" y="165"/>
                  </a:lnTo>
                  <a:lnTo>
                    <a:pt x="1063" y="181"/>
                  </a:lnTo>
                  <a:lnTo>
                    <a:pt x="1054" y="196"/>
                  </a:lnTo>
                  <a:lnTo>
                    <a:pt x="1045" y="209"/>
                  </a:lnTo>
                  <a:lnTo>
                    <a:pt x="1037" y="221"/>
                  </a:lnTo>
                  <a:lnTo>
                    <a:pt x="1028" y="235"/>
                  </a:lnTo>
                  <a:lnTo>
                    <a:pt x="1018" y="249"/>
                  </a:lnTo>
                  <a:lnTo>
                    <a:pt x="1007" y="264"/>
                  </a:lnTo>
                  <a:lnTo>
                    <a:pt x="997" y="278"/>
                  </a:lnTo>
                  <a:lnTo>
                    <a:pt x="990" y="288"/>
                  </a:lnTo>
                  <a:lnTo>
                    <a:pt x="981" y="301"/>
                  </a:lnTo>
                  <a:lnTo>
                    <a:pt x="968" y="316"/>
                  </a:lnTo>
                  <a:lnTo>
                    <a:pt x="955" y="331"/>
                  </a:lnTo>
                  <a:lnTo>
                    <a:pt x="938" y="350"/>
                  </a:lnTo>
                  <a:lnTo>
                    <a:pt x="922" y="367"/>
                  </a:lnTo>
                  <a:lnTo>
                    <a:pt x="905" y="386"/>
                  </a:lnTo>
                  <a:lnTo>
                    <a:pt x="888" y="403"/>
                  </a:lnTo>
                  <a:lnTo>
                    <a:pt x="867" y="420"/>
                  </a:lnTo>
                  <a:lnTo>
                    <a:pt x="851" y="434"/>
                  </a:lnTo>
                  <a:lnTo>
                    <a:pt x="834" y="448"/>
                  </a:lnTo>
                  <a:lnTo>
                    <a:pt x="814" y="463"/>
                  </a:lnTo>
                  <a:lnTo>
                    <a:pt x="792" y="479"/>
                  </a:lnTo>
                  <a:lnTo>
                    <a:pt x="769" y="495"/>
                  </a:lnTo>
                  <a:lnTo>
                    <a:pt x="748" y="509"/>
                  </a:lnTo>
                  <a:lnTo>
                    <a:pt x="724" y="524"/>
                  </a:lnTo>
                  <a:lnTo>
                    <a:pt x="699" y="539"/>
                  </a:lnTo>
                  <a:lnTo>
                    <a:pt x="675" y="550"/>
                  </a:lnTo>
                  <a:lnTo>
                    <a:pt x="652" y="562"/>
                  </a:lnTo>
                  <a:lnTo>
                    <a:pt x="630" y="572"/>
                  </a:lnTo>
                  <a:lnTo>
                    <a:pt x="609" y="582"/>
                  </a:lnTo>
                  <a:lnTo>
                    <a:pt x="585" y="592"/>
                  </a:lnTo>
                  <a:lnTo>
                    <a:pt x="562" y="600"/>
                  </a:lnTo>
                  <a:lnTo>
                    <a:pt x="539" y="608"/>
                  </a:lnTo>
                  <a:lnTo>
                    <a:pt x="513" y="616"/>
                  </a:lnTo>
                  <a:lnTo>
                    <a:pt x="492" y="623"/>
                  </a:lnTo>
                  <a:lnTo>
                    <a:pt x="465" y="630"/>
                  </a:lnTo>
                  <a:lnTo>
                    <a:pt x="439" y="637"/>
                  </a:lnTo>
                  <a:lnTo>
                    <a:pt x="412" y="643"/>
                  </a:lnTo>
                  <a:lnTo>
                    <a:pt x="384" y="647"/>
                  </a:lnTo>
                  <a:lnTo>
                    <a:pt x="356" y="652"/>
                  </a:lnTo>
                  <a:lnTo>
                    <a:pt x="330" y="654"/>
                  </a:lnTo>
                  <a:lnTo>
                    <a:pt x="304" y="656"/>
                  </a:lnTo>
                  <a:lnTo>
                    <a:pt x="273" y="658"/>
                  </a:lnTo>
                  <a:lnTo>
                    <a:pt x="247" y="658"/>
                  </a:lnTo>
                  <a:lnTo>
                    <a:pt x="216" y="658"/>
                  </a:lnTo>
                  <a:lnTo>
                    <a:pt x="216" y="592"/>
                  </a:lnTo>
                  <a:lnTo>
                    <a:pt x="0" y="744"/>
                  </a:lnTo>
                  <a:lnTo>
                    <a:pt x="216" y="910"/>
                  </a:lnTo>
                  <a:lnTo>
                    <a:pt x="216" y="846"/>
                  </a:lnTo>
                  <a:lnTo>
                    <a:pt x="251" y="846"/>
                  </a:lnTo>
                  <a:lnTo>
                    <a:pt x="282" y="845"/>
                  </a:lnTo>
                  <a:lnTo>
                    <a:pt x="314" y="843"/>
                  </a:lnTo>
                  <a:lnTo>
                    <a:pt x="343" y="841"/>
                  </a:lnTo>
                  <a:lnTo>
                    <a:pt x="371" y="838"/>
                  </a:lnTo>
                  <a:lnTo>
                    <a:pt x="397" y="835"/>
                  </a:lnTo>
                  <a:lnTo>
                    <a:pt x="426" y="830"/>
                  </a:lnTo>
                  <a:lnTo>
                    <a:pt x="451" y="826"/>
                  </a:lnTo>
                  <a:lnTo>
                    <a:pt x="475" y="821"/>
                  </a:lnTo>
                  <a:lnTo>
                    <a:pt x="502" y="815"/>
                  </a:lnTo>
                  <a:lnTo>
                    <a:pt x="535" y="807"/>
                  </a:lnTo>
                  <a:lnTo>
                    <a:pt x="561" y="800"/>
                  </a:lnTo>
                  <a:lnTo>
                    <a:pt x="586" y="792"/>
                  </a:lnTo>
                  <a:lnTo>
                    <a:pt x="610" y="784"/>
                  </a:lnTo>
                  <a:lnTo>
                    <a:pt x="639" y="774"/>
                  </a:lnTo>
                  <a:lnTo>
                    <a:pt x="665" y="763"/>
                  </a:lnTo>
                  <a:lnTo>
                    <a:pt x="690" y="753"/>
                  </a:lnTo>
                  <a:lnTo>
                    <a:pt x="714" y="743"/>
                  </a:lnTo>
                  <a:lnTo>
                    <a:pt x="741" y="729"/>
                  </a:lnTo>
                  <a:lnTo>
                    <a:pt x="767" y="716"/>
                  </a:lnTo>
                  <a:lnTo>
                    <a:pt x="791" y="705"/>
                  </a:lnTo>
                  <a:lnTo>
                    <a:pt x="814" y="691"/>
                  </a:lnTo>
                  <a:lnTo>
                    <a:pt x="835" y="679"/>
                  </a:lnTo>
                  <a:lnTo>
                    <a:pt x="858" y="664"/>
                  </a:lnTo>
                  <a:lnTo>
                    <a:pt x="878" y="651"/>
                  </a:lnTo>
                  <a:lnTo>
                    <a:pt x="903" y="635"/>
                  </a:lnTo>
                  <a:lnTo>
                    <a:pt x="926" y="618"/>
                  </a:lnTo>
                  <a:lnTo>
                    <a:pt x="946" y="601"/>
                  </a:lnTo>
                  <a:lnTo>
                    <a:pt x="967" y="584"/>
                  </a:lnTo>
                  <a:lnTo>
                    <a:pt x="987" y="568"/>
                  </a:lnTo>
                  <a:lnTo>
                    <a:pt x="1005" y="552"/>
                  </a:lnTo>
                  <a:lnTo>
                    <a:pt x="1021" y="537"/>
                  </a:lnTo>
                  <a:lnTo>
                    <a:pt x="1042" y="517"/>
                  </a:lnTo>
                  <a:lnTo>
                    <a:pt x="1060" y="496"/>
                  </a:lnTo>
                  <a:lnTo>
                    <a:pt x="1077" y="480"/>
                  </a:lnTo>
                  <a:lnTo>
                    <a:pt x="1094" y="461"/>
                  </a:lnTo>
                  <a:lnTo>
                    <a:pt x="1110" y="441"/>
                  </a:lnTo>
                  <a:lnTo>
                    <a:pt x="1127" y="420"/>
                  </a:lnTo>
                  <a:lnTo>
                    <a:pt x="1143" y="400"/>
                  </a:lnTo>
                  <a:lnTo>
                    <a:pt x="1158" y="380"/>
                  </a:lnTo>
                  <a:lnTo>
                    <a:pt x="1176" y="358"/>
                  </a:lnTo>
                  <a:lnTo>
                    <a:pt x="1188" y="340"/>
                  </a:lnTo>
                  <a:lnTo>
                    <a:pt x="1201" y="321"/>
                  </a:lnTo>
                  <a:lnTo>
                    <a:pt x="1209" y="309"/>
                  </a:lnTo>
                  <a:lnTo>
                    <a:pt x="1218" y="296"/>
                  </a:lnTo>
                  <a:lnTo>
                    <a:pt x="1225" y="286"/>
                  </a:lnTo>
                  <a:lnTo>
                    <a:pt x="1230" y="275"/>
                  </a:lnTo>
                  <a:lnTo>
                    <a:pt x="1237" y="264"/>
                  </a:lnTo>
                  <a:lnTo>
                    <a:pt x="1242" y="250"/>
                  </a:lnTo>
                  <a:lnTo>
                    <a:pt x="1249" y="236"/>
                  </a:lnTo>
                  <a:lnTo>
                    <a:pt x="1256" y="225"/>
                  </a:lnTo>
                  <a:lnTo>
                    <a:pt x="1262" y="214"/>
                  </a:lnTo>
                  <a:lnTo>
                    <a:pt x="1269" y="200"/>
                  </a:lnTo>
                  <a:lnTo>
                    <a:pt x="1276" y="187"/>
                  </a:lnTo>
                  <a:lnTo>
                    <a:pt x="1282" y="173"/>
                  </a:lnTo>
                  <a:lnTo>
                    <a:pt x="1290" y="158"/>
                  </a:lnTo>
                  <a:lnTo>
                    <a:pt x="1294" y="145"/>
                  </a:lnTo>
                  <a:lnTo>
                    <a:pt x="1300" y="134"/>
                  </a:lnTo>
                  <a:lnTo>
                    <a:pt x="1305" y="120"/>
                  </a:lnTo>
                  <a:lnTo>
                    <a:pt x="1310" y="106"/>
                  </a:lnTo>
                  <a:lnTo>
                    <a:pt x="1315" y="92"/>
                  </a:lnTo>
                  <a:lnTo>
                    <a:pt x="1318" y="82"/>
                  </a:lnTo>
                  <a:lnTo>
                    <a:pt x="132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3" name="Group 10"/>
          <p:cNvGrpSpPr>
            <a:grpSpLocks/>
          </p:cNvGrpSpPr>
          <p:nvPr/>
        </p:nvGrpSpPr>
        <p:grpSpPr bwMode="auto">
          <a:xfrm>
            <a:off x="1027555" y="3321601"/>
            <a:ext cx="7372350" cy="2046287"/>
            <a:chOff x="1698" y="1706"/>
            <a:chExt cx="883" cy="567"/>
          </a:xfrm>
          <a:solidFill>
            <a:srgbClr val="1175B5"/>
          </a:solidFill>
        </p:grpSpPr>
        <p:sp>
          <p:nvSpPr>
            <p:cNvPr id="384" name="Freeform 11"/>
            <p:cNvSpPr>
              <a:spLocks/>
            </p:cNvSpPr>
            <p:nvPr/>
          </p:nvSpPr>
          <p:spPr bwMode="auto">
            <a:xfrm>
              <a:off x="1698" y="1936"/>
              <a:ext cx="338" cy="311"/>
            </a:xfrm>
            <a:custGeom>
              <a:avLst/>
              <a:gdLst>
                <a:gd name="T0" fmla="*/ 860 w 929"/>
                <a:gd name="T1" fmla="*/ 1327 h 1327"/>
                <a:gd name="T2" fmla="*/ 909 w 929"/>
                <a:gd name="T3" fmla="*/ 1143 h 1327"/>
                <a:gd name="T4" fmla="*/ 879 w 929"/>
                <a:gd name="T5" fmla="*/ 1133 h 1327"/>
                <a:gd name="T6" fmla="*/ 842 w 929"/>
                <a:gd name="T7" fmla="*/ 1119 h 1327"/>
                <a:gd name="T8" fmla="*/ 811 w 929"/>
                <a:gd name="T9" fmla="*/ 1105 h 1327"/>
                <a:gd name="T10" fmla="*/ 778 w 929"/>
                <a:gd name="T11" fmla="*/ 1090 h 1327"/>
                <a:gd name="T12" fmla="*/ 744 w 929"/>
                <a:gd name="T13" fmla="*/ 1073 h 1327"/>
                <a:gd name="T14" fmla="*/ 713 w 929"/>
                <a:gd name="T15" fmla="*/ 1053 h 1327"/>
                <a:gd name="T16" fmla="*/ 689 w 929"/>
                <a:gd name="T17" fmla="*/ 1037 h 1327"/>
                <a:gd name="T18" fmla="*/ 660 w 929"/>
                <a:gd name="T19" fmla="*/ 1017 h 1327"/>
                <a:gd name="T20" fmla="*/ 631 w 929"/>
                <a:gd name="T21" fmla="*/ 997 h 1327"/>
                <a:gd name="T22" fmla="*/ 610 w 929"/>
                <a:gd name="T23" fmla="*/ 981 h 1327"/>
                <a:gd name="T24" fmla="*/ 578 w 929"/>
                <a:gd name="T25" fmla="*/ 954 h 1327"/>
                <a:gd name="T26" fmla="*/ 542 w 929"/>
                <a:gd name="T27" fmla="*/ 922 h 1327"/>
                <a:gd name="T28" fmla="*/ 506 w 929"/>
                <a:gd name="T29" fmla="*/ 887 h 1327"/>
                <a:gd name="T30" fmla="*/ 475 w 929"/>
                <a:gd name="T31" fmla="*/ 851 h 1327"/>
                <a:gd name="T32" fmla="*/ 446 w 929"/>
                <a:gd name="T33" fmla="*/ 814 h 1327"/>
                <a:gd name="T34" fmla="*/ 414 w 929"/>
                <a:gd name="T35" fmla="*/ 769 h 1327"/>
                <a:gd name="T36" fmla="*/ 385 w 929"/>
                <a:gd name="T37" fmla="*/ 724 h 1327"/>
                <a:gd name="T38" fmla="*/ 358 w 929"/>
                <a:gd name="T39" fmla="*/ 674 h 1327"/>
                <a:gd name="T40" fmla="*/ 337 w 929"/>
                <a:gd name="T41" fmla="*/ 629 h 1327"/>
                <a:gd name="T42" fmla="*/ 317 w 929"/>
                <a:gd name="T43" fmla="*/ 585 h 1327"/>
                <a:gd name="T44" fmla="*/ 301 w 929"/>
                <a:gd name="T45" fmla="*/ 539 h 1327"/>
                <a:gd name="T46" fmla="*/ 286 w 929"/>
                <a:gd name="T47" fmla="*/ 491 h 1327"/>
                <a:gd name="T48" fmla="*/ 272 w 929"/>
                <a:gd name="T49" fmla="*/ 438 h 1327"/>
                <a:gd name="T50" fmla="*/ 262 w 929"/>
                <a:gd name="T51" fmla="*/ 384 h 1327"/>
                <a:gd name="T52" fmla="*/ 255 w 929"/>
                <a:gd name="T53" fmla="*/ 330 h 1327"/>
                <a:gd name="T54" fmla="*/ 251 w 929"/>
                <a:gd name="T55" fmla="*/ 273 h 1327"/>
                <a:gd name="T56" fmla="*/ 251 w 929"/>
                <a:gd name="T57" fmla="*/ 216 h 1327"/>
                <a:gd name="T58" fmla="*/ 165 w 929"/>
                <a:gd name="T59" fmla="*/ 0 h 1327"/>
                <a:gd name="T60" fmla="*/ 62 w 929"/>
                <a:gd name="T61" fmla="*/ 216 h 1327"/>
                <a:gd name="T62" fmla="*/ 64 w 929"/>
                <a:gd name="T63" fmla="*/ 282 h 1327"/>
                <a:gd name="T64" fmla="*/ 68 w 929"/>
                <a:gd name="T65" fmla="*/ 343 h 1327"/>
                <a:gd name="T66" fmla="*/ 74 w 929"/>
                <a:gd name="T67" fmla="*/ 397 h 1327"/>
                <a:gd name="T68" fmla="*/ 83 w 929"/>
                <a:gd name="T69" fmla="*/ 451 h 1327"/>
                <a:gd name="T70" fmla="*/ 94 w 929"/>
                <a:gd name="T71" fmla="*/ 502 h 1327"/>
                <a:gd name="T72" fmla="*/ 109 w 929"/>
                <a:gd name="T73" fmla="*/ 560 h 1327"/>
                <a:gd name="T74" fmla="*/ 125 w 929"/>
                <a:gd name="T75" fmla="*/ 610 h 1327"/>
                <a:gd name="T76" fmla="*/ 145 w 929"/>
                <a:gd name="T77" fmla="*/ 665 h 1327"/>
                <a:gd name="T78" fmla="*/ 166 w 929"/>
                <a:gd name="T79" fmla="*/ 714 h 1327"/>
                <a:gd name="T80" fmla="*/ 193 w 929"/>
                <a:gd name="T81" fmla="*/ 766 h 1327"/>
                <a:gd name="T82" fmla="*/ 218 w 929"/>
                <a:gd name="T83" fmla="*/ 814 h 1327"/>
                <a:gd name="T84" fmla="*/ 244 w 929"/>
                <a:gd name="T85" fmla="*/ 857 h 1327"/>
                <a:gd name="T86" fmla="*/ 274 w 929"/>
                <a:gd name="T87" fmla="*/ 902 h 1327"/>
                <a:gd name="T88" fmla="*/ 308 w 929"/>
                <a:gd name="T89" fmla="*/ 946 h 1327"/>
                <a:gd name="T90" fmla="*/ 341 w 929"/>
                <a:gd name="T91" fmla="*/ 986 h 1327"/>
                <a:gd name="T92" fmla="*/ 372 w 929"/>
                <a:gd name="T93" fmla="*/ 1021 h 1327"/>
                <a:gd name="T94" fmla="*/ 413 w 929"/>
                <a:gd name="T95" fmla="*/ 1060 h 1327"/>
                <a:gd name="T96" fmla="*/ 448 w 929"/>
                <a:gd name="T97" fmla="*/ 1093 h 1327"/>
                <a:gd name="T98" fmla="*/ 489 w 929"/>
                <a:gd name="T99" fmla="*/ 1127 h 1327"/>
                <a:gd name="T100" fmla="*/ 529 w 929"/>
                <a:gd name="T101" fmla="*/ 1158 h 1327"/>
                <a:gd name="T102" fmla="*/ 569 w 929"/>
                <a:gd name="T103" fmla="*/ 1188 h 1327"/>
                <a:gd name="T104" fmla="*/ 602 w 929"/>
                <a:gd name="T105" fmla="*/ 1209 h 1327"/>
                <a:gd name="T106" fmla="*/ 623 w 929"/>
                <a:gd name="T107" fmla="*/ 1225 h 1327"/>
                <a:gd name="T108" fmla="*/ 645 w 929"/>
                <a:gd name="T109" fmla="*/ 1236 h 1327"/>
                <a:gd name="T110" fmla="*/ 673 w 929"/>
                <a:gd name="T111" fmla="*/ 1249 h 1327"/>
                <a:gd name="T112" fmla="*/ 696 w 929"/>
                <a:gd name="T113" fmla="*/ 1262 h 1327"/>
                <a:gd name="T114" fmla="*/ 722 w 929"/>
                <a:gd name="T115" fmla="*/ 1275 h 1327"/>
                <a:gd name="T116" fmla="*/ 751 w 929"/>
                <a:gd name="T117" fmla="*/ 1289 h 1327"/>
                <a:gd name="T118" fmla="*/ 775 w 929"/>
                <a:gd name="T119" fmla="*/ 1300 h 1327"/>
                <a:gd name="T120" fmla="*/ 803 w 929"/>
                <a:gd name="T121" fmla="*/ 1310 h 1327"/>
                <a:gd name="T122" fmla="*/ 827 w 929"/>
                <a:gd name="T123" fmla="*/ 1318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9" h="1327">
                  <a:moveTo>
                    <a:pt x="840" y="1323"/>
                  </a:moveTo>
                  <a:lnTo>
                    <a:pt x="860" y="1327"/>
                  </a:lnTo>
                  <a:lnTo>
                    <a:pt x="929" y="1151"/>
                  </a:lnTo>
                  <a:lnTo>
                    <a:pt x="909" y="1143"/>
                  </a:lnTo>
                  <a:lnTo>
                    <a:pt x="894" y="1138"/>
                  </a:lnTo>
                  <a:lnTo>
                    <a:pt x="879" y="1133"/>
                  </a:lnTo>
                  <a:lnTo>
                    <a:pt x="860" y="1126"/>
                  </a:lnTo>
                  <a:lnTo>
                    <a:pt x="842" y="1119"/>
                  </a:lnTo>
                  <a:lnTo>
                    <a:pt x="825" y="1112"/>
                  </a:lnTo>
                  <a:lnTo>
                    <a:pt x="811" y="1105"/>
                  </a:lnTo>
                  <a:lnTo>
                    <a:pt x="793" y="1097"/>
                  </a:lnTo>
                  <a:lnTo>
                    <a:pt x="778" y="1090"/>
                  </a:lnTo>
                  <a:lnTo>
                    <a:pt x="760" y="1081"/>
                  </a:lnTo>
                  <a:lnTo>
                    <a:pt x="744" y="1073"/>
                  </a:lnTo>
                  <a:lnTo>
                    <a:pt x="728" y="1062"/>
                  </a:lnTo>
                  <a:lnTo>
                    <a:pt x="713" y="1053"/>
                  </a:lnTo>
                  <a:lnTo>
                    <a:pt x="701" y="1045"/>
                  </a:lnTo>
                  <a:lnTo>
                    <a:pt x="689" y="1037"/>
                  </a:lnTo>
                  <a:lnTo>
                    <a:pt x="674" y="1028"/>
                  </a:lnTo>
                  <a:lnTo>
                    <a:pt x="660" y="1017"/>
                  </a:lnTo>
                  <a:lnTo>
                    <a:pt x="645" y="1007"/>
                  </a:lnTo>
                  <a:lnTo>
                    <a:pt x="631" y="997"/>
                  </a:lnTo>
                  <a:lnTo>
                    <a:pt x="621" y="990"/>
                  </a:lnTo>
                  <a:lnTo>
                    <a:pt x="610" y="981"/>
                  </a:lnTo>
                  <a:lnTo>
                    <a:pt x="593" y="968"/>
                  </a:lnTo>
                  <a:lnTo>
                    <a:pt x="578" y="954"/>
                  </a:lnTo>
                  <a:lnTo>
                    <a:pt x="559" y="938"/>
                  </a:lnTo>
                  <a:lnTo>
                    <a:pt x="542" y="922"/>
                  </a:lnTo>
                  <a:lnTo>
                    <a:pt x="523" y="905"/>
                  </a:lnTo>
                  <a:lnTo>
                    <a:pt x="506" y="887"/>
                  </a:lnTo>
                  <a:lnTo>
                    <a:pt x="489" y="867"/>
                  </a:lnTo>
                  <a:lnTo>
                    <a:pt x="475" y="851"/>
                  </a:lnTo>
                  <a:lnTo>
                    <a:pt x="461" y="833"/>
                  </a:lnTo>
                  <a:lnTo>
                    <a:pt x="446" y="814"/>
                  </a:lnTo>
                  <a:lnTo>
                    <a:pt x="430" y="792"/>
                  </a:lnTo>
                  <a:lnTo>
                    <a:pt x="414" y="769"/>
                  </a:lnTo>
                  <a:lnTo>
                    <a:pt x="400" y="748"/>
                  </a:lnTo>
                  <a:lnTo>
                    <a:pt x="385" y="724"/>
                  </a:lnTo>
                  <a:lnTo>
                    <a:pt x="370" y="699"/>
                  </a:lnTo>
                  <a:lnTo>
                    <a:pt x="358" y="674"/>
                  </a:lnTo>
                  <a:lnTo>
                    <a:pt x="347" y="651"/>
                  </a:lnTo>
                  <a:lnTo>
                    <a:pt x="337" y="629"/>
                  </a:lnTo>
                  <a:lnTo>
                    <a:pt x="327" y="609"/>
                  </a:lnTo>
                  <a:lnTo>
                    <a:pt x="317" y="585"/>
                  </a:lnTo>
                  <a:lnTo>
                    <a:pt x="309" y="562"/>
                  </a:lnTo>
                  <a:lnTo>
                    <a:pt x="301" y="539"/>
                  </a:lnTo>
                  <a:lnTo>
                    <a:pt x="293" y="513"/>
                  </a:lnTo>
                  <a:lnTo>
                    <a:pt x="286" y="491"/>
                  </a:lnTo>
                  <a:lnTo>
                    <a:pt x="279" y="465"/>
                  </a:lnTo>
                  <a:lnTo>
                    <a:pt x="272" y="438"/>
                  </a:lnTo>
                  <a:lnTo>
                    <a:pt x="266" y="412"/>
                  </a:lnTo>
                  <a:lnTo>
                    <a:pt x="262" y="384"/>
                  </a:lnTo>
                  <a:lnTo>
                    <a:pt x="257" y="355"/>
                  </a:lnTo>
                  <a:lnTo>
                    <a:pt x="255" y="330"/>
                  </a:lnTo>
                  <a:lnTo>
                    <a:pt x="253" y="304"/>
                  </a:lnTo>
                  <a:lnTo>
                    <a:pt x="251" y="273"/>
                  </a:lnTo>
                  <a:lnTo>
                    <a:pt x="251" y="247"/>
                  </a:lnTo>
                  <a:lnTo>
                    <a:pt x="251" y="216"/>
                  </a:lnTo>
                  <a:lnTo>
                    <a:pt x="317" y="216"/>
                  </a:lnTo>
                  <a:lnTo>
                    <a:pt x="165" y="0"/>
                  </a:lnTo>
                  <a:lnTo>
                    <a:pt x="0" y="216"/>
                  </a:lnTo>
                  <a:lnTo>
                    <a:pt x="62" y="216"/>
                  </a:lnTo>
                  <a:lnTo>
                    <a:pt x="62" y="251"/>
                  </a:lnTo>
                  <a:lnTo>
                    <a:pt x="64" y="282"/>
                  </a:lnTo>
                  <a:lnTo>
                    <a:pt x="66" y="314"/>
                  </a:lnTo>
                  <a:lnTo>
                    <a:pt x="68" y="343"/>
                  </a:lnTo>
                  <a:lnTo>
                    <a:pt x="71" y="370"/>
                  </a:lnTo>
                  <a:lnTo>
                    <a:pt x="74" y="397"/>
                  </a:lnTo>
                  <a:lnTo>
                    <a:pt x="79" y="426"/>
                  </a:lnTo>
                  <a:lnTo>
                    <a:pt x="83" y="451"/>
                  </a:lnTo>
                  <a:lnTo>
                    <a:pt x="88" y="475"/>
                  </a:lnTo>
                  <a:lnTo>
                    <a:pt x="94" y="502"/>
                  </a:lnTo>
                  <a:lnTo>
                    <a:pt x="102" y="535"/>
                  </a:lnTo>
                  <a:lnTo>
                    <a:pt x="109" y="560"/>
                  </a:lnTo>
                  <a:lnTo>
                    <a:pt x="117" y="586"/>
                  </a:lnTo>
                  <a:lnTo>
                    <a:pt x="125" y="610"/>
                  </a:lnTo>
                  <a:lnTo>
                    <a:pt x="135" y="639"/>
                  </a:lnTo>
                  <a:lnTo>
                    <a:pt x="145" y="665"/>
                  </a:lnTo>
                  <a:lnTo>
                    <a:pt x="156" y="689"/>
                  </a:lnTo>
                  <a:lnTo>
                    <a:pt x="166" y="714"/>
                  </a:lnTo>
                  <a:lnTo>
                    <a:pt x="180" y="741"/>
                  </a:lnTo>
                  <a:lnTo>
                    <a:pt x="193" y="766"/>
                  </a:lnTo>
                  <a:lnTo>
                    <a:pt x="205" y="791"/>
                  </a:lnTo>
                  <a:lnTo>
                    <a:pt x="218" y="814"/>
                  </a:lnTo>
                  <a:lnTo>
                    <a:pt x="231" y="836"/>
                  </a:lnTo>
                  <a:lnTo>
                    <a:pt x="244" y="857"/>
                  </a:lnTo>
                  <a:lnTo>
                    <a:pt x="258" y="878"/>
                  </a:lnTo>
                  <a:lnTo>
                    <a:pt x="274" y="902"/>
                  </a:lnTo>
                  <a:lnTo>
                    <a:pt x="291" y="925"/>
                  </a:lnTo>
                  <a:lnTo>
                    <a:pt x="308" y="946"/>
                  </a:lnTo>
                  <a:lnTo>
                    <a:pt x="325" y="967"/>
                  </a:lnTo>
                  <a:lnTo>
                    <a:pt x="341" y="986"/>
                  </a:lnTo>
                  <a:lnTo>
                    <a:pt x="357" y="1005"/>
                  </a:lnTo>
                  <a:lnTo>
                    <a:pt x="372" y="1021"/>
                  </a:lnTo>
                  <a:lnTo>
                    <a:pt x="392" y="1042"/>
                  </a:lnTo>
                  <a:lnTo>
                    <a:pt x="413" y="1060"/>
                  </a:lnTo>
                  <a:lnTo>
                    <a:pt x="429" y="1076"/>
                  </a:lnTo>
                  <a:lnTo>
                    <a:pt x="448" y="1093"/>
                  </a:lnTo>
                  <a:lnTo>
                    <a:pt x="468" y="1110"/>
                  </a:lnTo>
                  <a:lnTo>
                    <a:pt x="489" y="1127"/>
                  </a:lnTo>
                  <a:lnTo>
                    <a:pt x="509" y="1143"/>
                  </a:lnTo>
                  <a:lnTo>
                    <a:pt x="529" y="1158"/>
                  </a:lnTo>
                  <a:lnTo>
                    <a:pt x="551" y="1175"/>
                  </a:lnTo>
                  <a:lnTo>
                    <a:pt x="569" y="1188"/>
                  </a:lnTo>
                  <a:lnTo>
                    <a:pt x="588" y="1201"/>
                  </a:lnTo>
                  <a:lnTo>
                    <a:pt x="602" y="1209"/>
                  </a:lnTo>
                  <a:lnTo>
                    <a:pt x="613" y="1218"/>
                  </a:lnTo>
                  <a:lnTo>
                    <a:pt x="623" y="1225"/>
                  </a:lnTo>
                  <a:lnTo>
                    <a:pt x="634" y="1229"/>
                  </a:lnTo>
                  <a:lnTo>
                    <a:pt x="645" y="1236"/>
                  </a:lnTo>
                  <a:lnTo>
                    <a:pt x="659" y="1242"/>
                  </a:lnTo>
                  <a:lnTo>
                    <a:pt x="673" y="1249"/>
                  </a:lnTo>
                  <a:lnTo>
                    <a:pt x="686" y="1256"/>
                  </a:lnTo>
                  <a:lnTo>
                    <a:pt x="696" y="1262"/>
                  </a:lnTo>
                  <a:lnTo>
                    <a:pt x="709" y="1268"/>
                  </a:lnTo>
                  <a:lnTo>
                    <a:pt x="722" y="1275"/>
                  </a:lnTo>
                  <a:lnTo>
                    <a:pt x="736" y="1281"/>
                  </a:lnTo>
                  <a:lnTo>
                    <a:pt x="751" y="1289"/>
                  </a:lnTo>
                  <a:lnTo>
                    <a:pt x="764" y="1294"/>
                  </a:lnTo>
                  <a:lnTo>
                    <a:pt x="775" y="1300"/>
                  </a:lnTo>
                  <a:lnTo>
                    <a:pt x="789" y="1304"/>
                  </a:lnTo>
                  <a:lnTo>
                    <a:pt x="803" y="1310"/>
                  </a:lnTo>
                  <a:lnTo>
                    <a:pt x="817" y="1315"/>
                  </a:lnTo>
                  <a:lnTo>
                    <a:pt x="827" y="1318"/>
                  </a:lnTo>
                  <a:lnTo>
                    <a:pt x="840" y="132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 12"/>
            <p:cNvSpPr>
              <a:spLocks/>
            </p:cNvSpPr>
            <p:nvPr/>
          </p:nvSpPr>
          <p:spPr bwMode="auto">
            <a:xfrm>
              <a:off x="2246" y="1733"/>
              <a:ext cx="335" cy="312"/>
            </a:xfrm>
            <a:custGeom>
              <a:avLst/>
              <a:gdLst>
                <a:gd name="T0" fmla="*/ 69 w 930"/>
                <a:gd name="T1" fmla="*/ 0 h 1327"/>
                <a:gd name="T2" fmla="*/ 20 w 930"/>
                <a:gd name="T3" fmla="*/ 184 h 1327"/>
                <a:gd name="T4" fmla="*/ 50 w 930"/>
                <a:gd name="T5" fmla="*/ 194 h 1327"/>
                <a:gd name="T6" fmla="*/ 86 w 930"/>
                <a:gd name="T7" fmla="*/ 208 h 1327"/>
                <a:gd name="T8" fmla="*/ 118 w 930"/>
                <a:gd name="T9" fmla="*/ 222 h 1327"/>
                <a:gd name="T10" fmla="*/ 151 w 930"/>
                <a:gd name="T11" fmla="*/ 237 h 1327"/>
                <a:gd name="T12" fmla="*/ 184 w 930"/>
                <a:gd name="T13" fmla="*/ 254 h 1327"/>
                <a:gd name="T14" fmla="*/ 215 w 930"/>
                <a:gd name="T15" fmla="*/ 274 h 1327"/>
                <a:gd name="T16" fmla="*/ 240 w 930"/>
                <a:gd name="T17" fmla="*/ 290 h 1327"/>
                <a:gd name="T18" fmla="*/ 268 w 930"/>
                <a:gd name="T19" fmla="*/ 309 h 1327"/>
                <a:gd name="T20" fmla="*/ 297 w 930"/>
                <a:gd name="T21" fmla="*/ 330 h 1327"/>
                <a:gd name="T22" fmla="*/ 320 w 930"/>
                <a:gd name="T23" fmla="*/ 346 h 1327"/>
                <a:gd name="T24" fmla="*/ 350 w 930"/>
                <a:gd name="T25" fmla="*/ 373 h 1327"/>
                <a:gd name="T26" fmla="*/ 387 w 930"/>
                <a:gd name="T27" fmla="*/ 405 h 1327"/>
                <a:gd name="T28" fmla="*/ 423 w 930"/>
                <a:gd name="T29" fmla="*/ 439 h 1327"/>
                <a:gd name="T30" fmla="*/ 454 w 930"/>
                <a:gd name="T31" fmla="*/ 476 h 1327"/>
                <a:gd name="T32" fmla="*/ 483 w 930"/>
                <a:gd name="T33" fmla="*/ 513 h 1327"/>
                <a:gd name="T34" fmla="*/ 515 w 930"/>
                <a:gd name="T35" fmla="*/ 558 h 1327"/>
                <a:gd name="T36" fmla="*/ 544 w 930"/>
                <a:gd name="T37" fmla="*/ 603 h 1327"/>
                <a:gd name="T38" fmla="*/ 570 w 930"/>
                <a:gd name="T39" fmla="*/ 652 h 1327"/>
                <a:gd name="T40" fmla="*/ 592 w 930"/>
                <a:gd name="T41" fmla="*/ 697 h 1327"/>
                <a:gd name="T42" fmla="*/ 612 w 930"/>
                <a:gd name="T43" fmla="*/ 742 h 1327"/>
                <a:gd name="T44" fmla="*/ 628 w 930"/>
                <a:gd name="T45" fmla="*/ 788 h 1327"/>
                <a:gd name="T46" fmla="*/ 643 w 930"/>
                <a:gd name="T47" fmla="*/ 835 h 1327"/>
                <a:gd name="T48" fmla="*/ 657 w 930"/>
                <a:gd name="T49" fmla="*/ 888 h 1327"/>
                <a:gd name="T50" fmla="*/ 667 w 930"/>
                <a:gd name="T51" fmla="*/ 943 h 1327"/>
                <a:gd name="T52" fmla="*/ 674 w 930"/>
                <a:gd name="T53" fmla="*/ 997 h 1327"/>
                <a:gd name="T54" fmla="*/ 677 w 930"/>
                <a:gd name="T55" fmla="*/ 1054 h 1327"/>
                <a:gd name="T56" fmla="*/ 677 w 930"/>
                <a:gd name="T57" fmla="*/ 1111 h 1327"/>
                <a:gd name="T58" fmla="*/ 764 w 930"/>
                <a:gd name="T59" fmla="*/ 1327 h 1327"/>
                <a:gd name="T60" fmla="*/ 866 w 930"/>
                <a:gd name="T61" fmla="*/ 1111 h 1327"/>
                <a:gd name="T62" fmla="*/ 865 w 930"/>
                <a:gd name="T63" fmla="*/ 1045 h 1327"/>
                <a:gd name="T64" fmla="*/ 860 w 930"/>
                <a:gd name="T65" fmla="*/ 984 h 1327"/>
                <a:gd name="T66" fmla="*/ 855 w 930"/>
                <a:gd name="T67" fmla="*/ 930 h 1327"/>
                <a:gd name="T68" fmla="*/ 845 w 930"/>
                <a:gd name="T69" fmla="*/ 876 h 1327"/>
                <a:gd name="T70" fmla="*/ 835 w 930"/>
                <a:gd name="T71" fmla="*/ 825 h 1327"/>
                <a:gd name="T72" fmla="*/ 820 w 930"/>
                <a:gd name="T73" fmla="*/ 766 h 1327"/>
                <a:gd name="T74" fmla="*/ 804 w 930"/>
                <a:gd name="T75" fmla="*/ 717 h 1327"/>
                <a:gd name="T76" fmla="*/ 783 w 930"/>
                <a:gd name="T77" fmla="*/ 662 h 1327"/>
                <a:gd name="T78" fmla="*/ 763 w 930"/>
                <a:gd name="T79" fmla="*/ 613 h 1327"/>
                <a:gd name="T80" fmla="*/ 736 w 930"/>
                <a:gd name="T81" fmla="*/ 560 h 1327"/>
                <a:gd name="T82" fmla="*/ 711 w 930"/>
                <a:gd name="T83" fmla="*/ 513 h 1327"/>
                <a:gd name="T84" fmla="*/ 684 w 930"/>
                <a:gd name="T85" fmla="*/ 469 h 1327"/>
                <a:gd name="T86" fmla="*/ 654 w 930"/>
                <a:gd name="T87" fmla="*/ 424 h 1327"/>
                <a:gd name="T88" fmla="*/ 621 w 930"/>
                <a:gd name="T89" fmla="*/ 381 h 1327"/>
                <a:gd name="T90" fmla="*/ 587 w 930"/>
                <a:gd name="T91" fmla="*/ 340 h 1327"/>
                <a:gd name="T92" fmla="*/ 556 w 930"/>
                <a:gd name="T93" fmla="*/ 306 h 1327"/>
                <a:gd name="T94" fmla="*/ 516 w 930"/>
                <a:gd name="T95" fmla="*/ 267 h 1327"/>
                <a:gd name="T96" fmla="*/ 480 w 930"/>
                <a:gd name="T97" fmla="*/ 233 h 1327"/>
                <a:gd name="T98" fmla="*/ 440 w 930"/>
                <a:gd name="T99" fmla="*/ 200 h 1327"/>
                <a:gd name="T100" fmla="*/ 400 w 930"/>
                <a:gd name="T101" fmla="*/ 169 h 1327"/>
                <a:gd name="T102" fmla="*/ 359 w 930"/>
                <a:gd name="T103" fmla="*/ 139 h 1327"/>
                <a:gd name="T104" fmla="*/ 327 w 930"/>
                <a:gd name="T105" fmla="*/ 118 h 1327"/>
                <a:gd name="T106" fmla="*/ 305 w 930"/>
                <a:gd name="T107" fmla="*/ 102 h 1327"/>
                <a:gd name="T108" fmla="*/ 283 w 930"/>
                <a:gd name="T109" fmla="*/ 92 h 1327"/>
                <a:gd name="T110" fmla="*/ 256 w 930"/>
                <a:gd name="T111" fmla="*/ 78 h 1327"/>
                <a:gd name="T112" fmla="*/ 233 w 930"/>
                <a:gd name="T113" fmla="*/ 65 h 1327"/>
                <a:gd name="T114" fmla="*/ 206 w 930"/>
                <a:gd name="T115" fmla="*/ 51 h 1327"/>
                <a:gd name="T116" fmla="*/ 177 w 930"/>
                <a:gd name="T117" fmla="*/ 38 h 1327"/>
                <a:gd name="T118" fmla="*/ 153 w 930"/>
                <a:gd name="T119" fmla="*/ 27 h 1327"/>
                <a:gd name="T120" fmla="*/ 126 w 930"/>
                <a:gd name="T121" fmla="*/ 17 h 1327"/>
                <a:gd name="T122" fmla="*/ 101 w 930"/>
                <a:gd name="T123" fmla="*/ 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0" h="1327">
                  <a:moveTo>
                    <a:pt x="89" y="4"/>
                  </a:moveTo>
                  <a:lnTo>
                    <a:pt x="69" y="0"/>
                  </a:lnTo>
                  <a:lnTo>
                    <a:pt x="0" y="176"/>
                  </a:lnTo>
                  <a:lnTo>
                    <a:pt x="20" y="184"/>
                  </a:lnTo>
                  <a:lnTo>
                    <a:pt x="35" y="188"/>
                  </a:lnTo>
                  <a:lnTo>
                    <a:pt x="50" y="194"/>
                  </a:lnTo>
                  <a:lnTo>
                    <a:pt x="69" y="201"/>
                  </a:lnTo>
                  <a:lnTo>
                    <a:pt x="86" y="208"/>
                  </a:lnTo>
                  <a:lnTo>
                    <a:pt x="104" y="215"/>
                  </a:lnTo>
                  <a:lnTo>
                    <a:pt x="118" y="222"/>
                  </a:lnTo>
                  <a:lnTo>
                    <a:pt x="136" y="230"/>
                  </a:lnTo>
                  <a:lnTo>
                    <a:pt x="151" y="237"/>
                  </a:lnTo>
                  <a:lnTo>
                    <a:pt x="168" y="246"/>
                  </a:lnTo>
                  <a:lnTo>
                    <a:pt x="184" y="254"/>
                  </a:lnTo>
                  <a:lnTo>
                    <a:pt x="200" y="264"/>
                  </a:lnTo>
                  <a:lnTo>
                    <a:pt x="215" y="274"/>
                  </a:lnTo>
                  <a:lnTo>
                    <a:pt x="228" y="282"/>
                  </a:lnTo>
                  <a:lnTo>
                    <a:pt x="240" y="290"/>
                  </a:lnTo>
                  <a:lnTo>
                    <a:pt x="255" y="299"/>
                  </a:lnTo>
                  <a:lnTo>
                    <a:pt x="268" y="309"/>
                  </a:lnTo>
                  <a:lnTo>
                    <a:pt x="283" y="320"/>
                  </a:lnTo>
                  <a:lnTo>
                    <a:pt x="297" y="330"/>
                  </a:lnTo>
                  <a:lnTo>
                    <a:pt x="308" y="337"/>
                  </a:lnTo>
                  <a:lnTo>
                    <a:pt x="320" y="346"/>
                  </a:lnTo>
                  <a:lnTo>
                    <a:pt x="335" y="359"/>
                  </a:lnTo>
                  <a:lnTo>
                    <a:pt x="350" y="373"/>
                  </a:lnTo>
                  <a:lnTo>
                    <a:pt x="370" y="389"/>
                  </a:lnTo>
                  <a:lnTo>
                    <a:pt x="387" y="405"/>
                  </a:lnTo>
                  <a:lnTo>
                    <a:pt x="406" y="422"/>
                  </a:lnTo>
                  <a:lnTo>
                    <a:pt x="423" y="439"/>
                  </a:lnTo>
                  <a:lnTo>
                    <a:pt x="440" y="460"/>
                  </a:lnTo>
                  <a:lnTo>
                    <a:pt x="454" y="476"/>
                  </a:lnTo>
                  <a:lnTo>
                    <a:pt x="468" y="495"/>
                  </a:lnTo>
                  <a:lnTo>
                    <a:pt x="483" y="513"/>
                  </a:lnTo>
                  <a:lnTo>
                    <a:pt x="499" y="535"/>
                  </a:lnTo>
                  <a:lnTo>
                    <a:pt x="515" y="558"/>
                  </a:lnTo>
                  <a:lnTo>
                    <a:pt x="529" y="579"/>
                  </a:lnTo>
                  <a:lnTo>
                    <a:pt x="544" y="603"/>
                  </a:lnTo>
                  <a:lnTo>
                    <a:pt x="559" y="628"/>
                  </a:lnTo>
                  <a:lnTo>
                    <a:pt x="570" y="652"/>
                  </a:lnTo>
                  <a:lnTo>
                    <a:pt x="582" y="675"/>
                  </a:lnTo>
                  <a:lnTo>
                    <a:pt x="592" y="697"/>
                  </a:lnTo>
                  <a:lnTo>
                    <a:pt x="601" y="718"/>
                  </a:lnTo>
                  <a:lnTo>
                    <a:pt x="612" y="742"/>
                  </a:lnTo>
                  <a:lnTo>
                    <a:pt x="620" y="765"/>
                  </a:lnTo>
                  <a:lnTo>
                    <a:pt x="628" y="788"/>
                  </a:lnTo>
                  <a:lnTo>
                    <a:pt x="636" y="814"/>
                  </a:lnTo>
                  <a:lnTo>
                    <a:pt x="643" y="835"/>
                  </a:lnTo>
                  <a:lnTo>
                    <a:pt x="650" y="862"/>
                  </a:lnTo>
                  <a:lnTo>
                    <a:pt x="657" y="888"/>
                  </a:lnTo>
                  <a:lnTo>
                    <a:pt x="662" y="915"/>
                  </a:lnTo>
                  <a:lnTo>
                    <a:pt x="667" y="943"/>
                  </a:lnTo>
                  <a:lnTo>
                    <a:pt x="672" y="971"/>
                  </a:lnTo>
                  <a:lnTo>
                    <a:pt x="674" y="997"/>
                  </a:lnTo>
                  <a:lnTo>
                    <a:pt x="676" y="1023"/>
                  </a:lnTo>
                  <a:lnTo>
                    <a:pt x="677" y="1054"/>
                  </a:lnTo>
                  <a:lnTo>
                    <a:pt x="677" y="1080"/>
                  </a:lnTo>
                  <a:lnTo>
                    <a:pt x="677" y="1111"/>
                  </a:lnTo>
                  <a:lnTo>
                    <a:pt x="612" y="1111"/>
                  </a:lnTo>
                  <a:lnTo>
                    <a:pt x="764" y="1327"/>
                  </a:lnTo>
                  <a:lnTo>
                    <a:pt x="930" y="1111"/>
                  </a:lnTo>
                  <a:lnTo>
                    <a:pt x="866" y="1111"/>
                  </a:lnTo>
                  <a:lnTo>
                    <a:pt x="866" y="1076"/>
                  </a:lnTo>
                  <a:lnTo>
                    <a:pt x="865" y="1045"/>
                  </a:lnTo>
                  <a:lnTo>
                    <a:pt x="863" y="1013"/>
                  </a:lnTo>
                  <a:lnTo>
                    <a:pt x="860" y="984"/>
                  </a:lnTo>
                  <a:lnTo>
                    <a:pt x="858" y="956"/>
                  </a:lnTo>
                  <a:lnTo>
                    <a:pt x="855" y="930"/>
                  </a:lnTo>
                  <a:lnTo>
                    <a:pt x="850" y="901"/>
                  </a:lnTo>
                  <a:lnTo>
                    <a:pt x="845" y="876"/>
                  </a:lnTo>
                  <a:lnTo>
                    <a:pt x="841" y="852"/>
                  </a:lnTo>
                  <a:lnTo>
                    <a:pt x="835" y="825"/>
                  </a:lnTo>
                  <a:lnTo>
                    <a:pt x="827" y="792"/>
                  </a:lnTo>
                  <a:lnTo>
                    <a:pt x="820" y="766"/>
                  </a:lnTo>
                  <a:lnTo>
                    <a:pt x="812" y="741"/>
                  </a:lnTo>
                  <a:lnTo>
                    <a:pt x="804" y="717"/>
                  </a:lnTo>
                  <a:lnTo>
                    <a:pt x="794" y="688"/>
                  </a:lnTo>
                  <a:lnTo>
                    <a:pt x="783" y="662"/>
                  </a:lnTo>
                  <a:lnTo>
                    <a:pt x="773" y="637"/>
                  </a:lnTo>
                  <a:lnTo>
                    <a:pt x="763" y="613"/>
                  </a:lnTo>
                  <a:lnTo>
                    <a:pt x="749" y="586"/>
                  </a:lnTo>
                  <a:lnTo>
                    <a:pt x="736" y="560"/>
                  </a:lnTo>
                  <a:lnTo>
                    <a:pt x="725" y="536"/>
                  </a:lnTo>
                  <a:lnTo>
                    <a:pt x="711" y="513"/>
                  </a:lnTo>
                  <a:lnTo>
                    <a:pt x="698" y="492"/>
                  </a:lnTo>
                  <a:lnTo>
                    <a:pt x="684" y="469"/>
                  </a:lnTo>
                  <a:lnTo>
                    <a:pt x="670" y="449"/>
                  </a:lnTo>
                  <a:lnTo>
                    <a:pt x="654" y="424"/>
                  </a:lnTo>
                  <a:lnTo>
                    <a:pt x="638" y="401"/>
                  </a:lnTo>
                  <a:lnTo>
                    <a:pt x="621" y="381"/>
                  </a:lnTo>
                  <a:lnTo>
                    <a:pt x="604" y="360"/>
                  </a:lnTo>
                  <a:lnTo>
                    <a:pt x="587" y="340"/>
                  </a:lnTo>
                  <a:lnTo>
                    <a:pt x="571" y="322"/>
                  </a:lnTo>
                  <a:lnTo>
                    <a:pt x="556" y="306"/>
                  </a:lnTo>
                  <a:lnTo>
                    <a:pt x="537" y="285"/>
                  </a:lnTo>
                  <a:lnTo>
                    <a:pt x="516" y="267"/>
                  </a:lnTo>
                  <a:lnTo>
                    <a:pt x="500" y="251"/>
                  </a:lnTo>
                  <a:lnTo>
                    <a:pt x="480" y="233"/>
                  </a:lnTo>
                  <a:lnTo>
                    <a:pt x="461" y="217"/>
                  </a:lnTo>
                  <a:lnTo>
                    <a:pt x="440" y="200"/>
                  </a:lnTo>
                  <a:lnTo>
                    <a:pt x="419" y="184"/>
                  </a:lnTo>
                  <a:lnTo>
                    <a:pt x="400" y="169"/>
                  </a:lnTo>
                  <a:lnTo>
                    <a:pt x="378" y="152"/>
                  </a:lnTo>
                  <a:lnTo>
                    <a:pt x="359" y="139"/>
                  </a:lnTo>
                  <a:lnTo>
                    <a:pt x="341" y="126"/>
                  </a:lnTo>
                  <a:lnTo>
                    <a:pt x="327" y="118"/>
                  </a:lnTo>
                  <a:lnTo>
                    <a:pt x="316" y="109"/>
                  </a:lnTo>
                  <a:lnTo>
                    <a:pt x="305" y="102"/>
                  </a:lnTo>
                  <a:lnTo>
                    <a:pt x="295" y="97"/>
                  </a:lnTo>
                  <a:lnTo>
                    <a:pt x="283" y="92"/>
                  </a:lnTo>
                  <a:lnTo>
                    <a:pt x="270" y="85"/>
                  </a:lnTo>
                  <a:lnTo>
                    <a:pt x="256" y="78"/>
                  </a:lnTo>
                  <a:lnTo>
                    <a:pt x="243" y="71"/>
                  </a:lnTo>
                  <a:lnTo>
                    <a:pt x="233" y="65"/>
                  </a:lnTo>
                  <a:lnTo>
                    <a:pt x="220" y="58"/>
                  </a:lnTo>
                  <a:lnTo>
                    <a:pt x="206" y="51"/>
                  </a:lnTo>
                  <a:lnTo>
                    <a:pt x="192" y="46"/>
                  </a:lnTo>
                  <a:lnTo>
                    <a:pt x="177" y="38"/>
                  </a:lnTo>
                  <a:lnTo>
                    <a:pt x="165" y="33"/>
                  </a:lnTo>
                  <a:lnTo>
                    <a:pt x="153" y="27"/>
                  </a:lnTo>
                  <a:lnTo>
                    <a:pt x="139" y="23"/>
                  </a:lnTo>
                  <a:lnTo>
                    <a:pt x="126" y="17"/>
                  </a:lnTo>
                  <a:lnTo>
                    <a:pt x="112" y="12"/>
                  </a:lnTo>
                  <a:lnTo>
                    <a:pt x="101" y="9"/>
                  </a:lnTo>
                  <a:lnTo>
                    <a:pt x="89" y="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 13"/>
            <p:cNvSpPr>
              <a:spLocks/>
            </p:cNvSpPr>
            <p:nvPr/>
          </p:nvSpPr>
          <p:spPr bwMode="auto">
            <a:xfrm>
              <a:off x="1741" y="1706"/>
              <a:ext cx="481" cy="214"/>
            </a:xfrm>
            <a:custGeom>
              <a:avLst/>
              <a:gdLst>
                <a:gd name="T0" fmla="*/ 179 w 1323"/>
                <a:gd name="T1" fmla="*/ 908 h 908"/>
                <a:gd name="T2" fmla="*/ 190 w 1323"/>
                <a:gd name="T3" fmla="*/ 878 h 908"/>
                <a:gd name="T4" fmla="*/ 204 w 1323"/>
                <a:gd name="T5" fmla="*/ 842 h 908"/>
                <a:gd name="T6" fmla="*/ 217 w 1323"/>
                <a:gd name="T7" fmla="*/ 811 h 908"/>
                <a:gd name="T8" fmla="*/ 232 w 1323"/>
                <a:gd name="T9" fmla="*/ 777 h 908"/>
                <a:gd name="T10" fmla="*/ 250 w 1323"/>
                <a:gd name="T11" fmla="*/ 744 h 908"/>
                <a:gd name="T12" fmla="*/ 269 w 1323"/>
                <a:gd name="T13" fmla="*/ 713 h 908"/>
                <a:gd name="T14" fmla="*/ 285 w 1323"/>
                <a:gd name="T15" fmla="*/ 687 h 908"/>
                <a:gd name="T16" fmla="*/ 305 w 1323"/>
                <a:gd name="T17" fmla="*/ 660 h 908"/>
                <a:gd name="T18" fmla="*/ 326 w 1323"/>
                <a:gd name="T19" fmla="*/ 631 h 908"/>
                <a:gd name="T20" fmla="*/ 342 w 1323"/>
                <a:gd name="T21" fmla="*/ 608 h 908"/>
                <a:gd name="T22" fmla="*/ 368 w 1323"/>
                <a:gd name="T23" fmla="*/ 578 h 908"/>
                <a:gd name="T24" fmla="*/ 400 w 1323"/>
                <a:gd name="T25" fmla="*/ 541 h 908"/>
                <a:gd name="T26" fmla="*/ 435 w 1323"/>
                <a:gd name="T27" fmla="*/ 505 h 908"/>
                <a:gd name="T28" fmla="*/ 472 w 1323"/>
                <a:gd name="T29" fmla="*/ 474 h 908"/>
                <a:gd name="T30" fmla="*/ 509 w 1323"/>
                <a:gd name="T31" fmla="*/ 446 h 908"/>
                <a:gd name="T32" fmla="*/ 554 w 1323"/>
                <a:gd name="T33" fmla="*/ 413 h 908"/>
                <a:gd name="T34" fmla="*/ 599 w 1323"/>
                <a:gd name="T35" fmla="*/ 385 h 908"/>
                <a:gd name="T36" fmla="*/ 648 w 1323"/>
                <a:gd name="T37" fmla="*/ 358 h 908"/>
                <a:gd name="T38" fmla="*/ 693 w 1323"/>
                <a:gd name="T39" fmla="*/ 336 h 908"/>
                <a:gd name="T40" fmla="*/ 738 w 1323"/>
                <a:gd name="T41" fmla="*/ 317 h 908"/>
                <a:gd name="T42" fmla="*/ 784 w 1323"/>
                <a:gd name="T43" fmla="*/ 301 h 908"/>
                <a:gd name="T44" fmla="*/ 831 w 1323"/>
                <a:gd name="T45" fmla="*/ 286 h 908"/>
                <a:gd name="T46" fmla="*/ 884 w 1323"/>
                <a:gd name="T47" fmla="*/ 272 h 908"/>
                <a:gd name="T48" fmla="*/ 938 w 1323"/>
                <a:gd name="T49" fmla="*/ 261 h 908"/>
                <a:gd name="T50" fmla="*/ 992 w 1323"/>
                <a:gd name="T51" fmla="*/ 254 h 908"/>
                <a:gd name="T52" fmla="*/ 1050 w 1323"/>
                <a:gd name="T53" fmla="*/ 251 h 908"/>
                <a:gd name="T54" fmla="*/ 1107 w 1323"/>
                <a:gd name="T55" fmla="*/ 251 h 908"/>
                <a:gd name="T56" fmla="*/ 1323 w 1323"/>
                <a:gd name="T57" fmla="*/ 165 h 908"/>
                <a:gd name="T58" fmla="*/ 1107 w 1323"/>
                <a:gd name="T59" fmla="*/ 62 h 908"/>
                <a:gd name="T60" fmla="*/ 1041 w 1323"/>
                <a:gd name="T61" fmla="*/ 63 h 908"/>
                <a:gd name="T62" fmla="*/ 980 w 1323"/>
                <a:gd name="T63" fmla="*/ 68 h 908"/>
                <a:gd name="T64" fmla="*/ 926 w 1323"/>
                <a:gd name="T65" fmla="*/ 74 h 908"/>
                <a:gd name="T66" fmla="*/ 872 w 1323"/>
                <a:gd name="T67" fmla="*/ 83 h 908"/>
                <a:gd name="T68" fmla="*/ 821 w 1323"/>
                <a:gd name="T69" fmla="*/ 93 h 908"/>
                <a:gd name="T70" fmla="*/ 762 w 1323"/>
                <a:gd name="T71" fmla="*/ 108 h 908"/>
                <a:gd name="T72" fmla="*/ 713 w 1323"/>
                <a:gd name="T73" fmla="*/ 124 h 908"/>
                <a:gd name="T74" fmla="*/ 657 w 1323"/>
                <a:gd name="T75" fmla="*/ 145 h 908"/>
                <a:gd name="T76" fmla="*/ 609 w 1323"/>
                <a:gd name="T77" fmla="*/ 166 h 908"/>
                <a:gd name="T78" fmla="*/ 556 w 1323"/>
                <a:gd name="T79" fmla="*/ 192 h 908"/>
                <a:gd name="T80" fmla="*/ 509 w 1323"/>
                <a:gd name="T81" fmla="*/ 218 h 908"/>
                <a:gd name="T82" fmla="*/ 465 w 1323"/>
                <a:gd name="T83" fmla="*/ 244 h 908"/>
                <a:gd name="T84" fmla="*/ 420 w 1323"/>
                <a:gd name="T85" fmla="*/ 274 h 908"/>
                <a:gd name="T86" fmla="*/ 376 w 1323"/>
                <a:gd name="T87" fmla="*/ 307 h 908"/>
                <a:gd name="T88" fmla="*/ 336 w 1323"/>
                <a:gd name="T89" fmla="*/ 341 h 908"/>
                <a:gd name="T90" fmla="*/ 301 w 1323"/>
                <a:gd name="T91" fmla="*/ 372 h 908"/>
                <a:gd name="T92" fmla="*/ 262 w 1323"/>
                <a:gd name="T93" fmla="*/ 412 h 908"/>
                <a:gd name="T94" fmla="*/ 229 w 1323"/>
                <a:gd name="T95" fmla="*/ 448 h 908"/>
                <a:gd name="T96" fmla="*/ 195 w 1323"/>
                <a:gd name="T97" fmla="*/ 488 h 908"/>
                <a:gd name="T98" fmla="*/ 164 w 1323"/>
                <a:gd name="T99" fmla="*/ 528 h 908"/>
                <a:gd name="T100" fmla="*/ 134 w 1323"/>
                <a:gd name="T101" fmla="*/ 569 h 908"/>
                <a:gd name="T102" fmla="*/ 114 w 1323"/>
                <a:gd name="T103" fmla="*/ 600 h 908"/>
                <a:gd name="T104" fmla="*/ 98 w 1323"/>
                <a:gd name="T105" fmla="*/ 623 h 908"/>
                <a:gd name="T106" fmla="*/ 86 w 1323"/>
                <a:gd name="T107" fmla="*/ 645 h 908"/>
                <a:gd name="T108" fmla="*/ 73 w 1323"/>
                <a:gd name="T109" fmla="*/ 672 h 908"/>
                <a:gd name="T110" fmla="*/ 61 w 1323"/>
                <a:gd name="T111" fmla="*/ 694 h 908"/>
                <a:gd name="T112" fmla="*/ 47 w 1323"/>
                <a:gd name="T113" fmla="*/ 722 h 908"/>
                <a:gd name="T114" fmla="*/ 33 w 1323"/>
                <a:gd name="T115" fmla="*/ 751 h 908"/>
                <a:gd name="T116" fmla="*/ 23 w 1323"/>
                <a:gd name="T117" fmla="*/ 775 h 908"/>
                <a:gd name="T118" fmla="*/ 12 w 1323"/>
                <a:gd name="T119" fmla="*/ 802 h 908"/>
                <a:gd name="T120" fmla="*/ 4 w 1323"/>
                <a:gd name="T121" fmla="*/ 82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" h="908">
                  <a:moveTo>
                    <a:pt x="0" y="839"/>
                  </a:moveTo>
                  <a:lnTo>
                    <a:pt x="179" y="908"/>
                  </a:lnTo>
                  <a:lnTo>
                    <a:pt x="184" y="893"/>
                  </a:lnTo>
                  <a:lnTo>
                    <a:pt x="190" y="878"/>
                  </a:lnTo>
                  <a:lnTo>
                    <a:pt x="197" y="859"/>
                  </a:lnTo>
                  <a:lnTo>
                    <a:pt x="204" y="842"/>
                  </a:lnTo>
                  <a:lnTo>
                    <a:pt x="210" y="824"/>
                  </a:lnTo>
                  <a:lnTo>
                    <a:pt x="217" y="811"/>
                  </a:lnTo>
                  <a:lnTo>
                    <a:pt x="225" y="792"/>
                  </a:lnTo>
                  <a:lnTo>
                    <a:pt x="232" y="777"/>
                  </a:lnTo>
                  <a:lnTo>
                    <a:pt x="242" y="760"/>
                  </a:lnTo>
                  <a:lnTo>
                    <a:pt x="250" y="744"/>
                  </a:lnTo>
                  <a:lnTo>
                    <a:pt x="260" y="728"/>
                  </a:lnTo>
                  <a:lnTo>
                    <a:pt x="269" y="713"/>
                  </a:lnTo>
                  <a:lnTo>
                    <a:pt x="277" y="700"/>
                  </a:lnTo>
                  <a:lnTo>
                    <a:pt x="285" y="687"/>
                  </a:lnTo>
                  <a:lnTo>
                    <a:pt x="295" y="674"/>
                  </a:lnTo>
                  <a:lnTo>
                    <a:pt x="305" y="660"/>
                  </a:lnTo>
                  <a:lnTo>
                    <a:pt x="315" y="645"/>
                  </a:lnTo>
                  <a:lnTo>
                    <a:pt x="326" y="631"/>
                  </a:lnTo>
                  <a:lnTo>
                    <a:pt x="333" y="621"/>
                  </a:lnTo>
                  <a:lnTo>
                    <a:pt x="342" y="608"/>
                  </a:lnTo>
                  <a:lnTo>
                    <a:pt x="354" y="593"/>
                  </a:lnTo>
                  <a:lnTo>
                    <a:pt x="368" y="578"/>
                  </a:lnTo>
                  <a:lnTo>
                    <a:pt x="384" y="558"/>
                  </a:lnTo>
                  <a:lnTo>
                    <a:pt x="400" y="541"/>
                  </a:lnTo>
                  <a:lnTo>
                    <a:pt x="418" y="523"/>
                  </a:lnTo>
                  <a:lnTo>
                    <a:pt x="435" y="505"/>
                  </a:lnTo>
                  <a:lnTo>
                    <a:pt x="456" y="488"/>
                  </a:lnTo>
                  <a:lnTo>
                    <a:pt x="472" y="474"/>
                  </a:lnTo>
                  <a:lnTo>
                    <a:pt x="489" y="461"/>
                  </a:lnTo>
                  <a:lnTo>
                    <a:pt x="509" y="446"/>
                  </a:lnTo>
                  <a:lnTo>
                    <a:pt x="531" y="429"/>
                  </a:lnTo>
                  <a:lnTo>
                    <a:pt x="554" y="413"/>
                  </a:lnTo>
                  <a:lnTo>
                    <a:pt x="574" y="400"/>
                  </a:lnTo>
                  <a:lnTo>
                    <a:pt x="599" y="385"/>
                  </a:lnTo>
                  <a:lnTo>
                    <a:pt x="624" y="370"/>
                  </a:lnTo>
                  <a:lnTo>
                    <a:pt x="648" y="358"/>
                  </a:lnTo>
                  <a:lnTo>
                    <a:pt x="671" y="347"/>
                  </a:lnTo>
                  <a:lnTo>
                    <a:pt x="693" y="336"/>
                  </a:lnTo>
                  <a:lnTo>
                    <a:pt x="714" y="327"/>
                  </a:lnTo>
                  <a:lnTo>
                    <a:pt x="738" y="317"/>
                  </a:lnTo>
                  <a:lnTo>
                    <a:pt x="761" y="309"/>
                  </a:lnTo>
                  <a:lnTo>
                    <a:pt x="784" y="301"/>
                  </a:lnTo>
                  <a:lnTo>
                    <a:pt x="809" y="292"/>
                  </a:lnTo>
                  <a:lnTo>
                    <a:pt x="831" y="286"/>
                  </a:lnTo>
                  <a:lnTo>
                    <a:pt x="858" y="279"/>
                  </a:lnTo>
                  <a:lnTo>
                    <a:pt x="884" y="272"/>
                  </a:lnTo>
                  <a:lnTo>
                    <a:pt x="911" y="266"/>
                  </a:lnTo>
                  <a:lnTo>
                    <a:pt x="938" y="261"/>
                  </a:lnTo>
                  <a:lnTo>
                    <a:pt x="967" y="257"/>
                  </a:lnTo>
                  <a:lnTo>
                    <a:pt x="992" y="254"/>
                  </a:lnTo>
                  <a:lnTo>
                    <a:pt x="1019" y="252"/>
                  </a:lnTo>
                  <a:lnTo>
                    <a:pt x="1050" y="251"/>
                  </a:lnTo>
                  <a:lnTo>
                    <a:pt x="1075" y="251"/>
                  </a:lnTo>
                  <a:lnTo>
                    <a:pt x="1107" y="251"/>
                  </a:lnTo>
                  <a:lnTo>
                    <a:pt x="1107" y="317"/>
                  </a:lnTo>
                  <a:lnTo>
                    <a:pt x="1323" y="165"/>
                  </a:lnTo>
                  <a:lnTo>
                    <a:pt x="1107" y="0"/>
                  </a:lnTo>
                  <a:lnTo>
                    <a:pt x="1107" y="62"/>
                  </a:lnTo>
                  <a:lnTo>
                    <a:pt x="1072" y="62"/>
                  </a:lnTo>
                  <a:lnTo>
                    <a:pt x="1041" y="63"/>
                  </a:lnTo>
                  <a:lnTo>
                    <a:pt x="1009" y="66"/>
                  </a:lnTo>
                  <a:lnTo>
                    <a:pt x="980" y="68"/>
                  </a:lnTo>
                  <a:lnTo>
                    <a:pt x="952" y="70"/>
                  </a:lnTo>
                  <a:lnTo>
                    <a:pt x="926" y="74"/>
                  </a:lnTo>
                  <a:lnTo>
                    <a:pt x="897" y="78"/>
                  </a:lnTo>
                  <a:lnTo>
                    <a:pt x="872" y="83"/>
                  </a:lnTo>
                  <a:lnTo>
                    <a:pt x="847" y="88"/>
                  </a:lnTo>
                  <a:lnTo>
                    <a:pt x="821" y="93"/>
                  </a:lnTo>
                  <a:lnTo>
                    <a:pt x="787" y="101"/>
                  </a:lnTo>
                  <a:lnTo>
                    <a:pt x="762" y="108"/>
                  </a:lnTo>
                  <a:lnTo>
                    <a:pt x="737" y="116"/>
                  </a:lnTo>
                  <a:lnTo>
                    <a:pt x="713" y="124"/>
                  </a:lnTo>
                  <a:lnTo>
                    <a:pt x="684" y="135"/>
                  </a:lnTo>
                  <a:lnTo>
                    <a:pt x="657" y="145"/>
                  </a:lnTo>
                  <a:lnTo>
                    <a:pt x="633" y="155"/>
                  </a:lnTo>
                  <a:lnTo>
                    <a:pt x="609" y="166"/>
                  </a:lnTo>
                  <a:lnTo>
                    <a:pt x="581" y="180"/>
                  </a:lnTo>
                  <a:lnTo>
                    <a:pt x="556" y="192"/>
                  </a:lnTo>
                  <a:lnTo>
                    <a:pt x="532" y="204"/>
                  </a:lnTo>
                  <a:lnTo>
                    <a:pt x="509" y="218"/>
                  </a:lnTo>
                  <a:lnTo>
                    <a:pt x="487" y="229"/>
                  </a:lnTo>
                  <a:lnTo>
                    <a:pt x="465" y="244"/>
                  </a:lnTo>
                  <a:lnTo>
                    <a:pt x="444" y="258"/>
                  </a:lnTo>
                  <a:lnTo>
                    <a:pt x="420" y="274"/>
                  </a:lnTo>
                  <a:lnTo>
                    <a:pt x="397" y="290"/>
                  </a:lnTo>
                  <a:lnTo>
                    <a:pt x="376" y="307"/>
                  </a:lnTo>
                  <a:lnTo>
                    <a:pt x="356" y="325"/>
                  </a:lnTo>
                  <a:lnTo>
                    <a:pt x="336" y="341"/>
                  </a:lnTo>
                  <a:lnTo>
                    <a:pt x="318" y="357"/>
                  </a:lnTo>
                  <a:lnTo>
                    <a:pt x="301" y="372"/>
                  </a:lnTo>
                  <a:lnTo>
                    <a:pt x="281" y="391"/>
                  </a:lnTo>
                  <a:lnTo>
                    <a:pt x="262" y="412"/>
                  </a:lnTo>
                  <a:lnTo>
                    <a:pt x="246" y="428"/>
                  </a:lnTo>
                  <a:lnTo>
                    <a:pt x="229" y="448"/>
                  </a:lnTo>
                  <a:lnTo>
                    <a:pt x="213" y="467"/>
                  </a:lnTo>
                  <a:lnTo>
                    <a:pt x="195" y="488"/>
                  </a:lnTo>
                  <a:lnTo>
                    <a:pt x="179" y="509"/>
                  </a:lnTo>
                  <a:lnTo>
                    <a:pt x="164" y="528"/>
                  </a:lnTo>
                  <a:lnTo>
                    <a:pt x="147" y="550"/>
                  </a:lnTo>
                  <a:lnTo>
                    <a:pt x="134" y="569"/>
                  </a:lnTo>
                  <a:lnTo>
                    <a:pt x="122" y="587"/>
                  </a:lnTo>
                  <a:lnTo>
                    <a:pt x="114" y="600"/>
                  </a:lnTo>
                  <a:lnTo>
                    <a:pt x="105" y="613"/>
                  </a:lnTo>
                  <a:lnTo>
                    <a:pt x="98" y="623"/>
                  </a:lnTo>
                  <a:lnTo>
                    <a:pt x="93" y="633"/>
                  </a:lnTo>
                  <a:lnTo>
                    <a:pt x="86" y="645"/>
                  </a:lnTo>
                  <a:lnTo>
                    <a:pt x="80" y="659"/>
                  </a:lnTo>
                  <a:lnTo>
                    <a:pt x="73" y="672"/>
                  </a:lnTo>
                  <a:lnTo>
                    <a:pt x="66" y="684"/>
                  </a:lnTo>
                  <a:lnTo>
                    <a:pt x="61" y="694"/>
                  </a:lnTo>
                  <a:lnTo>
                    <a:pt x="54" y="708"/>
                  </a:lnTo>
                  <a:lnTo>
                    <a:pt x="47" y="722"/>
                  </a:lnTo>
                  <a:lnTo>
                    <a:pt x="41" y="736"/>
                  </a:lnTo>
                  <a:lnTo>
                    <a:pt x="33" y="751"/>
                  </a:lnTo>
                  <a:lnTo>
                    <a:pt x="28" y="763"/>
                  </a:lnTo>
                  <a:lnTo>
                    <a:pt x="23" y="775"/>
                  </a:lnTo>
                  <a:lnTo>
                    <a:pt x="18" y="789"/>
                  </a:lnTo>
                  <a:lnTo>
                    <a:pt x="12" y="802"/>
                  </a:lnTo>
                  <a:lnTo>
                    <a:pt x="8" y="816"/>
                  </a:lnTo>
                  <a:lnTo>
                    <a:pt x="4" y="827"/>
                  </a:lnTo>
                  <a:lnTo>
                    <a:pt x="0" y="8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 14"/>
            <p:cNvSpPr>
              <a:spLocks/>
            </p:cNvSpPr>
            <p:nvPr/>
          </p:nvSpPr>
          <p:spPr bwMode="auto">
            <a:xfrm>
              <a:off x="2060" y="2059"/>
              <a:ext cx="478" cy="214"/>
            </a:xfrm>
            <a:custGeom>
              <a:avLst/>
              <a:gdLst>
                <a:gd name="T0" fmla="*/ 1143 w 1323"/>
                <a:gd name="T1" fmla="*/ 0 h 910"/>
                <a:gd name="T2" fmla="*/ 1133 w 1323"/>
                <a:gd name="T3" fmla="*/ 30 h 910"/>
                <a:gd name="T4" fmla="*/ 1119 w 1323"/>
                <a:gd name="T5" fmla="*/ 67 h 910"/>
                <a:gd name="T6" fmla="*/ 1105 w 1323"/>
                <a:gd name="T7" fmla="*/ 98 h 910"/>
                <a:gd name="T8" fmla="*/ 1090 w 1323"/>
                <a:gd name="T9" fmla="*/ 131 h 910"/>
                <a:gd name="T10" fmla="*/ 1073 w 1323"/>
                <a:gd name="T11" fmla="*/ 165 h 910"/>
                <a:gd name="T12" fmla="*/ 1054 w 1323"/>
                <a:gd name="T13" fmla="*/ 196 h 910"/>
                <a:gd name="T14" fmla="*/ 1037 w 1323"/>
                <a:gd name="T15" fmla="*/ 221 h 910"/>
                <a:gd name="T16" fmla="*/ 1018 w 1323"/>
                <a:gd name="T17" fmla="*/ 249 h 910"/>
                <a:gd name="T18" fmla="*/ 997 w 1323"/>
                <a:gd name="T19" fmla="*/ 278 h 910"/>
                <a:gd name="T20" fmla="*/ 981 w 1323"/>
                <a:gd name="T21" fmla="*/ 301 h 910"/>
                <a:gd name="T22" fmla="*/ 955 w 1323"/>
                <a:gd name="T23" fmla="*/ 331 h 910"/>
                <a:gd name="T24" fmla="*/ 922 w 1323"/>
                <a:gd name="T25" fmla="*/ 367 h 910"/>
                <a:gd name="T26" fmla="*/ 888 w 1323"/>
                <a:gd name="T27" fmla="*/ 403 h 910"/>
                <a:gd name="T28" fmla="*/ 851 w 1323"/>
                <a:gd name="T29" fmla="*/ 434 h 910"/>
                <a:gd name="T30" fmla="*/ 814 w 1323"/>
                <a:gd name="T31" fmla="*/ 463 h 910"/>
                <a:gd name="T32" fmla="*/ 769 w 1323"/>
                <a:gd name="T33" fmla="*/ 495 h 910"/>
                <a:gd name="T34" fmla="*/ 724 w 1323"/>
                <a:gd name="T35" fmla="*/ 524 h 910"/>
                <a:gd name="T36" fmla="*/ 675 w 1323"/>
                <a:gd name="T37" fmla="*/ 550 h 910"/>
                <a:gd name="T38" fmla="*/ 630 w 1323"/>
                <a:gd name="T39" fmla="*/ 572 h 910"/>
                <a:gd name="T40" fmla="*/ 585 w 1323"/>
                <a:gd name="T41" fmla="*/ 592 h 910"/>
                <a:gd name="T42" fmla="*/ 539 w 1323"/>
                <a:gd name="T43" fmla="*/ 608 h 910"/>
                <a:gd name="T44" fmla="*/ 492 w 1323"/>
                <a:gd name="T45" fmla="*/ 623 h 910"/>
                <a:gd name="T46" fmla="*/ 439 w 1323"/>
                <a:gd name="T47" fmla="*/ 637 h 910"/>
                <a:gd name="T48" fmla="*/ 384 w 1323"/>
                <a:gd name="T49" fmla="*/ 647 h 910"/>
                <a:gd name="T50" fmla="*/ 330 w 1323"/>
                <a:gd name="T51" fmla="*/ 654 h 910"/>
                <a:gd name="T52" fmla="*/ 273 w 1323"/>
                <a:gd name="T53" fmla="*/ 658 h 910"/>
                <a:gd name="T54" fmla="*/ 216 w 1323"/>
                <a:gd name="T55" fmla="*/ 658 h 910"/>
                <a:gd name="T56" fmla="*/ 0 w 1323"/>
                <a:gd name="T57" fmla="*/ 744 h 910"/>
                <a:gd name="T58" fmla="*/ 216 w 1323"/>
                <a:gd name="T59" fmla="*/ 846 h 910"/>
                <a:gd name="T60" fmla="*/ 282 w 1323"/>
                <a:gd name="T61" fmla="*/ 845 h 910"/>
                <a:gd name="T62" fmla="*/ 343 w 1323"/>
                <a:gd name="T63" fmla="*/ 841 h 910"/>
                <a:gd name="T64" fmla="*/ 397 w 1323"/>
                <a:gd name="T65" fmla="*/ 835 h 910"/>
                <a:gd name="T66" fmla="*/ 451 w 1323"/>
                <a:gd name="T67" fmla="*/ 826 h 910"/>
                <a:gd name="T68" fmla="*/ 502 w 1323"/>
                <a:gd name="T69" fmla="*/ 815 h 910"/>
                <a:gd name="T70" fmla="*/ 561 w 1323"/>
                <a:gd name="T71" fmla="*/ 800 h 910"/>
                <a:gd name="T72" fmla="*/ 610 w 1323"/>
                <a:gd name="T73" fmla="*/ 784 h 910"/>
                <a:gd name="T74" fmla="*/ 665 w 1323"/>
                <a:gd name="T75" fmla="*/ 763 h 910"/>
                <a:gd name="T76" fmla="*/ 714 w 1323"/>
                <a:gd name="T77" fmla="*/ 743 h 910"/>
                <a:gd name="T78" fmla="*/ 767 w 1323"/>
                <a:gd name="T79" fmla="*/ 716 h 910"/>
                <a:gd name="T80" fmla="*/ 814 w 1323"/>
                <a:gd name="T81" fmla="*/ 691 h 910"/>
                <a:gd name="T82" fmla="*/ 858 w 1323"/>
                <a:gd name="T83" fmla="*/ 664 h 910"/>
                <a:gd name="T84" fmla="*/ 903 w 1323"/>
                <a:gd name="T85" fmla="*/ 635 h 910"/>
                <a:gd name="T86" fmla="*/ 946 w 1323"/>
                <a:gd name="T87" fmla="*/ 601 h 910"/>
                <a:gd name="T88" fmla="*/ 987 w 1323"/>
                <a:gd name="T89" fmla="*/ 568 h 910"/>
                <a:gd name="T90" fmla="*/ 1021 w 1323"/>
                <a:gd name="T91" fmla="*/ 537 h 910"/>
                <a:gd name="T92" fmla="*/ 1060 w 1323"/>
                <a:gd name="T93" fmla="*/ 496 h 910"/>
                <a:gd name="T94" fmla="*/ 1094 w 1323"/>
                <a:gd name="T95" fmla="*/ 461 h 910"/>
                <a:gd name="T96" fmla="*/ 1127 w 1323"/>
                <a:gd name="T97" fmla="*/ 420 h 910"/>
                <a:gd name="T98" fmla="*/ 1158 w 1323"/>
                <a:gd name="T99" fmla="*/ 380 h 910"/>
                <a:gd name="T100" fmla="*/ 1188 w 1323"/>
                <a:gd name="T101" fmla="*/ 340 h 910"/>
                <a:gd name="T102" fmla="*/ 1209 w 1323"/>
                <a:gd name="T103" fmla="*/ 309 h 910"/>
                <a:gd name="T104" fmla="*/ 1225 w 1323"/>
                <a:gd name="T105" fmla="*/ 286 h 910"/>
                <a:gd name="T106" fmla="*/ 1237 w 1323"/>
                <a:gd name="T107" fmla="*/ 264 h 910"/>
                <a:gd name="T108" fmla="*/ 1249 w 1323"/>
                <a:gd name="T109" fmla="*/ 236 h 910"/>
                <a:gd name="T110" fmla="*/ 1262 w 1323"/>
                <a:gd name="T111" fmla="*/ 214 h 910"/>
                <a:gd name="T112" fmla="*/ 1276 w 1323"/>
                <a:gd name="T113" fmla="*/ 187 h 910"/>
                <a:gd name="T114" fmla="*/ 1290 w 1323"/>
                <a:gd name="T115" fmla="*/ 158 h 910"/>
                <a:gd name="T116" fmla="*/ 1300 w 1323"/>
                <a:gd name="T117" fmla="*/ 134 h 910"/>
                <a:gd name="T118" fmla="*/ 1310 w 1323"/>
                <a:gd name="T119" fmla="*/ 106 h 910"/>
                <a:gd name="T120" fmla="*/ 1318 w 1323"/>
                <a:gd name="T121" fmla="*/ 82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3" h="910">
                  <a:moveTo>
                    <a:pt x="1323" y="69"/>
                  </a:moveTo>
                  <a:lnTo>
                    <a:pt x="1143" y="0"/>
                  </a:lnTo>
                  <a:lnTo>
                    <a:pt x="1139" y="15"/>
                  </a:lnTo>
                  <a:lnTo>
                    <a:pt x="1133" y="30"/>
                  </a:lnTo>
                  <a:lnTo>
                    <a:pt x="1126" y="50"/>
                  </a:lnTo>
                  <a:lnTo>
                    <a:pt x="1119" y="67"/>
                  </a:lnTo>
                  <a:lnTo>
                    <a:pt x="1112" y="84"/>
                  </a:lnTo>
                  <a:lnTo>
                    <a:pt x="1105" y="98"/>
                  </a:lnTo>
                  <a:lnTo>
                    <a:pt x="1097" y="116"/>
                  </a:lnTo>
                  <a:lnTo>
                    <a:pt x="1090" y="131"/>
                  </a:lnTo>
                  <a:lnTo>
                    <a:pt x="1081" y="149"/>
                  </a:lnTo>
                  <a:lnTo>
                    <a:pt x="1073" y="165"/>
                  </a:lnTo>
                  <a:lnTo>
                    <a:pt x="1063" y="181"/>
                  </a:lnTo>
                  <a:lnTo>
                    <a:pt x="1054" y="196"/>
                  </a:lnTo>
                  <a:lnTo>
                    <a:pt x="1045" y="209"/>
                  </a:lnTo>
                  <a:lnTo>
                    <a:pt x="1037" y="221"/>
                  </a:lnTo>
                  <a:lnTo>
                    <a:pt x="1028" y="235"/>
                  </a:lnTo>
                  <a:lnTo>
                    <a:pt x="1018" y="249"/>
                  </a:lnTo>
                  <a:lnTo>
                    <a:pt x="1007" y="264"/>
                  </a:lnTo>
                  <a:lnTo>
                    <a:pt x="997" y="278"/>
                  </a:lnTo>
                  <a:lnTo>
                    <a:pt x="990" y="288"/>
                  </a:lnTo>
                  <a:lnTo>
                    <a:pt x="981" y="301"/>
                  </a:lnTo>
                  <a:lnTo>
                    <a:pt x="968" y="316"/>
                  </a:lnTo>
                  <a:lnTo>
                    <a:pt x="955" y="331"/>
                  </a:lnTo>
                  <a:lnTo>
                    <a:pt x="938" y="350"/>
                  </a:lnTo>
                  <a:lnTo>
                    <a:pt x="922" y="367"/>
                  </a:lnTo>
                  <a:lnTo>
                    <a:pt x="905" y="386"/>
                  </a:lnTo>
                  <a:lnTo>
                    <a:pt x="888" y="403"/>
                  </a:lnTo>
                  <a:lnTo>
                    <a:pt x="867" y="420"/>
                  </a:lnTo>
                  <a:lnTo>
                    <a:pt x="851" y="434"/>
                  </a:lnTo>
                  <a:lnTo>
                    <a:pt x="834" y="448"/>
                  </a:lnTo>
                  <a:lnTo>
                    <a:pt x="814" y="463"/>
                  </a:lnTo>
                  <a:lnTo>
                    <a:pt x="792" y="479"/>
                  </a:lnTo>
                  <a:lnTo>
                    <a:pt x="769" y="495"/>
                  </a:lnTo>
                  <a:lnTo>
                    <a:pt x="748" y="509"/>
                  </a:lnTo>
                  <a:lnTo>
                    <a:pt x="724" y="524"/>
                  </a:lnTo>
                  <a:lnTo>
                    <a:pt x="699" y="539"/>
                  </a:lnTo>
                  <a:lnTo>
                    <a:pt x="675" y="550"/>
                  </a:lnTo>
                  <a:lnTo>
                    <a:pt x="652" y="562"/>
                  </a:lnTo>
                  <a:lnTo>
                    <a:pt x="630" y="572"/>
                  </a:lnTo>
                  <a:lnTo>
                    <a:pt x="609" y="582"/>
                  </a:lnTo>
                  <a:lnTo>
                    <a:pt x="585" y="592"/>
                  </a:lnTo>
                  <a:lnTo>
                    <a:pt x="562" y="600"/>
                  </a:lnTo>
                  <a:lnTo>
                    <a:pt x="539" y="608"/>
                  </a:lnTo>
                  <a:lnTo>
                    <a:pt x="513" y="616"/>
                  </a:lnTo>
                  <a:lnTo>
                    <a:pt x="492" y="623"/>
                  </a:lnTo>
                  <a:lnTo>
                    <a:pt x="465" y="630"/>
                  </a:lnTo>
                  <a:lnTo>
                    <a:pt x="439" y="637"/>
                  </a:lnTo>
                  <a:lnTo>
                    <a:pt x="412" y="643"/>
                  </a:lnTo>
                  <a:lnTo>
                    <a:pt x="384" y="647"/>
                  </a:lnTo>
                  <a:lnTo>
                    <a:pt x="356" y="652"/>
                  </a:lnTo>
                  <a:lnTo>
                    <a:pt x="330" y="654"/>
                  </a:lnTo>
                  <a:lnTo>
                    <a:pt x="304" y="656"/>
                  </a:lnTo>
                  <a:lnTo>
                    <a:pt x="273" y="658"/>
                  </a:lnTo>
                  <a:lnTo>
                    <a:pt x="247" y="658"/>
                  </a:lnTo>
                  <a:lnTo>
                    <a:pt x="216" y="658"/>
                  </a:lnTo>
                  <a:lnTo>
                    <a:pt x="216" y="592"/>
                  </a:lnTo>
                  <a:lnTo>
                    <a:pt x="0" y="744"/>
                  </a:lnTo>
                  <a:lnTo>
                    <a:pt x="216" y="910"/>
                  </a:lnTo>
                  <a:lnTo>
                    <a:pt x="216" y="846"/>
                  </a:lnTo>
                  <a:lnTo>
                    <a:pt x="251" y="846"/>
                  </a:lnTo>
                  <a:lnTo>
                    <a:pt x="282" y="845"/>
                  </a:lnTo>
                  <a:lnTo>
                    <a:pt x="314" y="843"/>
                  </a:lnTo>
                  <a:lnTo>
                    <a:pt x="343" y="841"/>
                  </a:lnTo>
                  <a:lnTo>
                    <a:pt x="371" y="838"/>
                  </a:lnTo>
                  <a:lnTo>
                    <a:pt x="397" y="835"/>
                  </a:lnTo>
                  <a:lnTo>
                    <a:pt x="426" y="830"/>
                  </a:lnTo>
                  <a:lnTo>
                    <a:pt x="451" y="826"/>
                  </a:lnTo>
                  <a:lnTo>
                    <a:pt x="475" y="821"/>
                  </a:lnTo>
                  <a:lnTo>
                    <a:pt x="502" y="815"/>
                  </a:lnTo>
                  <a:lnTo>
                    <a:pt x="535" y="807"/>
                  </a:lnTo>
                  <a:lnTo>
                    <a:pt x="561" y="800"/>
                  </a:lnTo>
                  <a:lnTo>
                    <a:pt x="586" y="792"/>
                  </a:lnTo>
                  <a:lnTo>
                    <a:pt x="610" y="784"/>
                  </a:lnTo>
                  <a:lnTo>
                    <a:pt x="639" y="774"/>
                  </a:lnTo>
                  <a:lnTo>
                    <a:pt x="665" y="763"/>
                  </a:lnTo>
                  <a:lnTo>
                    <a:pt x="690" y="753"/>
                  </a:lnTo>
                  <a:lnTo>
                    <a:pt x="714" y="743"/>
                  </a:lnTo>
                  <a:lnTo>
                    <a:pt x="741" y="729"/>
                  </a:lnTo>
                  <a:lnTo>
                    <a:pt x="767" y="716"/>
                  </a:lnTo>
                  <a:lnTo>
                    <a:pt x="791" y="705"/>
                  </a:lnTo>
                  <a:lnTo>
                    <a:pt x="814" y="691"/>
                  </a:lnTo>
                  <a:lnTo>
                    <a:pt x="835" y="679"/>
                  </a:lnTo>
                  <a:lnTo>
                    <a:pt x="858" y="664"/>
                  </a:lnTo>
                  <a:lnTo>
                    <a:pt x="878" y="651"/>
                  </a:lnTo>
                  <a:lnTo>
                    <a:pt x="903" y="635"/>
                  </a:lnTo>
                  <a:lnTo>
                    <a:pt x="926" y="618"/>
                  </a:lnTo>
                  <a:lnTo>
                    <a:pt x="946" y="601"/>
                  </a:lnTo>
                  <a:lnTo>
                    <a:pt x="967" y="584"/>
                  </a:lnTo>
                  <a:lnTo>
                    <a:pt x="987" y="568"/>
                  </a:lnTo>
                  <a:lnTo>
                    <a:pt x="1005" y="552"/>
                  </a:lnTo>
                  <a:lnTo>
                    <a:pt x="1021" y="537"/>
                  </a:lnTo>
                  <a:lnTo>
                    <a:pt x="1042" y="517"/>
                  </a:lnTo>
                  <a:lnTo>
                    <a:pt x="1060" y="496"/>
                  </a:lnTo>
                  <a:lnTo>
                    <a:pt x="1077" y="480"/>
                  </a:lnTo>
                  <a:lnTo>
                    <a:pt x="1094" y="461"/>
                  </a:lnTo>
                  <a:lnTo>
                    <a:pt x="1110" y="441"/>
                  </a:lnTo>
                  <a:lnTo>
                    <a:pt x="1127" y="420"/>
                  </a:lnTo>
                  <a:lnTo>
                    <a:pt x="1143" y="400"/>
                  </a:lnTo>
                  <a:lnTo>
                    <a:pt x="1158" y="380"/>
                  </a:lnTo>
                  <a:lnTo>
                    <a:pt x="1176" y="358"/>
                  </a:lnTo>
                  <a:lnTo>
                    <a:pt x="1188" y="340"/>
                  </a:lnTo>
                  <a:lnTo>
                    <a:pt x="1201" y="321"/>
                  </a:lnTo>
                  <a:lnTo>
                    <a:pt x="1209" y="309"/>
                  </a:lnTo>
                  <a:lnTo>
                    <a:pt x="1218" y="296"/>
                  </a:lnTo>
                  <a:lnTo>
                    <a:pt x="1225" y="286"/>
                  </a:lnTo>
                  <a:lnTo>
                    <a:pt x="1230" y="275"/>
                  </a:lnTo>
                  <a:lnTo>
                    <a:pt x="1237" y="264"/>
                  </a:lnTo>
                  <a:lnTo>
                    <a:pt x="1242" y="250"/>
                  </a:lnTo>
                  <a:lnTo>
                    <a:pt x="1249" y="236"/>
                  </a:lnTo>
                  <a:lnTo>
                    <a:pt x="1256" y="225"/>
                  </a:lnTo>
                  <a:lnTo>
                    <a:pt x="1262" y="214"/>
                  </a:lnTo>
                  <a:lnTo>
                    <a:pt x="1269" y="200"/>
                  </a:lnTo>
                  <a:lnTo>
                    <a:pt x="1276" y="187"/>
                  </a:lnTo>
                  <a:lnTo>
                    <a:pt x="1282" y="173"/>
                  </a:lnTo>
                  <a:lnTo>
                    <a:pt x="1290" y="158"/>
                  </a:lnTo>
                  <a:lnTo>
                    <a:pt x="1294" y="145"/>
                  </a:lnTo>
                  <a:lnTo>
                    <a:pt x="1300" y="134"/>
                  </a:lnTo>
                  <a:lnTo>
                    <a:pt x="1305" y="120"/>
                  </a:lnTo>
                  <a:lnTo>
                    <a:pt x="1310" y="106"/>
                  </a:lnTo>
                  <a:lnTo>
                    <a:pt x="1315" y="92"/>
                  </a:lnTo>
                  <a:lnTo>
                    <a:pt x="1318" y="82"/>
                  </a:lnTo>
                  <a:lnTo>
                    <a:pt x="132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01876" dir="4522748" algn="ctr" rotWithShape="0">
                      <a:srgbClr val="FFCC66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8" name="육각형 387"/>
          <p:cNvSpPr/>
          <p:nvPr/>
        </p:nvSpPr>
        <p:spPr bwMode="gray">
          <a:xfrm>
            <a:off x="3746785" y="2447384"/>
            <a:ext cx="1962637" cy="1604940"/>
          </a:xfrm>
          <a:prstGeom prst="hexagon">
            <a:avLst/>
          </a:prstGeom>
          <a:solidFill>
            <a:srgbClr val="4BB4E4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뱅크웨어글로벌</a:t>
            </a:r>
            <a:b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주사업자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0" name="Text Box 101"/>
          <p:cNvSpPr txBox="1">
            <a:spLocks noChangeArrowheads="1"/>
          </p:cNvSpPr>
          <p:nvPr/>
        </p:nvSpPr>
        <p:spPr bwMode="auto">
          <a:xfrm>
            <a:off x="1224457" y="2360136"/>
            <a:ext cx="285496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8900" indent="-889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1pPr>
            <a:lvl2pPr marL="742950" indent="-28575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2pPr>
            <a:lvl3pPr marL="11430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3pPr>
            <a:lvl4pPr marL="16002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4pPr>
            <a:lvl5pPr marL="20574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주사업자 수행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Portal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영역 개발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인프라 영역 개발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Interface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Framework </a:t>
            </a:r>
            <a:r>
              <a:rPr lang="en-US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BXI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공급</a:t>
            </a:r>
            <a:endParaRPr lang="en-US" altLang="ko-KR" sz="11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Portal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영역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Asset(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권한관리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코드관리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등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Java AP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품질관리</a:t>
            </a:r>
            <a:r>
              <a:rPr lang="en-US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솔루션 </a:t>
            </a:r>
            <a:r>
              <a:rPr lang="en-US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BX-Q#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지원</a:t>
            </a:r>
            <a:r>
              <a:rPr lang="en-US" altLang="en-US" sz="11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</p:txBody>
      </p:sp>
      <p:sp>
        <p:nvSpPr>
          <p:cNvPr id="391" name="육각형 390"/>
          <p:cNvSpPr/>
          <p:nvPr/>
        </p:nvSpPr>
        <p:spPr bwMode="gray">
          <a:xfrm>
            <a:off x="924727" y="4129638"/>
            <a:ext cx="1550646" cy="1336763"/>
          </a:xfrm>
          <a:prstGeom prst="hexagon">
            <a:avLst/>
          </a:prstGeom>
          <a:solidFill>
            <a:srgbClr val="1175B5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46038" rIns="0" bIns="46038" rtlCol="0" anchor="ctr">
            <a:noAutofit/>
          </a:bodyPr>
          <a:lstStyle/>
          <a:p>
            <a:pPr algn="ctr" eaLnBrk="0" hangingPunct="0"/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IBM</a:t>
            </a:r>
            <a:br>
              <a:rPr lang="en-US" altLang="ko-KR" sz="14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 공급지원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92" name="육각형 391"/>
          <p:cNvSpPr/>
          <p:nvPr/>
        </p:nvSpPr>
        <p:spPr bwMode="gray">
          <a:xfrm>
            <a:off x="7175769" y="4093921"/>
            <a:ext cx="1550646" cy="1336763"/>
          </a:xfrm>
          <a:prstGeom prst="hexagon">
            <a:avLst/>
          </a:prstGeom>
          <a:solidFill>
            <a:srgbClr val="1175B5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46038" rIns="0" bIns="46038" rtlCol="0" anchor="ctr">
            <a:noAutofit/>
          </a:bodyPr>
          <a:lstStyle/>
          <a:p>
            <a:pPr algn="ctr" eaLnBrk="0" hangingPunct="0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이원정보기술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93" name="Text Box 101"/>
          <p:cNvSpPr txBox="1">
            <a:spLocks noChangeArrowheads="1"/>
          </p:cNvSpPr>
          <p:nvPr/>
        </p:nvSpPr>
        <p:spPr bwMode="auto">
          <a:xfrm>
            <a:off x="684397" y="5690264"/>
            <a:ext cx="285496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8900" indent="-889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1pPr>
            <a:lvl2pPr marL="742950" indent="-28575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2pPr>
            <a:lvl3pPr marL="11430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3pPr>
            <a:lvl4pPr marL="16002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4pPr>
            <a:lvl5pPr marL="20574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IBM API Connect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제품 공급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IBM API Connect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제품 지원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4" name="Text Box 101"/>
          <p:cNvSpPr txBox="1">
            <a:spLocks noChangeArrowheads="1"/>
          </p:cNvSpPr>
          <p:nvPr/>
        </p:nvSpPr>
        <p:spPr bwMode="auto">
          <a:xfrm>
            <a:off x="6949093" y="5564626"/>
            <a:ext cx="285496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8900" indent="-889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1pPr>
            <a:lvl2pPr marL="742950" indent="-28575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2pPr>
            <a:lvl3pPr marL="11430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3pPr>
            <a:lvl4pPr marL="16002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4pPr>
            <a:lvl5pPr marL="20574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IBM API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제품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딜리버리 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설치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구성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설정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API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등록 지원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솔루션 커스터마이징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87237" y="5168480"/>
            <a:ext cx="750486" cy="288000"/>
            <a:chOff x="422094" y="4977172"/>
            <a:chExt cx="750486" cy="343456"/>
          </a:xfrm>
        </p:grpSpPr>
        <p:sp>
          <p:nvSpPr>
            <p:cNvPr id="3" name="직사각형 2"/>
            <p:cNvSpPr/>
            <p:nvPr/>
          </p:nvSpPr>
          <p:spPr>
            <a:xfrm>
              <a:off x="422094" y="4977172"/>
              <a:ext cx="750486" cy="3434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5" name="Picture 409" descr="IBMⓡ-blac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54" y="5022642"/>
              <a:ext cx="648582" cy="252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6" name="그림 15" descr="bankware global-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85" y="2447384"/>
            <a:ext cx="1333607" cy="30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1288" y="2756152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풍부한 금융권 프로젝트 경험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연구소의 후선 지원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대형 </a:t>
            </a:r>
            <a:r>
              <a:rPr lang="en-US" altLang="ko-KR" sz="1200" b="1" dirty="0">
                <a:solidFill>
                  <a:srgbClr val="FF0000"/>
                </a:solidFill>
              </a:rPr>
              <a:t>SI </a:t>
            </a:r>
            <a:r>
              <a:rPr lang="ko-KR" altLang="en-US" sz="1200" b="1" dirty="0">
                <a:solidFill>
                  <a:srgbClr val="FF0000"/>
                </a:solidFill>
              </a:rPr>
              <a:t>수행 경험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21743" y="545648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글로벌하게 검증된 제품 공급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24924" y="6081958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신뢰성 있는 </a:t>
            </a:r>
            <a:r>
              <a:rPr lang="en-US" altLang="ko-KR" sz="1200" b="1" dirty="0">
                <a:solidFill>
                  <a:srgbClr val="FF0000"/>
                </a:solidFill>
              </a:rPr>
              <a:t>IBM </a:t>
            </a:r>
            <a:r>
              <a:rPr lang="ko-KR" altLang="en-US" sz="1200" b="1" dirty="0">
                <a:solidFill>
                  <a:srgbClr val="FF0000"/>
                </a:solidFill>
              </a:rPr>
              <a:t>딜리버리 파트너</a:t>
            </a:r>
          </a:p>
        </p:txBody>
      </p:sp>
      <p:sp>
        <p:nvSpPr>
          <p:cNvPr id="42" name="육각형 41"/>
          <p:cNvSpPr/>
          <p:nvPr/>
        </p:nvSpPr>
        <p:spPr bwMode="gray">
          <a:xfrm>
            <a:off x="4487964" y="4425125"/>
            <a:ext cx="1550646" cy="1336763"/>
          </a:xfrm>
          <a:prstGeom prst="hexagon">
            <a:avLst/>
          </a:prstGeom>
          <a:solidFill>
            <a:srgbClr val="1175B5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46038" rIns="0" bIns="46038" rtlCol="0" anchor="ctr">
            <a:noAutofit/>
          </a:bodyPr>
          <a:lstStyle/>
          <a:p>
            <a:pPr algn="ctr" eaLnBrk="0" hangingPunct="0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퓨즈와이어</a:t>
            </a:r>
            <a:endParaRPr lang="en-US" altLang="ko-KR" sz="16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hangingPunct="0"/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r>
              <a:rPr lang="en-US" altLang="ko-KR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3" name="Text Box 101"/>
          <p:cNvSpPr txBox="1">
            <a:spLocks noChangeArrowheads="1"/>
          </p:cNvSpPr>
          <p:nvPr/>
        </p:nvSpPr>
        <p:spPr bwMode="auto">
          <a:xfrm>
            <a:off x="4263083" y="5881024"/>
            <a:ext cx="2096483" cy="17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8900" indent="-889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1pPr>
            <a:lvl2pPr marL="742950" indent="-28575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2pPr>
            <a:lvl3pPr marL="11430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3pPr>
            <a:lvl4pPr marL="16002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4pPr>
            <a:lvl5pPr marL="2057400" indent="-228600" eaLnBrk="0" hangingPunct="0"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600">
                <a:solidFill>
                  <a:schemeClr val="tx1"/>
                </a:solidFill>
                <a:latin typeface="나눔고딕OTF Bold" pitchFamily="50" charset="-127"/>
                <a:ea typeface="나눔고딕OTF Bold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buFontTx/>
              <a:buChar char="•"/>
            </a:pP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전문 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UX 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기획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디자인</a:t>
            </a:r>
            <a:r>
              <a:rPr lang="en-US" altLang="ko-KR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100" b="1" u="sng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퍼블리싱</a:t>
            </a:r>
            <a:endParaRPr lang="en-US" altLang="ko-KR" sz="1100" b="1" u="sng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24908" y="610323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풍부한 금융권 사이트 구축 경험</a:t>
            </a:r>
          </a:p>
        </p:txBody>
      </p:sp>
    </p:spTree>
    <p:extLst>
      <p:ext uri="{BB962C8B-B14F-4D97-AF65-F5344CB8AC3E}">
        <p14:creationId xmlns:p14="http://schemas.microsoft.com/office/powerpoint/2010/main" val="184588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09891" y="1391591"/>
            <a:ext cx="2338915" cy="3257454"/>
            <a:chOff x="6909891" y="1391591"/>
            <a:chExt cx="2338915" cy="3257454"/>
          </a:xfrm>
        </p:grpSpPr>
        <p:sp>
          <p:nvSpPr>
            <p:cNvPr id="3" name="타원 2"/>
            <p:cNvSpPr/>
            <p:nvPr/>
          </p:nvSpPr>
          <p:spPr>
            <a:xfrm>
              <a:off x="7727436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544981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7727436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54498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909891" y="3095742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727436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544981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727436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54498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0989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904415" y="1578837"/>
              <a:ext cx="349866" cy="3397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23770" y="3309621"/>
              <a:ext cx="312186" cy="2941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7650" y="4157809"/>
              <a:ext cx="348306" cy="2786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908555" y="3291560"/>
              <a:ext cx="345726" cy="31218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726421" y="2440054"/>
              <a:ext cx="348306" cy="32766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809171" y="3309621"/>
              <a:ext cx="175443" cy="27606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8738219" y="1616247"/>
              <a:ext cx="317346" cy="25800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690989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12533" y="2432323"/>
              <a:ext cx="315683" cy="315683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6909891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03129" y="1577312"/>
              <a:ext cx="309908" cy="3219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7927272" y="4151091"/>
              <a:ext cx="304153" cy="2920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8741939" y="4136172"/>
              <a:ext cx="309908" cy="32192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7929706" y="2440204"/>
              <a:ext cx="299285" cy="30444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15300" y="1391591"/>
            <a:ext cx="3156460" cy="3257454"/>
            <a:chOff x="515300" y="1391591"/>
            <a:chExt cx="3156460" cy="3257454"/>
          </a:xfrm>
        </p:grpSpPr>
        <p:sp>
          <p:nvSpPr>
            <p:cNvPr id="28" name="타원 27"/>
            <p:cNvSpPr/>
            <p:nvPr/>
          </p:nvSpPr>
          <p:spPr>
            <a:xfrm>
              <a:off x="2967935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67935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967935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434" y="1578837"/>
              <a:ext cx="332826" cy="33282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524" y="2414616"/>
              <a:ext cx="278645" cy="31218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77" y="3281801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967935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914" y="4127271"/>
              <a:ext cx="349866" cy="339722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1535115" y="2429694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1532681" y="4151091"/>
              <a:ext cx="304153" cy="29208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2347348" y="4136172"/>
              <a:ext cx="309908" cy="321920"/>
            </a:xfrm>
            <a:prstGeom prst="rect">
              <a:avLst/>
            </a:prstGeom>
          </p:spPr>
        </p:pic>
      </p:grpSp>
      <p:grpSp>
        <p:nvGrpSpPr>
          <p:cNvPr id="60" name="그룹 112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61" name="타원 60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89" name="타원 88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91" name="타원 90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2565694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416632" y="2666377"/>
            <a:ext cx="304121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부문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3989327" y="1321565"/>
            <a:ext cx="4132026" cy="25490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 시스템 구성도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전체 시스템 논리 구성</a:t>
            </a:r>
          </a:p>
        </p:txBody>
      </p:sp>
      <p:pic>
        <p:nvPicPr>
          <p:cNvPr id="57" name="Picture 42" descr="Centerhub-pic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3" y="3753036"/>
            <a:ext cx="1642813" cy="84549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4196916" y="3140968"/>
            <a:ext cx="973425" cy="514245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지주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</a:p>
          <a:p>
            <a:pPr algn="ctr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GW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구름 20"/>
          <p:cNvSpPr/>
          <p:nvPr/>
        </p:nvSpPr>
        <p:spPr>
          <a:xfrm>
            <a:off x="3044788" y="3870577"/>
            <a:ext cx="828092" cy="57672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</a:rPr>
              <a:t>Secured</a:t>
            </a:r>
          </a:p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인터넷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8059" y="4683468"/>
            <a:ext cx="2361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KBFG </a:t>
            </a:r>
            <a:r>
              <a:rPr lang="ko-KR" altLang="en-US" sz="1200" b="1" dirty="0"/>
              <a:t>내부 </a:t>
            </a:r>
            <a:r>
              <a:rPr lang="en-US" altLang="ko-KR" sz="1200" b="1" dirty="0"/>
              <a:t>App / 3-party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cxnSp>
        <p:nvCxnSpPr>
          <p:cNvPr id="29" name="직선 화살표 연결선 28"/>
          <p:cNvCxnSpPr/>
          <p:nvPr/>
        </p:nvCxnSpPr>
        <p:spPr bwMode="gray">
          <a:xfrm flipV="1">
            <a:off x="3872190" y="3457725"/>
            <a:ext cx="324726" cy="760848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57" idx="3"/>
            <a:endCxn id="21" idx="2"/>
          </p:cNvCxnSpPr>
          <p:nvPr/>
        </p:nvCxnSpPr>
        <p:spPr bwMode="gray">
          <a:xfrm flipV="1">
            <a:off x="2311336" y="4158939"/>
            <a:ext cx="736021" cy="16843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06" name="TextBox 105"/>
          <p:cNvSpPr txBox="1"/>
          <p:nvPr/>
        </p:nvSpPr>
        <p:spPr>
          <a:xfrm>
            <a:off x="3989327" y="1031968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금융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지주 공통 </a:t>
            </a:r>
            <a:r>
              <a:rPr lang="en-US" altLang="ko-KR" sz="1200" b="1" dirty="0"/>
              <a:t>Zone</a:t>
            </a:r>
            <a:endParaRPr lang="ko-KR" altLang="en-US" sz="1200" b="1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5889104" y="4077072"/>
            <a:ext cx="3780420" cy="2078374"/>
            <a:chOff x="5889104" y="4077072"/>
            <a:chExt cx="3780420" cy="2078374"/>
          </a:xfrm>
        </p:grpSpPr>
        <p:sp>
          <p:nvSpPr>
            <p:cNvPr id="69" name="직사각형 68"/>
            <p:cNvSpPr/>
            <p:nvPr/>
          </p:nvSpPr>
          <p:spPr>
            <a:xfrm>
              <a:off x="5889104" y="4077072"/>
              <a:ext cx="3780420" cy="20783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007961" y="4125530"/>
              <a:ext cx="973425" cy="51424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API</a:t>
              </a:r>
            </a:p>
            <a:p>
              <a:pPr algn="ctr"/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GW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008131" y="5281160"/>
              <a:ext cx="973425" cy="514245"/>
            </a:xfrm>
            <a:prstGeom prst="roundRect">
              <a:avLst/>
            </a:prstGeom>
            <a:solidFill>
              <a:srgbClr val="17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</a:t>
              </a:r>
              <a:endParaRPr lang="en-US" altLang="ko-KR" sz="12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API Server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549648" y="5002986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549648" y="5569192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cxnSp>
          <p:nvCxnSpPr>
            <p:cNvPr id="26" name="직선 연결선 25"/>
            <p:cNvCxnSpPr/>
            <p:nvPr/>
          </p:nvCxnSpPr>
          <p:spPr bwMode="gray">
            <a:xfrm flipH="1">
              <a:off x="6007961" y="4889118"/>
              <a:ext cx="3287379" cy="0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6" name="직선 화살표 연결선 75"/>
            <p:cNvCxnSpPr>
              <a:stCxn id="59" idx="2"/>
              <a:endCxn id="63" idx="0"/>
            </p:cNvCxnSpPr>
            <p:nvPr/>
          </p:nvCxnSpPr>
          <p:spPr bwMode="gray">
            <a:xfrm>
              <a:off x="6494674" y="4639775"/>
              <a:ext cx="170" cy="6413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9" name="모서리가 둥근 직사각형 78"/>
            <p:cNvSpPr/>
            <p:nvPr/>
          </p:nvSpPr>
          <p:spPr>
            <a:xfrm>
              <a:off x="7304596" y="5091451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MCI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7304596" y="5415487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EAI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7304596" y="5756966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ESB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cxnSp>
          <p:nvCxnSpPr>
            <p:cNvPr id="83" name="직선 화살표 연결선 82"/>
            <p:cNvCxnSpPr>
              <a:stCxn id="63" idx="3"/>
            </p:cNvCxnSpPr>
            <p:nvPr/>
          </p:nvCxnSpPr>
          <p:spPr bwMode="gray">
            <a:xfrm flipV="1">
              <a:off x="6981556" y="5229810"/>
              <a:ext cx="323040" cy="30847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85" name="직선 화살표 연결선 84"/>
            <p:cNvCxnSpPr>
              <a:stCxn id="63" idx="3"/>
              <a:endCxn id="80" idx="1"/>
            </p:cNvCxnSpPr>
            <p:nvPr/>
          </p:nvCxnSpPr>
          <p:spPr bwMode="gray">
            <a:xfrm>
              <a:off x="6981556" y="5538283"/>
              <a:ext cx="323040" cy="155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87" name="직선 화살표 연결선 86"/>
            <p:cNvCxnSpPr>
              <a:endCxn id="81" idx="1"/>
            </p:cNvCxnSpPr>
            <p:nvPr/>
          </p:nvCxnSpPr>
          <p:spPr bwMode="gray">
            <a:xfrm>
              <a:off x="6981556" y="5546064"/>
              <a:ext cx="323040" cy="34926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89" name="직선 화살표 연결선 88"/>
            <p:cNvCxnSpPr>
              <a:stCxn id="79" idx="3"/>
              <a:endCxn id="72" idx="1"/>
            </p:cNvCxnSpPr>
            <p:nvPr/>
          </p:nvCxnSpPr>
          <p:spPr bwMode="gray">
            <a:xfrm>
              <a:off x="8278021" y="5229810"/>
              <a:ext cx="271627" cy="30299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91" name="직선 화살표 연결선 90"/>
            <p:cNvCxnSpPr>
              <a:stCxn id="80" idx="3"/>
              <a:endCxn id="72" idx="1"/>
            </p:cNvCxnSpPr>
            <p:nvPr/>
          </p:nvCxnSpPr>
          <p:spPr bwMode="gray">
            <a:xfrm flipV="1">
              <a:off x="8278021" y="5260109"/>
              <a:ext cx="271627" cy="293737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93" name="직선 화살표 연결선 92"/>
            <p:cNvCxnSpPr>
              <a:endCxn id="73" idx="1"/>
            </p:cNvCxnSpPr>
            <p:nvPr/>
          </p:nvCxnSpPr>
          <p:spPr bwMode="gray">
            <a:xfrm>
              <a:off x="8278021" y="5569192"/>
              <a:ext cx="271627" cy="25712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95" name="직선 화살표 연결선 94"/>
            <p:cNvCxnSpPr>
              <a:stCxn id="81" idx="3"/>
              <a:endCxn id="73" idx="1"/>
            </p:cNvCxnSpPr>
            <p:nvPr/>
          </p:nvCxnSpPr>
          <p:spPr bwMode="gray">
            <a:xfrm flipV="1">
              <a:off x="8278021" y="5826315"/>
              <a:ext cx="271627" cy="6901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97" name="직선 화살표 연결선 96"/>
            <p:cNvCxnSpPr>
              <a:endCxn id="73" idx="1"/>
            </p:cNvCxnSpPr>
            <p:nvPr/>
          </p:nvCxnSpPr>
          <p:spPr bwMode="gray">
            <a:xfrm>
              <a:off x="8278021" y="5260109"/>
              <a:ext cx="271627" cy="566206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99" name="직선 화살표 연결선 98"/>
            <p:cNvCxnSpPr/>
            <p:nvPr/>
          </p:nvCxnSpPr>
          <p:spPr bwMode="gray">
            <a:xfrm flipV="1">
              <a:off x="8278021" y="5281160"/>
              <a:ext cx="271627" cy="6141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7" name="TextBox 106"/>
            <p:cNvSpPr txBox="1"/>
            <p:nvPr/>
          </p:nvSpPr>
          <p:spPr>
            <a:xfrm>
              <a:off x="8565599" y="4123828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계열사</a:t>
              </a:r>
              <a:r>
                <a:rPr lang="en-US" altLang="ko-KR" sz="1200" b="1" dirty="0"/>
                <a:t> Zone</a:t>
              </a:r>
              <a:endParaRPr lang="ko-KR" altLang="en-US" sz="1200" b="1" dirty="0"/>
            </a:p>
          </p:txBody>
        </p:sp>
        <p:pic>
          <p:nvPicPr>
            <p:cNvPr id="108" name="Picture 2" descr="firewall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610" y="4734996"/>
              <a:ext cx="278126" cy="2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그룹 130"/>
          <p:cNvGrpSpPr/>
          <p:nvPr/>
        </p:nvGrpSpPr>
        <p:grpSpPr>
          <a:xfrm>
            <a:off x="8655050" y="2927854"/>
            <a:ext cx="878778" cy="739686"/>
            <a:chOff x="8413834" y="2724817"/>
            <a:chExt cx="1361209" cy="1145759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81" t="51088" r="53489" b="15498"/>
            <a:stretch/>
          </p:blipFill>
          <p:spPr bwMode="auto">
            <a:xfrm>
              <a:off x="8413834" y="2724817"/>
              <a:ext cx="1361209" cy="114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5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8539709" y="2844852"/>
              <a:ext cx="1119876" cy="69347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0" name="Text Box 17"/>
          <p:cNvSpPr txBox="1">
            <a:spLocks noChangeArrowheads="1"/>
          </p:cNvSpPr>
          <p:nvPr/>
        </p:nvSpPr>
        <p:spPr bwMode="auto">
          <a:xfrm>
            <a:off x="8487032" y="2796634"/>
            <a:ext cx="1182492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개발자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관리자</a:t>
            </a:r>
          </a:p>
        </p:txBody>
      </p:sp>
      <p:sp>
        <p:nvSpPr>
          <p:cNvPr id="111" name="Freeform 767"/>
          <p:cNvSpPr>
            <a:spLocks noEditPoints="1"/>
          </p:cNvSpPr>
          <p:nvPr/>
        </p:nvSpPr>
        <p:spPr bwMode="auto">
          <a:xfrm>
            <a:off x="8822915" y="2301935"/>
            <a:ext cx="426889" cy="513613"/>
          </a:xfrm>
          <a:custGeom>
            <a:avLst/>
            <a:gdLst>
              <a:gd name="T0" fmla="*/ 2147483646 w 300"/>
              <a:gd name="T1" fmla="*/ 2147483646 h 405"/>
              <a:gd name="T2" fmla="*/ 2147483646 w 300"/>
              <a:gd name="T3" fmla="*/ 2147483646 h 405"/>
              <a:gd name="T4" fmla="*/ 2147483646 w 300"/>
              <a:gd name="T5" fmla="*/ 2147483646 h 405"/>
              <a:gd name="T6" fmla="*/ 2147483646 w 300"/>
              <a:gd name="T7" fmla="*/ 2147483646 h 405"/>
              <a:gd name="T8" fmla="*/ 2147483646 w 300"/>
              <a:gd name="T9" fmla="*/ 2147483646 h 405"/>
              <a:gd name="T10" fmla="*/ 2147483646 w 300"/>
              <a:gd name="T11" fmla="*/ 2147483646 h 405"/>
              <a:gd name="T12" fmla="*/ 2147483646 w 300"/>
              <a:gd name="T13" fmla="*/ 2147483646 h 405"/>
              <a:gd name="T14" fmla="*/ 2147483646 w 300"/>
              <a:gd name="T15" fmla="*/ 2147483646 h 405"/>
              <a:gd name="T16" fmla="*/ 2147483646 w 300"/>
              <a:gd name="T17" fmla="*/ 2147483646 h 405"/>
              <a:gd name="T18" fmla="*/ 2147483646 w 300"/>
              <a:gd name="T19" fmla="*/ 2147483646 h 405"/>
              <a:gd name="T20" fmla="*/ 2147483646 w 300"/>
              <a:gd name="T21" fmla="*/ 2147483646 h 405"/>
              <a:gd name="T22" fmla="*/ 2147483646 w 300"/>
              <a:gd name="T23" fmla="*/ 2147483646 h 405"/>
              <a:gd name="T24" fmla="*/ 2147483646 w 300"/>
              <a:gd name="T25" fmla="*/ 2147483646 h 405"/>
              <a:gd name="T26" fmla="*/ 2147483646 w 300"/>
              <a:gd name="T27" fmla="*/ 2147483646 h 405"/>
              <a:gd name="T28" fmla="*/ 2147483646 w 300"/>
              <a:gd name="T29" fmla="*/ 2147483646 h 405"/>
              <a:gd name="T30" fmla="*/ 2147483646 w 300"/>
              <a:gd name="T31" fmla="*/ 2147483646 h 405"/>
              <a:gd name="T32" fmla="*/ 2147483646 w 300"/>
              <a:gd name="T33" fmla="*/ 2147483646 h 405"/>
              <a:gd name="T34" fmla="*/ 2147483646 w 300"/>
              <a:gd name="T35" fmla="*/ 2147483646 h 405"/>
              <a:gd name="T36" fmla="*/ 2147483646 w 300"/>
              <a:gd name="T37" fmla="*/ 2147483646 h 405"/>
              <a:gd name="T38" fmla="*/ 2147483646 w 300"/>
              <a:gd name="T39" fmla="*/ 2147483646 h 405"/>
              <a:gd name="T40" fmla="*/ 2147483646 w 300"/>
              <a:gd name="T41" fmla="*/ 2147483646 h 405"/>
              <a:gd name="T42" fmla="*/ 2147483646 w 300"/>
              <a:gd name="T43" fmla="*/ 2147483646 h 405"/>
              <a:gd name="T44" fmla="*/ 2147483646 w 300"/>
              <a:gd name="T45" fmla="*/ 2147483646 h 405"/>
              <a:gd name="T46" fmla="*/ 2147483646 w 300"/>
              <a:gd name="T47" fmla="*/ 2147483646 h 405"/>
              <a:gd name="T48" fmla="*/ 2147483646 w 300"/>
              <a:gd name="T49" fmla="*/ 2147483646 h 405"/>
              <a:gd name="T50" fmla="*/ 2147483646 w 300"/>
              <a:gd name="T51" fmla="*/ 2147483646 h 405"/>
              <a:gd name="T52" fmla="*/ 2147483646 w 300"/>
              <a:gd name="T53" fmla="*/ 2147483646 h 405"/>
              <a:gd name="T54" fmla="*/ 2147483646 w 300"/>
              <a:gd name="T55" fmla="*/ 2147483646 h 405"/>
              <a:gd name="T56" fmla="*/ 2147483646 w 300"/>
              <a:gd name="T57" fmla="*/ 2147483646 h 405"/>
              <a:gd name="T58" fmla="*/ 2147483646 w 300"/>
              <a:gd name="T59" fmla="*/ 2147483646 h 405"/>
              <a:gd name="T60" fmla="*/ 2147483646 w 300"/>
              <a:gd name="T61" fmla="*/ 2147483646 h 405"/>
              <a:gd name="T62" fmla="*/ 2147483646 w 300"/>
              <a:gd name="T63" fmla="*/ 2147483646 h 405"/>
              <a:gd name="T64" fmla="*/ 2147483646 w 300"/>
              <a:gd name="T65" fmla="*/ 2147483646 h 405"/>
              <a:gd name="T66" fmla="*/ 2147483646 w 300"/>
              <a:gd name="T67" fmla="*/ 2147483646 h 405"/>
              <a:gd name="T68" fmla="*/ 2147483646 w 300"/>
              <a:gd name="T69" fmla="*/ 0 h 405"/>
              <a:gd name="T70" fmla="*/ 2147483646 w 300"/>
              <a:gd name="T71" fmla="*/ 2147483646 h 405"/>
              <a:gd name="T72" fmla="*/ 2147483646 w 300"/>
              <a:gd name="T73" fmla="*/ 2147483646 h 405"/>
              <a:gd name="T74" fmla="*/ 2147483646 w 300"/>
              <a:gd name="T75" fmla="*/ 2147483646 h 405"/>
              <a:gd name="T76" fmla="*/ 2147483646 w 300"/>
              <a:gd name="T77" fmla="*/ 2147483646 h 405"/>
              <a:gd name="T78" fmla="*/ 2147483646 w 300"/>
              <a:gd name="T79" fmla="*/ 2147483646 h 405"/>
              <a:gd name="T80" fmla="*/ 2147483646 w 300"/>
              <a:gd name="T81" fmla="*/ 2147483646 h 405"/>
              <a:gd name="T82" fmla="*/ 2147483646 w 300"/>
              <a:gd name="T83" fmla="*/ 2147483646 h 405"/>
              <a:gd name="T84" fmla="*/ 2147483646 w 300"/>
              <a:gd name="T85" fmla="*/ 2147483646 h 405"/>
              <a:gd name="T86" fmla="*/ 2147483646 w 300"/>
              <a:gd name="T87" fmla="*/ 2147483646 h 405"/>
              <a:gd name="T88" fmla="*/ 2147483646 w 300"/>
              <a:gd name="T89" fmla="*/ 2147483646 h 405"/>
              <a:gd name="T90" fmla="*/ 2147483646 w 300"/>
              <a:gd name="T91" fmla="*/ 2147483646 h 405"/>
              <a:gd name="T92" fmla="*/ 2147483646 w 300"/>
              <a:gd name="T93" fmla="*/ 2147483646 h 405"/>
              <a:gd name="T94" fmla="*/ 2147483646 w 300"/>
              <a:gd name="T95" fmla="*/ 2147483646 h 405"/>
              <a:gd name="T96" fmla="*/ 2147483646 w 300"/>
              <a:gd name="T97" fmla="*/ 2147483646 h 405"/>
              <a:gd name="T98" fmla="*/ 2147483646 w 300"/>
              <a:gd name="T99" fmla="*/ 2147483646 h 405"/>
              <a:gd name="T100" fmla="*/ 2147483646 w 300"/>
              <a:gd name="T101" fmla="*/ 2147483646 h 405"/>
              <a:gd name="T102" fmla="*/ 2147483646 w 300"/>
              <a:gd name="T103" fmla="*/ 2147483646 h 405"/>
              <a:gd name="T104" fmla="*/ 2147483646 w 300"/>
              <a:gd name="T105" fmla="*/ 2147483646 h 405"/>
              <a:gd name="T106" fmla="*/ 2147483646 w 300"/>
              <a:gd name="T107" fmla="*/ 2147483646 h 405"/>
              <a:gd name="T108" fmla="*/ 2147483646 w 300"/>
              <a:gd name="T109" fmla="*/ 2147483646 h 405"/>
              <a:gd name="T110" fmla="*/ 2147483646 w 300"/>
              <a:gd name="T111" fmla="*/ 2147483646 h 4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00" h="405">
                <a:moveTo>
                  <a:pt x="261" y="393"/>
                </a:moveTo>
                <a:lnTo>
                  <a:pt x="261" y="393"/>
                </a:lnTo>
                <a:lnTo>
                  <a:pt x="39" y="393"/>
                </a:lnTo>
                <a:lnTo>
                  <a:pt x="36" y="394"/>
                </a:lnTo>
                <a:lnTo>
                  <a:pt x="34" y="395"/>
                </a:lnTo>
                <a:lnTo>
                  <a:pt x="33" y="397"/>
                </a:lnTo>
                <a:lnTo>
                  <a:pt x="32" y="400"/>
                </a:lnTo>
                <a:lnTo>
                  <a:pt x="33" y="402"/>
                </a:lnTo>
                <a:lnTo>
                  <a:pt x="34" y="404"/>
                </a:lnTo>
                <a:lnTo>
                  <a:pt x="37" y="405"/>
                </a:lnTo>
                <a:lnTo>
                  <a:pt x="39" y="405"/>
                </a:lnTo>
                <a:lnTo>
                  <a:pt x="261" y="405"/>
                </a:lnTo>
                <a:lnTo>
                  <a:pt x="263" y="405"/>
                </a:lnTo>
                <a:lnTo>
                  <a:pt x="265" y="404"/>
                </a:lnTo>
                <a:lnTo>
                  <a:pt x="266" y="402"/>
                </a:lnTo>
                <a:lnTo>
                  <a:pt x="266" y="400"/>
                </a:lnTo>
                <a:lnTo>
                  <a:pt x="266" y="397"/>
                </a:lnTo>
                <a:lnTo>
                  <a:pt x="265" y="395"/>
                </a:lnTo>
                <a:lnTo>
                  <a:pt x="263" y="394"/>
                </a:lnTo>
                <a:lnTo>
                  <a:pt x="261" y="393"/>
                </a:lnTo>
                <a:close/>
                <a:moveTo>
                  <a:pt x="286" y="219"/>
                </a:moveTo>
                <a:lnTo>
                  <a:pt x="13" y="219"/>
                </a:lnTo>
                <a:lnTo>
                  <a:pt x="8" y="220"/>
                </a:lnTo>
                <a:lnTo>
                  <a:pt x="4" y="223"/>
                </a:lnTo>
                <a:lnTo>
                  <a:pt x="1" y="228"/>
                </a:lnTo>
                <a:lnTo>
                  <a:pt x="0" y="233"/>
                </a:lnTo>
                <a:lnTo>
                  <a:pt x="13" y="373"/>
                </a:lnTo>
                <a:lnTo>
                  <a:pt x="14" y="379"/>
                </a:lnTo>
                <a:lnTo>
                  <a:pt x="17" y="383"/>
                </a:lnTo>
                <a:lnTo>
                  <a:pt x="21" y="386"/>
                </a:lnTo>
                <a:lnTo>
                  <a:pt x="27" y="388"/>
                </a:lnTo>
                <a:lnTo>
                  <a:pt x="273" y="388"/>
                </a:lnTo>
                <a:lnTo>
                  <a:pt x="277" y="386"/>
                </a:lnTo>
                <a:lnTo>
                  <a:pt x="281" y="383"/>
                </a:lnTo>
                <a:lnTo>
                  <a:pt x="285" y="379"/>
                </a:lnTo>
                <a:lnTo>
                  <a:pt x="286" y="373"/>
                </a:lnTo>
                <a:lnTo>
                  <a:pt x="300" y="233"/>
                </a:lnTo>
                <a:lnTo>
                  <a:pt x="299" y="228"/>
                </a:lnTo>
                <a:lnTo>
                  <a:pt x="296" y="223"/>
                </a:lnTo>
                <a:lnTo>
                  <a:pt x="291" y="220"/>
                </a:lnTo>
                <a:lnTo>
                  <a:pt x="286" y="219"/>
                </a:lnTo>
                <a:close/>
                <a:moveTo>
                  <a:pt x="201" y="167"/>
                </a:moveTo>
                <a:lnTo>
                  <a:pt x="201" y="167"/>
                </a:lnTo>
                <a:lnTo>
                  <a:pt x="200" y="172"/>
                </a:lnTo>
                <a:lnTo>
                  <a:pt x="197" y="177"/>
                </a:lnTo>
                <a:lnTo>
                  <a:pt x="192" y="182"/>
                </a:lnTo>
                <a:lnTo>
                  <a:pt x="186" y="186"/>
                </a:lnTo>
                <a:lnTo>
                  <a:pt x="178" y="189"/>
                </a:lnTo>
                <a:lnTo>
                  <a:pt x="169" y="193"/>
                </a:lnTo>
                <a:lnTo>
                  <a:pt x="160" y="194"/>
                </a:lnTo>
                <a:lnTo>
                  <a:pt x="150" y="195"/>
                </a:lnTo>
                <a:lnTo>
                  <a:pt x="139" y="194"/>
                </a:lnTo>
                <a:lnTo>
                  <a:pt x="130" y="193"/>
                </a:lnTo>
                <a:lnTo>
                  <a:pt x="121" y="189"/>
                </a:lnTo>
                <a:lnTo>
                  <a:pt x="114" y="186"/>
                </a:lnTo>
                <a:lnTo>
                  <a:pt x="107" y="182"/>
                </a:lnTo>
                <a:lnTo>
                  <a:pt x="103" y="177"/>
                </a:lnTo>
                <a:lnTo>
                  <a:pt x="100" y="172"/>
                </a:lnTo>
                <a:lnTo>
                  <a:pt x="99" y="167"/>
                </a:lnTo>
                <a:lnTo>
                  <a:pt x="88" y="169"/>
                </a:lnTo>
                <a:lnTo>
                  <a:pt x="77" y="172"/>
                </a:lnTo>
                <a:lnTo>
                  <a:pt x="67" y="176"/>
                </a:lnTo>
                <a:lnTo>
                  <a:pt x="57" y="182"/>
                </a:lnTo>
                <a:lnTo>
                  <a:pt x="50" y="188"/>
                </a:lnTo>
                <a:lnTo>
                  <a:pt x="42" y="196"/>
                </a:lnTo>
                <a:lnTo>
                  <a:pt x="36" y="205"/>
                </a:lnTo>
                <a:lnTo>
                  <a:pt x="30" y="214"/>
                </a:lnTo>
                <a:lnTo>
                  <a:pt x="268" y="214"/>
                </a:lnTo>
                <a:lnTo>
                  <a:pt x="264" y="205"/>
                </a:lnTo>
                <a:lnTo>
                  <a:pt x="258" y="196"/>
                </a:lnTo>
                <a:lnTo>
                  <a:pt x="250" y="188"/>
                </a:lnTo>
                <a:lnTo>
                  <a:pt x="241" y="182"/>
                </a:lnTo>
                <a:lnTo>
                  <a:pt x="232" y="176"/>
                </a:lnTo>
                <a:lnTo>
                  <a:pt x="223" y="172"/>
                </a:lnTo>
                <a:lnTo>
                  <a:pt x="212" y="169"/>
                </a:lnTo>
                <a:lnTo>
                  <a:pt x="201" y="167"/>
                </a:lnTo>
                <a:close/>
                <a:moveTo>
                  <a:pt x="152" y="78"/>
                </a:moveTo>
                <a:lnTo>
                  <a:pt x="152" y="78"/>
                </a:lnTo>
                <a:lnTo>
                  <a:pt x="149" y="81"/>
                </a:lnTo>
                <a:lnTo>
                  <a:pt x="152" y="78"/>
                </a:lnTo>
                <a:close/>
                <a:moveTo>
                  <a:pt x="153" y="78"/>
                </a:moveTo>
                <a:lnTo>
                  <a:pt x="153" y="78"/>
                </a:lnTo>
                <a:lnTo>
                  <a:pt x="156" y="76"/>
                </a:lnTo>
                <a:lnTo>
                  <a:pt x="160" y="73"/>
                </a:lnTo>
                <a:lnTo>
                  <a:pt x="152" y="78"/>
                </a:lnTo>
                <a:lnTo>
                  <a:pt x="153" y="78"/>
                </a:lnTo>
                <a:close/>
                <a:moveTo>
                  <a:pt x="149" y="177"/>
                </a:moveTo>
                <a:lnTo>
                  <a:pt x="149" y="177"/>
                </a:lnTo>
                <a:lnTo>
                  <a:pt x="155" y="177"/>
                </a:lnTo>
                <a:lnTo>
                  <a:pt x="161" y="176"/>
                </a:lnTo>
                <a:lnTo>
                  <a:pt x="166" y="174"/>
                </a:lnTo>
                <a:lnTo>
                  <a:pt x="172" y="172"/>
                </a:lnTo>
                <a:lnTo>
                  <a:pt x="181" y="165"/>
                </a:lnTo>
                <a:lnTo>
                  <a:pt x="191" y="156"/>
                </a:lnTo>
                <a:lnTo>
                  <a:pt x="199" y="145"/>
                </a:lnTo>
                <a:lnTo>
                  <a:pt x="205" y="132"/>
                </a:lnTo>
                <a:lnTo>
                  <a:pt x="211" y="118"/>
                </a:lnTo>
                <a:lnTo>
                  <a:pt x="214" y="102"/>
                </a:lnTo>
                <a:lnTo>
                  <a:pt x="217" y="95"/>
                </a:lnTo>
                <a:lnTo>
                  <a:pt x="218" y="87"/>
                </a:lnTo>
                <a:lnTo>
                  <a:pt x="219" y="79"/>
                </a:lnTo>
                <a:lnTo>
                  <a:pt x="221" y="72"/>
                </a:lnTo>
                <a:lnTo>
                  <a:pt x="219" y="59"/>
                </a:lnTo>
                <a:lnTo>
                  <a:pt x="216" y="46"/>
                </a:lnTo>
                <a:lnTo>
                  <a:pt x="211" y="35"/>
                </a:lnTo>
                <a:lnTo>
                  <a:pt x="205" y="25"/>
                </a:lnTo>
                <a:lnTo>
                  <a:pt x="199" y="17"/>
                </a:lnTo>
                <a:lnTo>
                  <a:pt x="192" y="12"/>
                </a:lnTo>
                <a:lnTo>
                  <a:pt x="188" y="10"/>
                </a:lnTo>
                <a:lnTo>
                  <a:pt x="182" y="8"/>
                </a:lnTo>
                <a:lnTo>
                  <a:pt x="175" y="7"/>
                </a:lnTo>
                <a:lnTo>
                  <a:pt x="168" y="5"/>
                </a:lnTo>
                <a:lnTo>
                  <a:pt x="166" y="5"/>
                </a:lnTo>
                <a:lnTo>
                  <a:pt x="157" y="2"/>
                </a:lnTo>
                <a:lnTo>
                  <a:pt x="150" y="1"/>
                </a:lnTo>
                <a:lnTo>
                  <a:pt x="141" y="0"/>
                </a:lnTo>
                <a:lnTo>
                  <a:pt x="133" y="1"/>
                </a:lnTo>
                <a:lnTo>
                  <a:pt x="126" y="3"/>
                </a:lnTo>
                <a:lnTo>
                  <a:pt x="118" y="7"/>
                </a:lnTo>
                <a:lnTo>
                  <a:pt x="112" y="10"/>
                </a:lnTo>
                <a:lnTo>
                  <a:pt x="105" y="14"/>
                </a:lnTo>
                <a:lnTo>
                  <a:pt x="100" y="20"/>
                </a:lnTo>
                <a:lnTo>
                  <a:pt x="94" y="26"/>
                </a:lnTo>
                <a:lnTo>
                  <a:pt x="90" y="33"/>
                </a:lnTo>
                <a:lnTo>
                  <a:pt x="86" y="39"/>
                </a:lnTo>
                <a:lnTo>
                  <a:pt x="83" y="46"/>
                </a:lnTo>
                <a:lnTo>
                  <a:pt x="80" y="52"/>
                </a:lnTo>
                <a:lnTo>
                  <a:pt x="79" y="60"/>
                </a:lnTo>
                <a:lnTo>
                  <a:pt x="79" y="66"/>
                </a:lnTo>
                <a:lnTo>
                  <a:pt x="79" y="76"/>
                </a:lnTo>
                <a:lnTo>
                  <a:pt x="80" y="85"/>
                </a:lnTo>
                <a:lnTo>
                  <a:pt x="81" y="94"/>
                </a:lnTo>
                <a:lnTo>
                  <a:pt x="83" y="100"/>
                </a:lnTo>
                <a:lnTo>
                  <a:pt x="87" y="116"/>
                </a:lnTo>
                <a:lnTo>
                  <a:pt x="92" y="131"/>
                </a:lnTo>
                <a:lnTo>
                  <a:pt x="99" y="145"/>
                </a:lnTo>
                <a:lnTo>
                  <a:pt x="106" y="156"/>
                </a:lnTo>
                <a:lnTo>
                  <a:pt x="116" y="164"/>
                </a:lnTo>
                <a:lnTo>
                  <a:pt x="126" y="172"/>
                </a:lnTo>
                <a:lnTo>
                  <a:pt x="131" y="174"/>
                </a:lnTo>
                <a:lnTo>
                  <a:pt x="137" y="176"/>
                </a:lnTo>
                <a:lnTo>
                  <a:pt x="143" y="177"/>
                </a:lnTo>
                <a:lnTo>
                  <a:pt x="149" y="177"/>
                </a:lnTo>
                <a:close/>
                <a:moveTo>
                  <a:pt x="136" y="75"/>
                </a:moveTo>
                <a:lnTo>
                  <a:pt x="136" y="75"/>
                </a:lnTo>
                <a:lnTo>
                  <a:pt x="141" y="75"/>
                </a:lnTo>
                <a:lnTo>
                  <a:pt x="147" y="73"/>
                </a:lnTo>
                <a:lnTo>
                  <a:pt x="151" y="72"/>
                </a:lnTo>
                <a:lnTo>
                  <a:pt x="155" y="69"/>
                </a:lnTo>
                <a:lnTo>
                  <a:pt x="162" y="64"/>
                </a:lnTo>
                <a:lnTo>
                  <a:pt x="165" y="60"/>
                </a:lnTo>
                <a:lnTo>
                  <a:pt x="164" y="65"/>
                </a:lnTo>
                <a:lnTo>
                  <a:pt x="162" y="70"/>
                </a:lnTo>
                <a:lnTo>
                  <a:pt x="160" y="73"/>
                </a:lnTo>
                <a:lnTo>
                  <a:pt x="167" y="65"/>
                </a:lnTo>
                <a:lnTo>
                  <a:pt x="170" y="61"/>
                </a:lnTo>
                <a:lnTo>
                  <a:pt x="173" y="56"/>
                </a:lnTo>
                <a:lnTo>
                  <a:pt x="178" y="56"/>
                </a:lnTo>
                <a:lnTo>
                  <a:pt x="182" y="57"/>
                </a:lnTo>
                <a:lnTo>
                  <a:pt x="187" y="59"/>
                </a:lnTo>
                <a:lnTo>
                  <a:pt x="190" y="61"/>
                </a:lnTo>
                <a:lnTo>
                  <a:pt x="192" y="65"/>
                </a:lnTo>
                <a:lnTo>
                  <a:pt x="195" y="69"/>
                </a:lnTo>
                <a:lnTo>
                  <a:pt x="199" y="77"/>
                </a:lnTo>
                <a:lnTo>
                  <a:pt x="201" y="88"/>
                </a:lnTo>
                <a:lnTo>
                  <a:pt x="203" y="98"/>
                </a:lnTo>
                <a:lnTo>
                  <a:pt x="203" y="114"/>
                </a:lnTo>
                <a:lnTo>
                  <a:pt x="200" y="125"/>
                </a:lnTo>
                <a:lnTo>
                  <a:pt x="194" y="136"/>
                </a:lnTo>
                <a:lnTo>
                  <a:pt x="189" y="145"/>
                </a:lnTo>
                <a:lnTo>
                  <a:pt x="182" y="152"/>
                </a:lnTo>
                <a:lnTo>
                  <a:pt x="175" y="159"/>
                </a:lnTo>
                <a:lnTo>
                  <a:pt x="166" y="163"/>
                </a:lnTo>
                <a:lnTo>
                  <a:pt x="157" y="167"/>
                </a:lnTo>
                <a:lnTo>
                  <a:pt x="149" y="168"/>
                </a:lnTo>
                <a:lnTo>
                  <a:pt x="140" y="167"/>
                </a:lnTo>
                <a:lnTo>
                  <a:pt x="131" y="163"/>
                </a:lnTo>
                <a:lnTo>
                  <a:pt x="123" y="159"/>
                </a:lnTo>
                <a:lnTo>
                  <a:pt x="115" y="152"/>
                </a:lnTo>
                <a:lnTo>
                  <a:pt x="108" y="144"/>
                </a:lnTo>
                <a:lnTo>
                  <a:pt x="103" y="135"/>
                </a:lnTo>
                <a:lnTo>
                  <a:pt x="98" y="124"/>
                </a:lnTo>
                <a:lnTo>
                  <a:pt x="94" y="112"/>
                </a:lnTo>
                <a:lnTo>
                  <a:pt x="95" y="102"/>
                </a:lnTo>
                <a:lnTo>
                  <a:pt x="98" y="94"/>
                </a:lnTo>
                <a:lnTo>
                  <a:pt x="102" y="87"/>
                </a:lnTo>
                <a:lnTo>
                  <a:pt x="107" y="83"/>
                </a:lnTo>
                <a:lnTo>
                  <a:pt x="114" y="79"/>
                </a:lnTo>
                <a:lnTo>
                  <a:pt x="120" y="77"/>
                </a:lnTo>
                <a:lnTo>
                  <a:pt x="128" y="76"/>
                </a:lnTo>
                <a:lnTo>
                  <a:pt x="136" y="7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877518" y="3140968"/>
            <a:ext cx="973425" cy="514245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API</a:t>
            </a:r>
          </a:p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Manager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16" name="직선 화살표 연결선 115"/>
          <p:cNvCxnSpPr>
            <a:stCxn id="105" idx="1"/>
            <a:endCxn id="114" idx="3"/>
          </p:cNvCxnSpPr>
          <p:nvPr/>
        </p:nvCxnSpPr>
        <p:spPr bwMode="gray">
          <a:xfrm flipH="1">
            <a:off x="7850943" y="3297697"/>
            <a:ext cx="804107" cy="100394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18" name="직선 화살표 연결선 117"/>
          <p:cNvCxnSpPr>
            <a:stCxn id="114" idx="1"/>
            <a:endCxn id="58" idx="3"/>
          </p:cNvCxnSpPr>
          <p:nvPr/>
        </p:nvCxnSpPr>
        <p:spPr bwMode="gray">
          <a:xfrm flipH="1">
            <a:off x="5170341" y="3398091"/>
            <a:ext cx="1707177" cy="0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2" name="모서리가 둥근 직사각형 121"/>
          <p:cNvSpPr/>
          <p:nvPr/>
        </p:nvSpPr>
        <p:spPr>
          <a:xfrm>
            <a:off x="4196916" y="2401753"/>
            <a:ext cx="973425" cy="514245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개발자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Portal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196916" y="1641174"/>
            <a:ext cx="973425" cy="514245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사용자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Portal</a:t>
            </a:r>
            <a:endParaRPr lang="ko-KR" altLang="en-US" sz="1200" b="1" dirty="0">
              <a:solidFill>
                <a:schemeClr val="bg2">
                  <a:lumMod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25" name="직선 화살표 연결선 124"/>
          <p:cNvCxnSpPr>
            <a:endCxn id="122" idx="3"/>
          </p:cNvCxnSpPr>
          <p:nvPr/>
        </p:nvCxnSpPr>
        <p:spPr bwMode="gray">
          <a:xfrm flipH="1" flipV="1">
            <a:off x="5170341" y="2658876"/>
            <a:ext cx="1707177" cy="739215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7" name="직사각형 126"/>
          <p:cNvSpPr/>
          <p:nvPr/>
        </p:nvSpPr>
        <p:spPr>
          <a:xfrm>
            <a:off x="6481718" y="29609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API </a:t>
            </a:r>
          </a:p>
          <a:p>
            <a:r>
              <a:rPr lang="ko-KR" altLang="en-US" sz="900" b="1" dirty="0">
                <a:solidFill>
                  <a:srgbClr val="FF0000"/>
                </a:solidFill>
              </a:rPr>
              <a:t>배포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2286724" y="3909683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사용자 인증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30" name="Freeform 657"/>
          <p:cNvSpPr>
            <a:spLocks noEditPoints="1"/>
          </p:cNvSpPr>
          <p:nvPr/>
        </p:nvSpPr>
        <p:spPr bwMode="auto">
          <a:xfrm>
            <a:off x="437817" y="1651557"/>
            <a:ext cx="364871" cy="409598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6" name="Text Box 17"/>
          <p:cNvSpPr txBox="1">
            <a:spLocks noChangeArrowheads="1"/>
          </p:cNvSpPr>
          <p:nvPr/>
        </p:nvSpPr>
        <p:spPr bwMode="auto">
          <a:xfrm>
            <a:off x="41774" y="2107171"/>
            <a:ext cx="1182492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사용자</a:t>
            </a:r>
          </a:p>
        </p:txBody>
      </p:sp>
      <p:cxnSp>
        <p:nvCxnSpPr>
          <p:cNvPr id="138" name="직선 화살표 연결선 137"/>
          <p:cNvCxnSpPr>
            <a:stCxn id="136" idx="2"/>
            <a:endCxn id="57" idx="0"/>
          </p:cNvCxnSpPr>
          <p:nvPr/>
        </p:nvCxnSpPr>
        <p:spPr bwMode="gray">
          <a:xfrm>
            <a:off x="633020" y="2307489"/>
            <a:ext cx="856910" cy="1445547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39" name="직사각형 138"/>
          <p:cNvSpPr/>
          <p:nvPr/>
        </p:nvSpPr>
        <p:spPr>
          <a:xfrm>
            <a:off x="524508" y="3028890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서비스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요청</a:t>
            </a:r>
          </a:p>
        </p:txBody>
      </p:sp>
      <p:sp>
        <p:nvSpPr>
          <p:cNvPr id="141" name="Freeform 657"/>
          <p:cNvSpPr>
            <a:spLocks noEditPoints="1"/>
          </p:cNvSpPr>
          <p:nvPr/>
        </p:nvSpPr>
        <p:spPr bwMode="auto">
          <a:xfrm>
            <a:off x="1656175" y="2351961"/>
            <a:ext cx="364871" cy="409598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2" name="Text Box 17"/>
          <p:cNvSpPr txBox="1">
            <a:spLocks noChangeArrowheads="1"/>
          </p:cNvSpPr>
          <p:nvPr/>
        </p:nvSpPr>
        <p:spPr bwMode="auto">
          <a:xfrm>
            <a:off x="1172580" y="2789060"/>
            <a:ext cx="1182492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>
                <a:solidFill>
                  <a:srgbClr val="333333"/>
                </a:solidFill>
                <a:latin typeface="+mn-ea"/>
              </a:rPr>
              <a:t>APP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개발사</a:t>
            </a:r>
          </a:p>
        </p:txBody>
      </p:sp>
      <p:cxnSp>
        <p:nvCxnSpPr>
          <p:cNvPr id="148" name="직선 화살표 연결선 147"/>
          <p:cNvCxnSpPr>
            <a:endCxn id="123" idx="1"/>
          </p:cNvCxnSpPr>
          <p:nvPr/>
        </p:nvCxnSpPr>
        <p:spPr bwMode="gray">
          <a:xfrm flipV="1">
            <a:off x="802688" y="1898297"/>
            <a:ext cx="3394228" cy="46815"/>
          </a:xfrm>
          <a:prstGeom prst="straightConnector1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49" name="직사각형 148"/>
          <p:cNvSpPr/>
          <p:nvPr/>
        </p:nvSpPr>
        <p:spPr>
          <a:xfrm>
            <a:off x="1008686" y="1670611"/>
            <a:ext cx="2888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가입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약관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정보제공 동의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등록</a:t>
            </a:r>
          </a:p>
        </p:txBody>
      </p:sp>
      <p:cxnSp>
        <p:nvCxnSpPr>
          <p:cNvPr id="151" name="직선 화살표 연결선 150"/>
          <p:cNvCxnSpPr>
            <a:endCxn id="122" idx="1"/>
          </p:cNvCxnSpPr>
          <p:nvPr/>
        </p:nvCxnSpPr>
        <p:spPr bwMode="gray">
          <a:xfrm flipV="1">
            <a:off x="1933494" y="2658876"/>
            <a:ext cx="2263422" cy="23843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53" name="직선 화살표 연결선 152"/>
          <p:cNvCxnSpPr>
            <a:stCxn id="142" idx="2"/>
          </p:cNvCxnSpPr>
          <p:nvPr/>
        </p:nvCxnSpPr>
        <p:spPr bwMode="gray">
          <a:xfrm>
            <a:off x="1763826" y="2989378"/>
            <a:ext cx="169668" cy="789137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54" name="직사각형 153"/>
          <p:cNvSpPr/>
          <p:nvPr/>
        </p:nvSpPr>
        <p:spPr>
          <a:xfrm>
            <a:off x="1970428" y="3182779"/>
            <a:ext cx="10454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배포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2436999" y="2155419"/>
            <a:ext cx="10070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구독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7" name="직선 화살표 연결선 156"/>
          <p:cNvCxnSpPr>
            <a:stCxn id="122" idx="2"/>
            <a:endCxn id="58" idx="0"/>
          </p:cNvCxnSpPr>
          <p:nvPr/>
        </p:nvCxnSpPr>
        <p:spPr bwMode="gray">
          <a:xfrm>
            <a:off x="4683629" y="2915998"/>
            <a:ext cx="0" cy="224970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58" name="직사각형 157"/>
          <p:cNvSpPr/>
          <p:nvPr/>
        </p:nvSpPr>
        <p:spPr>
          <a:xfrm>
            <a:off x="4683629" y="2914006"/>
            <a:ext cx="9492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APP </a:t>
            </a:r>
            <a:r>
              <a:rPr lang="ko-KR" altLang="en-US" sz="900" b="1" dirty="0">
                <a:solidFill>
                  <a:srgbClr val="FF0000"/>
                </a:solidFill>
              </a:rPr>
              <a:t>인증 정보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5627917" y="1641174"/>
            <a:ext cx="973425" cy="514245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인증 서버</a:t>
            </a:r>
          </a:p>
        </p:txBody>
      </p:sp>
      <p:cxnSp>
        <p:nvCxnSpPr>
          <p:cNvPr id="162" name="직선 연결선 161"/>
          <p:cNvCxnSpPr>
            <a:stCxn id="123" idx="3"/>
            <a:endCxn id="160" idx="1"/>
          </p:cNvCxnSpPr>
          <p:nvPr/>
        </p:nvCxnSpPr>
        <p:spPr bwMode="gray">
          <a:xfrm>
            <a:off x="5170341" y="1898297"/>
            <a:ext cx="457576" cy="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63" name="원통 162"/>
          <p:cNvSpPr/>
          <p:nvPr/>
        </p:nvSpPr>
        <p:spPr>
          <a:xfrm>
            <a:off x="6424152" y="1945112"/>
            <a:ext cx="557404" cy="406849"/>
          </a:xfrm>
          <a:prstGeom prst="can">
            <a:avLst>
              <a:gd name="adj" fmla="val 1522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User 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Profile</a:t>
            </a:r>
            <a:endParaRPr lang="ko-KR" altLang="en-US" sz="900" b="1" dirty="0">
              <a:solidFill>
                <a:schemeClr val="bg2">
                  <a:lumMod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cxnSp>
        <p:nvCxnSpPr>
          <p:cNvPr id="165" name="직선 화살표 연결선 164"/>
          <p:cNvCxnSpPr>
            <a:stCxn id="58" idx="3"/>
            <a:endCxn id="160" idx="2"/>
          </p:cNvCxnSpPr>
          <p:nvPr/>
        </p:nvCxnSpPr>
        <p:spPr bwMode="gray">
          <a:xfrm flipV="1">
            <a:off x="5170341" y="2155419"/>
            <a:ext cx="944289" cy="1242672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66" name="직선 화살표 연결선 165"/>
          <p:cNvCxnSpPr/>
          <p:nvPr/>
        </p:nvCxnSpPr>
        <p:spPr bwMode="gray">
          <a:xfrm flipV="1">
            <a:off x="2311336" y="4294886"/>
            <a:ext cx="736021" cy="16843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67" name="직사각형 166"/>
          <p:cNvSpPr/>
          <p:nvPr/>
        </p:nvSpPr>
        <p:spPr>
          <a:xfrm>
            <a:off x="2244798" y="4352307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서비스 </a:t>
            </a:r>
            <a:r>
              <a:rPr lang="en-US" altLang="ko-KR" sz="1000" b="1" dirty="0">
                <a:solidFill>
                  <a:srgbClr val="FF0000"/>
                </a:solidFill>
              </a:rPr>
              <a:t>API </a:t>
            </a:r>
            <a:r>
              <a:rPr lang="ko-KR" altLang="en-US" sz="1000" b="1" dirty="0">
                <a:solidFill>
                  <a:srgbClr val="FF0000"/>
                </a:solidFill>
              </a:rPr>
              <a:t>요청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168" name="직선 화살표 연결선 167"/>
          <p:cNvCxnSpPr/>
          <p:nvPr/>
        </p:nvCxnSpPr>
        <p:spPr bwMode="gray">
          <a:xfrm flipV="1">
            <a:off x="3872190" y="3306202"/>
            <a:ext cx="324726" cy="760848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176" name="그룹 175"/>
          <p:cNvGrpSpPr/>
          <p:nvPr/>
        </p:nvGrpSpPr>
        <p:grpSpPr>
          <a:xfrm>
            <a:off x="5673080" y="4247072"/>
            <a:ext cx="3780420" cy="2078374"/>
            <a:chOff x="5889104" y="4077072"/>
            <a:chExt cx="3780420" cy="2078374"/>
          </a:xfrm>
        </p:grpSpPr>
        <p:sp>
          <p:nvSpPr>
            <p:cNvPr id="177" name="직사각형 176"/>
            <p:cNvSpPr/>
            <p:nvPr/>
          </p:nvSpPr>
          <p:spPr>
            <a:xfrm>
              <a:off x="5889104" y="4077072"/>
              <a:ext cx="3780420" cy="20783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007961" y="4125530"/>
              <a:ext cx="973425" cy="51424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API</a:t>
              </a:r>
            </a:p>
            <a:p>
              <a:pPr algn="ctr"/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GW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6008131" y="5281160"/>
              <a:ext cx="973425" cy="514245"/>
            </a:xfrm>
            <a:prstGeom prst="roundRect">
              <a:avLst/>
            </a:prstGeom>
            <a:solidFill>
              <a:srgbClr val="17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</a:t>
              </a:r>
              <a:endParaRPr lang="en-US" altLang="ko-KR" sz="12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API Server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8549648" y="5002986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8549648" y="5569192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cxnSp>
          <p:nvCxnSpPr>
            <p:cNvPr id="182" name="직선 연결선 181"/>
            <p:cNvCxnSpPr/>
            <p:nvPr/>
          </p:nvCxnSpPr>
          <p:spPr bwMode="gray">
            <a:xfrm flipH="1">
              <a:off x="6007961" y="4889118"/>
              <a:ext cx="3287379" cy="0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83" name="직선 화살표 연결선 182"/>
            <p:cNvCxnSpPr>
              <a:stCxn id="178" idx="2"/>
              <a:endCxn id="179" idx="0"/>
            </p:cNvCxnSpPr>
            <p:nvPr/>
          </p:nvCxnSpPr>
          <p:spPr bwMode="gray">
            <a:xfrm>
              <a:off x="6494674" y="4639775"/>
              <a:ext cx="170" cy="6413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84" name="모서리가 둥근 직사각형 183"/>
            <p:cNvSpPr/>
            <p:nvPr/>
          </p:nvSpPr>
          <p:spPr>
            <a:xfrm>
              <a:off x="7304596" y="5091451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MCI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7304596" y="5415487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EAI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7304596" y="5756966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ESB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cxnSp>
          <p:nvCxnSpPr>
            <p:cNvPr id="187" name="직선 화살표 연결선 186"/>
            <p:cNvCxnSpPr>
              <a:stCxn id="179" idx="3"/>
            </p:cNvCxnSpPr>
            <p:nvPr/>
          </p:nvCxnSpPr>
          <p:spPr bwMode="gray">
            <a:xfrm flipV="1">
              <a:off x="6981556" y="5229810"/>
              <a:ext cx="323040" cy="30847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88" name="직선 화살표 연결선 187"/>
            <p:cNvCxnSpPr>
              <a:stCxn id="179" idx="3"/>
              <a:endCxn id="185" idx="1"/>
            </p:cNvCxnSpPr>
            <p:nvPr/>
          </p:nvCxnSpPr>
          <p:spPr bwMode="gray">
            <a:xfrm>
              <a:off x="6981556" y="5538283"/>
              <a:ext cx="323040" cy="155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89" name="직선 화살표 연결선 188"/>
            <p:cNvCxnSpPr>
              <a:endCxn id="186" idx="1"/>
            </p:cNvCxnSpPr>
            <p:nvPr/>
          </p:nvCxnSpPr>
          <p:spPr bwMode="gray">
            <a:xfrm>
              <a:off x="6981556" y="5546064"/>
              <a:ext cx="323040" cy="34926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0" name="직선 화살표 연결선 189"/>
            <p:cNvCxnSpPr>
              <a:stCxn id="184" idx="3"/>
              <a:endCxn id="180" idx="1"/>
            </p:cNvCxnSpPr>
            <p:nvPr/>
          </p:nvCxnSpPr>
          <p:spPr bwMode="gray">
            <a:xfrm>
              <a:off x="8278021" y="5229810"/>
              <a:ext cx="271627" cy="30299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1" name="직선 화살표 연결선 190"/>
            <p:cNvCxnSpPr>
              <a:stCxn id="185" idx="3"/>
              <a:endCxn id="180" idx="1"/>
            </p:cNvCxnSpPr>
            <p:nvPr/>
          </p:nvCxnSpPr>
          <p:spPr bwMode="gray">
            <a:xfrm flipV="1">
              <a:off x="8278021" y="5260109"/>
              <a:ext cx="271627" cy="293737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2" name="직선 화살표 연결선 191"/>
            <p:cNvCxnSpPr>
              <a:endCxn id="181" idx="1"/>
            </p:cNvCxnSpPr>
            <p:nvPr/>
          </p:nvCxnSpPr>
          <p:spPr bwMode="gray">
            <a:xfrm>
              <a:off x="8278021" y="5569192"/>
              <a:ext cx="271627" cy="25712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3" name="직선 화살표 연결선 192"/>
            <p:cNvCxnSpPr>
              <a:stCxn id="186" idx="3"/>
              <a:endCxn id="181" idx="1"/>
            </p:cNvCxnSpPr>
            <p:nvPr/>
          </p:nvCxnSpPr>
          <p:spPr bwMode="gray">
            <a:xfrm flipV="1">
              <a:off x="8278021" y="5826315"/>
              <a:ext cx="271627" cy="6901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4" name="직선 화살표 연결선 193"/>
            <p:cNvCxnSpPr>
              <a:endCxn id="181" idx="1"/>
            </p:cNvCxnSpPr>
            <p:nvPr/>
          </p:nvCxnSpPr>
          <p:spPr bwMode="gray">
            <a:xfrm>
              <a:off x="8278021" y="5260109"/>
              <a:ext cx="271627" cy="566206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95" name="직선 화살표 연결선 194"/>
            <p:cNvCxnSpPr/>
            <p:nvPr/>
          </p:nvCxnSpPr>
          <p:spPr bwMode="gray">
            <a:xfrm flipV="1">
              <a:off x="8278021" y="5281160"/>
              <a:ext cx="271627" cy="6141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96" name="TextBox 195"/>
            <p:cNvSpPr txBox="1"/>
            <p:nvPr/>
          </p:nvSpPr>
          <p:spPr>
            <a:xfrm>
              <a:off x="8565599" y="4123828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계열사</a:t>
              </a:r>
              <a:r>
                <a:rPr lang="en-US" altLang="ko-KR" sz="1200" b="1" dirty="0"/>
                <a:t> Zone</a:t>
              </a:r>
              <a:endParaRPr lang="ko-KR" altLang="en-US" sz="1200" b="1" dirty="0"/>
            </a:p>
          </p:txBody>
        </p:sp>
        <p:pic>
          <p:nvPicPr>
            <p:cNvPr id="197" name="Picture 2" descr="firewall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610" y="4734996"/>
              <a:ext cx="278126" cy="2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8" name="그룹 197"/>
          <p:cNvGrpSpPr/>
          <p:nvPr/>
        </p:nvGrpSpPr>
        <p:grpSpPr>
          <a:xfrm>
            <a:off x="5277036" y="4410966"/>
            <a:ext cx="3780420" cy="2078374"/>
            <a:chOff x="5889104" y="4077072"/>
            <a:chExt cx="3780420" cy="2078374"/>
          </a:xfrm>
        </p:grpSpPr>
        <p:sp>
          <p:nvSpPr>
            <p:cNvPr id="199" name="직사각형 198"/>
            <p:cNvSpPr/>
            <p:nvPr/>
          </p:nvSpPr>
          <p:spPr>
            <a:xfrm>
              <a:off x="5889104" y="4077072"/>
              <a:ext cx="3780420" cy="20783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모서리가 둥근 직사각형 199"/>
            <p:cNvSpPr/>
            <p:nvPr/>
          </p:nvSpPr>
          <p:spPr>
            <a:xfrm>
              <a:off x="6007961" y="4125530"/>
              <a:ext cx="973425" cy="51424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API</a:t>
              </a:r>
            </a:p>
            <a:p>
              <a:pPr algn="ctr"/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GW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1" name="모서리가 둥근 직사각형 200"/>
            <p:cNvSpPr/>
            <p:nvPr/>
          </p:nvSpPr>
          <p:spPr>
            <a:xfrm>
              <a:off x="6008131" y="5281160"/>
              <a:ext cx="973425" cy="514245"/>
            </a:xfrm>
            <a:prstGeom prst="roundRect">
              <a:avLst/>
            </a:prstGeom>
            <a:solidFill>
              <a:srgbClr val="17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</a:t>
              </a:r>
              <a:endParaRPr lang="en-US" altLang="ko-KR" sz="12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API 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Server</a:t>
              </a:r>
              <a:r>
                <a:rPr lang="ko-KR" altLang="en-US" sz="12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</a:p>
          </p:txBody>
        </p:sp>
        <p:sp>
          <p:nvSpPr>
            <p:cNvPr id="202" name="모서리가 둥근 직사각형 201"/>
            <p:cNvSpPr/>
            <p:nvPr/>
          </p:nvSpPr>
          <p:spPr>
            <a:xfrm>
              <a:off x="8549648" y="5002986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sp>
          <p:nvSpPr>
            <p:cNvPr id="203" name="모서리가 둥근 직사각형 202"/>
            <p:cNvSpPr/>
            <p:nvPr/>
          </p:nvSpPr>
          <p:spPr>
            <a:xfrm>
              <a:off x="8549648" y="5569192"/>
              <a:ext cx="973425" cy="5142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계열사 </a:t>
              </a:r>
              <a:r>
                <a:rPr lang="en-US" altLang="ko-KR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Legacy </a:t>
              </a: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시스템</a:t>
              </a:r>
            </a:p>
          </p:txBody>
        </p:sp>
        <p:cxnSp>
          <p:nvCxnSpPr>
            <p:cNvPr id="204" name="직선 연결선 203"/>
            <p:cNvCxnSpPr/>
            <p:nvPr/>
          </p:nvCxnSpPr>
          <p:spPr bwMode="gray">
            <a:xfrm flipH="1">
              <a:off x="6007961" y="4889118"/>
              <a:ext cx="3287379" cy="0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05" name="직선 화살표 연결선 204"/>
            <p:cNvCxnSpPr>
              <a:stCxn id="200" idx="2"/>
              <a:endCxn id="201" idx="0"/>
            </p:cNvCxnSpPr>
            <p:nvPr/>
          </p:nvCxnSpPr>
          <p:spPr bwMode="gray">
            <a:xfrm>
              <a:off x="6494674" y="4639775"/>
              <a:ext cx="170" cy="6413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206" name="모서리가 둥근 직사각형 205"/>
            <p:cNvSpPr/>
            <p:nvPr/>
          </p:nvSpPr>
          <p:spPr>
            <a:xfrm>
              <a:off x="7304596" y="5091451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MCI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7304596" y="5415487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EAI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7304596" y="5756966"/>
              <a:ext cx="973425" cy="2767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ESB</a:t>
              </a:r>
              <a:endParaRPr lang="ko-KR" altLang="en-US" sz="1000" b="1" dirty="0"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  <p:cxnSp>
          <p:nvCxnSpPr>
            <p:cNvPr id="209" name="직선 화살표 연결선 208"/>
            <p:cNvCxnSpPr>
              <a:stCxn id="201" idx="3"/>
            </p:cNvCxnSpPr>
            <p:nvPr/>
          </p:nvCxnSpPr>
          <p:spPr bwMode="gray">
            <a:xfrm flipV="1">
              <a:off x="6981556" y="5229810"/>
              <a:ext cx="323040" cy="30847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0" name="직선 화살표 연결선 209"/>
            <p:cNvCxnSpPr>
              <a:stCxn id="201" idx="3"/>
              <a:endCxn id="207" idx="1"/>
            </p:cNvCxnSpPr>
            <p:nvPr/>
          </p:nvCxnSpPr>
          <p:spPr bwMode="gray">
            <a:xfrm>
              <a:off x="6981556" y="5538283"/>
              <a:ext cx="323040" cy="1556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1" name="직선 화살표 연결선 210"/>
            <p:cNvCxnSpPr>
              <a:endCxn id="208" idx="1"/>
            </p:cNvCxnSpPr>
            <p:nvPr/>
          </p:nvCxnSpPr>
          <p:spPr bwMode="gray">
            <a:xfrm>
              <a:off x="6981556" y="5546064"/>
              <a:ext cx="323040" cy="34926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2" name="직선 화살표 연결선 211"/>
            <p:cNvCxnSpPr>
              <a:stCxn id="206" idx="3"/>
              <a:endCxn id="202" idx="1"/>
            </p:cNvCxnSpPr>
            <p:nvPr/>
          </p:nvCxnSpPr>
          <p:spPr bwMode="gray">
            <a:xfrm>
              <a:off x="8278021" y="5229810"/>
              <a:ext cx="271627" cy="30299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3" name="직선 화살표 연결선 212"/>
            <p:cNvCxnSpPr>
              <a:stCxn id="207" idx="3"/>
              <a:endCxn id="202" idx="1"/>
            </p:cNvCxnSpPr>
            <p:nvPr/>
          </p:nvCxnSpPr>
          <p:spPr bwMode="gray">
            <a:xfrm flipV="1">
              <a:off x="8278021" y="5260109"/>
              <a:ext cx="271627" cy="293737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4" name="직선 화살표 연결선 213"/>
            <p:cNvCxnSpPr>
              <a:endCxn id="203" idx="1"/>
            </p:cNvCxnSpPr>
            <p:nvPr/>
          </p:nvCxnSpPr>
          <p:spPr bwMode="gray">
            <a:xfrm>
              <a:off x="8278021" y="5569192"/>
              <a:ext cx="271627" cy="257123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5" name="직선 화살표 연결선 214"/>
            <p:cNvCxnSpPr>
              <a:stCxn id="208" idx="3"/>
              <a:endCxn id="203" idx="1"/>
            </p:cNvCxnSpPr>
            <p:nvPr/>
          </p:nvCxnSpPr>
          <p:spPr bwMode="gray">
            <a:xfrm flipV="1">
              <a:off x="8278021" y="5826315"/>
              <a:ext cx="271627" cy="6901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6" name="직선 화살표 연결선 215"/>
            <p:cNvCxnSpPr>
              <a:endCxn id="203" idx="1"/>
            </p:cNvCxnSpPr>
            <p:nvPr/>
          </p:nvCxnSpPr>
          <p:spPr bwMode="gray">
            <a:xfrm>
              <a:off x="8278021" y="5260109"/>
              <a:ext cx="271627" cy="566206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17" name="직선 화살표 연결선 216"/>
            <p:cNvCxnSpPr/>
            <p:nvPr/>
          </p:nvCxnSpPr>
          <p:spPr bwMode="gray">
            <a:xfrm flipV="1">
              <a:off x="8278021" y="5281160"/>
              <a:ext cx="271627" cy="61416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777777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218" name="TextBox 217"/>
            <p:cNvSpPr txBox="1"/>
            <p:nvPr/>
          </p:nvSpPr>
          <p:spPr>
            <a:xfrm>
              <a:off x="8565599" y="4123828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계열사</a:t>
              </a:r>
              <a:r>
                <a:rPr lang="en-US" altLang="ko-KR" sz="1200" b="1" dirty="0"/>
                <a:t> Zone</a:t>
              </a:r>
              <a:endParaRPr lang="ko-KR" altLang="en-US" sz="1200" b="1" dirty="0"/>
            </a:p>
          </p:txBody>
        </p:sp>
        <p:pic>
          <p:nvPicPr>
            <p:cNvPr id="219" name="Picture 2" descr="firewall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610" y="4734996"/>
              <a:ext cx="278126" cy="2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0" name="직선 화살표 연결선 219"/>
          <p:cNvCxnSpPr/>
          <p:nvPr/>
        </p:nvCxnSpPr>
        <p:spPr bwMode="gray">
          <a:xfrm>
            <a:off x="4683629" y="3655213"/>
            <a:ext cx="1811045" cy="470317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22" name="직선 화살표 연결선 221"/>
          <p:cNvCxnSpPr>
            <a:stCxn id="58" idx="2"/>
          </p:cNvCxnSpPr>
          <p:nvPr/>
        </p:nvCxnSpPr>
        <p:spPr bwMode="gray">
          <a:xfrm>
            <a:off x="4683629" y="3655213"/>
            <a:ext cx="1198976" cy="792087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24" name="직선 화살표 연결선 223"/>
          <p:cNvCxnSpPr>
            <a:endCxn id="178" idx="0"/>
          </p:cNvCxnSpPr>
          <p:nvPr/>
        </p:nvCxnSpPr>
        <p:spPr bwMode="gray">
          <a:xfrm>
            <a:off x="4683628" y="3686626"/>
            <a:ext cx="1595022" cy="608904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27" name="직사각형 226"/>
          <p:cNvSpPr/>
          <p:nvPr/>
        </p:nvSpPr>
        <p:spPr>
          <a:xfrm>
            <a:off x="6177136" y="2558741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rgbClr val="0070C0"/>
                </a:solidFill>
              </a:rPr>
              <a:t>사용자 인증</a:t>
            </a:r>
            <a:endParaRPr lang="en-US" altLang="ko-KR" sz="900" b="1" dirty="0">
              <a:solidFill>
                <a:srgbClr val="0070C0"/>
              </a:solidFill>
            </a:endParaRPr>
          </a:p>
        </p:txBody>
      </p:sp>
      <p:sp>
        <p:nvSpPr>
          <p:cNvPr id="228" name="원통 227"/>
          <p:cNvSpPr/>
          <p:nvPr/>
        </p:nvSpPr>
        <p:spPr>
          <a:xfrm>
            <a:off x="6927052" y="1945112"/>
            <a:ext cx="557404" cy="406849"/>
          </a:xfrm>
          <a:prstGeom prst="can">
            <a:avLst>
              <a:gd name="adj" fmla="val 1522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Account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Profile</a:t>
            </a:r>
            <a:endParaRPr lang="ko-KR" altLang="en-US" sz="900" b="1" dirty="0">
              <a:solidFill>
                <a:schemeClr val="bg2">
                  <a:lumMod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229" name="원통 228"/>
          <p:cNvSpPr/>
          <p:nvPr/>
        </p:nvSpPr>
        <p:spPr>
          <a:xfrm>
            <a:off x="5140524" y="3464115"/>
            <a:ext cx="448636" cy="288921"/>
          </a:xfrm>
          <a:prstGeom prst="can">
            <a:avLst>
              <a:gd name="adj" fmla="val 1522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Client</a:t>
            </a:r>
          </a:p>
          <a:p>
            <a:pPr algn="ctr"/>
            <a:r>
              <a:rPr lang="en-US" altLang="ko-KR" sz="7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Profile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cxnSp>
        <p:nvCxnSpPr>
          <p:cNvPr id="5" name="직선 화살표 연결선 4"/>
          <p:cNvCxnSpPr>
            <a:stCxn id="21" idx="0"/>
            <a:endCxn id="200" idx="1"/>
          </p:cNvCxnSpPr>
          <p:nvPr/>
        </p:nvCxnSpPr>
        <p:spPr bwMode="gray">
          <a:xfrm>
            <a:off x="3872190" y="4158939"/>
            <a:ext cx="1523703" cy="557608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0" name="직사각형 119"/>
          <p:cNvSpPr/>
          <p:nvPr/>
        </p:nvSpPr>
        <p:spPr>
          <a:xfrm>
            <a:off x="3934019" y="3857630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복합 </a:t>
            </a:r>
            <a:r>
              <a:rPr lang="en-US" altLang="ko-KR" sz="1000" b="1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276371" y="4149655"/>
            <a:ext cx="822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계열사 </a:t>
            </a:r>
            <a:r>
              <a:rPr lang="en-US" altLang="ko-KR" sz="1000" b="1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24" name="원통 123"/>
          <p:cNvSpPr/>
          <p:nvPr/>
        </p:nvSpPr>
        <p:spPr>
          <a:xfrm>
            <a:off x="6199834" y="4829208"/>
            <a:ext cx="448636" cy="288921"/>
          </a:xfrm>
          <a:prstGeom prst="can">
            <a:avLst>
              <a:gd name="adj" fmla="val 1522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Client</a:t>
            </a:r>
          </a:p>
          <a:p>
            <a:pPr algn="ctr"/>
            <a:r>
              <a:rPr lang="en-US" altLang="ko-KR" sz="700" b="1" dirty="0">
                <a:solidFill>
                  <a:schemeClr val="bg2">
                    <a:lumMod val="25000"/>
                  </a:schemeClr>
                </a:solidFill>
                <a:latin typeface="나눔바른고딕" charset="-127"/>
                <a:ea typeface="나눔바른고딕" charset="-127"/>
              </a:rPr>
              <a:t>Profile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gray">
          <a:xfrm flipH="1">
            <a:off x="5963624" y="3398091"/>
            <a:ext cx="801908" cy="1012875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직선 화살표 연결선 8"/>
          <p:cNvCxnSpPr/>
          <p:nvPr/>
        </p:nvCxnSpPr>
        <p:spPr bwMode="gray">
          <a:xfrm flipH="1">
            <a:off x="6355610" y="3429000"/>
            <a:ext cx="409922" cy="818072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/>
          <p:cNvCxnSpPr/>
          <p:nvPr/>
        </p:nvCxnSpPr>
        <p:spPr bwMode="gray">
          <a:xfrm flipH="1">
            <a:off x="6633736" y="3464115"/>
            <a:ext cx="243782" cy="639736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sysDot"/>
            <a:round/>
            <a:headEnd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/>
          <p:cNvCxnSpPr>
            <a:endCxn id="160" idx="2"/>
          </p:cNvCxnSpPr>
          <p:nvPr/>
        </p:nvCxnSpPr>
        <p:spPr bwMode="gray">
          <a:xfrm flipV="1">
            <a:off x="5882605" y="2155419"/>
            <a:ext cx="232025" cy="2255547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/>
          <p:cNvCxnSpPr>
            <a:endCxn id="160" idx="2"/>
          </p:cNvCxnSpPr>
          <p:nvPr/>
        </p:nvCxnSpPr>
        <p:spPr bwMode="gray">
          <a:xfrm flipH="1" flipV="1">
            <a:off x="6114630" y="2155419"/>
            <a:ext cx="85204" cy="2117346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/>
          <p:cNvCxnSpPr>
            <a:endCxn id="160" idx="2"/>
          </p:cNvCxnSpPr>
          <p:nvPr/>
        </p:nvCxnSpPr>
        <p:spPr bwMode="gray">
          <a:xfrm flipH="1" flipV="1">
            <a:off x="6114630" y="2155419"/>
            <a:ext cx="380043" cy="1911631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2206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업무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흐름</a:t>
            </a:r>
            <a:endParaRPr lang="ko-KR" altLang="en-US" sz="2000" dirty="0"/>
          </a:p>
        </p:txBody>
      </p:sp>
      <p:sp>
        <p:nvSpPr>
          <p:cNvPr id="95" name="Rounded Rectangle 94"/>
          <p:cNvSpPr>
            <a:spLocks noChangeArrowheads="1"/>
          </p:cNvSpPr>
          <p:nvPr/>
        </p:nvSpPr>
        <p:spPr bwMode="auto">
          <a:xfrm>
            <a:off x="7954122" y="2986293"/>
            <a:ext cx="1823414" cy="10888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3231" tIns="33231" rIns="33231" bIns="33231" anchor="b"/>
          <a:lstStyle/>
          <a:p>
            <a:pPr algn="ctr" defTabSz="4220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lang="en-US" altLang="ko-KR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KB </a:t>
            </a:r>
            <a:r>
              <a:rPr lang="ko-KR" altLang="en-US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계열사</a:t>
            </a:r>
            <a:endParaRPr lang="en-US" altLang="ko-KR" sz="1108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6860" y="2716043"/>
            <a:ext cx="1871824" cy="975928"/>
          </a:xfrm>
          <a:prstGeom prst="rect">
            <a:avLst/>
          </a:prstGeom>
          <a:noFill/>
          <a:ln w="1905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서비스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/>
            </a:endParaRP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  <a:cs typeface="Arial"/>
              </a:rPr>
              <a:t>소비업체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</a:b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/>
            </a:endParaRPr>
          </a:p>
        </p:txBody>
      </p:sp>
      <p:pic>
        <p:nvPicPr>
          <p:cNvPr id="8" name="Picture 42" descr="Centerhub-pic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283667"/>
            <a:ext cx="1821433" cy="9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496616" y="3408832"/>
            <a:ext cx="1116124" cy="2265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+mn-ea"/>
              </a:rPr>
              <a:t>애플리케이션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08133" y="3062437"/>
            <a:ext cx="1266825" cy="919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chemeClr val="bg1"/>
                </a:solidFill>
                <a:latin typeface="+mn-ea"/>
                <a:cs typeface="Arial"/>
              </a:rPr>
              <a:t>지주사</a:t>
            </a:r>
            <a:endParaRPr lang="en-US" altLang="ko-KR" sz="1200" b="1" kern="0" dirty="0">
              <a:solidFill>
                <a:schemeClr val="bg1"/>
              </a:solidFill>
              <a:latin typeface="+mn-ea"/>
              <a:cs typeface="Arial"/>
            </a:endParaRP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chemeClr val="bg1"/>
                </a:solidFill>
                <a:latin typeface="+mn-ea"/>
                <a:cs typeface="Arial"/>
              </a:rPr>
              <a:t>API Gateway</a:t>
            </a:r>
          </a:p>
        </p:txBody>
      </p:sp>
      <p:sp>
        <p:nvSpPr>
          <p:cNvPr id="11" name="Can 10"/>
          <p:cNvSpPr/>
          <p:nvPr/>
        </p:nvSpPr>
        <p:spPr>
          <a:xfrm>
            <a:off x="3734636" y="3838432"/>
            <a:ext cx="1107123" cy="261473"/>
          </a:xfrm>
          <a:prstGeom prst="ca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인증관리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880992" y="1700808"/>
            <a:ext cx="1266825" cy="9193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latin typeface="+mn-ea"/>
                <a:cs typeface="Arial"/>
              </a:rPr>
              <a:t>통합 포탈</a:t>
            </a:r>
            <a:endParaRPr lang="en-US" altLang="ko-KR" sz="1200" b="1" kern="0" dirty="0">
              <a:latin typeface="+mn-ea"/>
              <a:cs typeface="Arial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48024" y="2095901"/>
            <a:ext cx="70643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고객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180287" y="1992454"/>
            <a:ext cx="1266825" cy="6284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latin typeface="+mn-ea"/>
                <a:cs typeface="Arial"/>
              </a:rPr>
              <a:t>통합 인증</a:t>
            </a:r>
            <a:endParaRPr lang="en-US" altLang="ko-KR" sz="1200" b="1" kern="0" dirty="0">
              <a:latin typeface="+mn-ea"/>
              <a:cs typeface="Arial"/>
            </a:endParaRPr>
          </a:p>
        </p:txBody>
      </p:sp>
      <p:sp>
        <p:nvSpPr>
          <p:cNvPr id="13" name="Can 12"/>
          <p:cNvSpPr/>
          <p:nvPr/>
        </p:nvSpPr>
        <p:spPr>
          <a:xfrm>
            <a:off x="6363649" y="2493596"/>
            <a:ext cx="900100" cy="222946"/>
          </a:xfrm>
          <a:prstGeom prst="ca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인증정보</a:t>
            </a:r>
          </a:p>
        </p:txBody>
      </p:sp>
      <p:cxnSp>
        <p:nvCxnSpPr>
          <p:cNvPr id="18" name="Straight Arrow Connector 17"/>
          <p:cNvCxnSpPr/>
          <p:nvPr/>
        </p:nvCxnSpPr>
        <p:spPr bwMode="gray">
          <a:xfrm flipV="1">
            <a:off x="1665095" y="1875134"/>
            <a:ext cx="3119556" cy="1184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9" name="Oval 10"/>
          <p:cNvSpPr>
            <a:spLocks noChangeArrowheads="1"/>
          </p:cNvSpPr>
          <p:nvPr/>
        </p:nvSpPr>
        <p:spPr bwMode="gray">
          <a:xfrm>
            <a:off x="3053688" y="1782989"/>
            <a:ext cx="247650" cy="19475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6213140" y="3068629"/>
            <a:ext cx="1080120" cy="9193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latin typeface="+mn-ea"/>
                <a:cs typeface="Arial"/>
              </a:rPr>
              <a:t>API Server</a:t>
            </a:r>
            <a:br>
              <a:rPr lang="en-US" altLang="ko-KR" sz="1200" b="1" kern="0" dirty="0">
                <a:latin typeface="+mn-ea"/>
                <a:cs typeface="Arial"/>
              </a:rPr>
            </a:br>
            <a:r>
              <a:rPr lang="en-US" altLang="ko-KR" sz="1200" b="1" kern="0" dirty="0">
                <a:latin typeface="+mn-ea"/>
                <a:cs typeface="Arial"/>
              </a:rPr>
              <a:t>(</a:t>
            </a:r>
            <a:r>
              <a:rPr lang="ko-KR" altLang="en-US" sz="1200" b="1" kern="0" dirty="0">
                <a:latin typeface="+mn-ea"/>
                <a:cs typeface="Arial"/>
              </a:rPr>
              <a:t>전문 변환</a:t>
            </a:r>
            <a:r>
              <a:rPr lang="en-US" altLang="ko-KR" sz="1200" b="1" kern="0" dirty="0">
                <a:latin typeface="+mn-ea"/>
                <a:cs typeface="Arial"/>
              </a:rPr>
              <a:t>)</a:t>
            </a:r>
          </a:p>
        </p:txBody>
      </p:sp>
      <p:cxnSp>
        <p:nvCxnSpPr>
          <p:cNvPr id="32" name="Straight Arrow Connector 31"/>
          <p:cNvCxnSpPr>
            <a:stCxn id="9" idx="3"/>
            <a:endCxn id="10" idx="1"/>
          </p:cNvCxnSpPr>
          <p:nvPr/>
        </p:nvCxnSpPr>
        <p:spPr bwMode="gray">
          <a:xfrm>
            <a:off x="2612740" y="3522087"/>
            <a:ext cx="695393" cy="0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10" idx="3"/>
            <a:endCxn id="28" idx="1"/>
          </p:cNvCxnSpPr>
          <p:nvPr/>
        </p:nvCxnSpPr>
        <p:spPr bwMode="gray">
          <a:xfrm>
            <a:off x="4574958" y="3522087"/>
            <a:ext cx="1638182" cy="619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10" idx="3"/>
            <a:endCxn id="13" idx="3"/>
          </p:cNvCxnSpPr>
          <p:nvPr/>
        </p:nvCxnSpPr>
        <p:spPr bwMode="gray">
          <a:xfrm flipV="1">
            <a:off x="4574958" y="2716542"/>
            <a:ext cx="2238741" cy="805545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2399177" y="1610788"/>
            <a:ext cx="1503048" cy="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사용자 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ID/PW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및 동의 요청</a:t>
            </a:r>
          </a:p>
        </p:txBody>
      </p:sp>
      <p:sp>
        <p:nvSpPr>
          <p:cNvPr id="51" name="Freeform 175"/>
          <p:cNvSpPr>
            <a:spLocks/>
          </p:cNvSpPr>
          <p:nvPr/>
        </p:nvSpPr>
        <p:spPr bwMode="auto">
          <a:xfrm>
            <a:off x="1649473" y="2755597"/>
            <a:ext cx="335140" cy="267551"/>
          </a:xfrm>
          <a:custGeom>
            <a:avLst/>
            <a:gdLst>
              <a:gd name="T0" fmla="*/ 2147483646 w 201"/>
              <a:gd name="T1" fmla="*/ 2147483646 h 246"/>
              <a:gd name="T2" fmla="*/ 2147483646 w 201"/>
              <a:gd name="T3" fmla="*/ 2147483646 h 246"/>
              <a:gd name="T4" fmla="*/ 2147483646 w 201"/>
              <a:gd name="T5" fmla="*/ 2147483646 h 246"/>
              <a:gd name="T6" fmla="*/ 2147483646 w 201"/>
              <a:gd name="T7" fmla="*/ 2147483646 h 246"/>
              <a:gd name="T8" fmla="*/ 2147483646 w 201"/>
              <a:gd name="T9" fmla="*/ 2147483646 h 246"/>
              <a:gd name="T10" fmla="*/ 2147483646 w 201"/>
              <a:gd name="T11" fmla="*/ 2147483646 h 246"/>
              <a:gd name="T12" fmla="*/ 2147483646 w 201"/>
              <a:gd name="T13" fmla="*/ 2147483646 h 246"/>
              <a:gd name="T14" fmla="*/ 2147483646 w 201"/>
              <a:gd name="T15" fmla="*/ 2147483646 h 246"/>
              <a:gd name="T16" fmla="*/ 2147483646 w 201"/>
              <a:gd name="T17" fmla="*/ 2147483646 h 246"/>
              <a:gd name="T18" fmla="*/ 2147483646 w 201"/>
              <a:gd name="T19" fmla="*/ 0 h 246"/>
              <a:gd name="T20" fmla="*/ 2147483646 w 201"/>
              <a:gd name="T21" fmla="*/ 2147483646 h 246"/>
              <a:gd name="T22" fmla="*/ 2147483646 w 201"/>
              <a:gd name="T23" fmla="*/ 2147483646 h 246"/>
              <a:gd name="T24" fmla="*/ 2147483646 w 201"/>
              <a:gd name="T25" fmla="*/ 2147483646 h 246"/>
              <a:gd name="T26" fmla="*/ 2147483646 w 201"/>
              <a:gd name="T27" fmla="*/ 2147483646 h 246"/>
              <a:gd name="T28" fmla="*/ 2147483646 w 201"/>
              <a:gd name="T29" fmla="*/ 2147483646 h 246"/>
              <a:gd name="T30" fmla="*/ 2147483646 w 201"/>
              <a:gd name="T31" fmla="*/ 2147483646 h 246"/>
              <a:gd name="T32" fmla="*/ 2147483646 w 201"/>
              <a:gd name="T33" fmla="*/ 2147483646 h 246"/>
              <a:gd name="T34" fmla="*/ 2147483646 w 201"/>
              <a:gd name="T35" fmla="*/ 2147483646 h 246"/>
              <a:gd name="T36" fmla="*/ 2147483646 w 201"/>
              <a:gd name="T37" fmla="*/ 2147483646 h 246"/>
              <a:gd name="T38" fmla="*/ 2147483646 w 201"/>
              <a:gd name="T39" fmla="*/ 2147483646 h 246"/>
              <a:gd name="T40" fmla="*/ 2147483646 w 201"/>
              <a:gd name="T41" fmla="*/ 2147483646 h 246"/>
              <a:gd name="T42" fmla="*/ 2147483646 w 201"/>
              <a:gd name="T43" fmla="*/ 2147483646 h 246"/>
              <a:gd name="T44" fmla="*/ 0 w 201"/>
              <a:gd name="T45" fmla="*/ 2147483646 h 246"/>
              <a:gd name="T46" fmla="*/ 2147483646 w 201"/>
              <a:gd name="T47" fmla="*/ 2147483646 h 246"/>
              <a:gd name="T48" fmla="*/ 2147483646 w 201"/>
              <a:gd name="T49" fmla="*/ 2147483646 h 246"/>
              <a:gd name="T50" fmla="*/ 2147483646 w 201"/>
              <a:gd name="T51" fmla="*/ 2147483646 h 246"/>
              <a:gd name="T52" fmla="*/ 2147483646 w 201"/>
              <a:gd name="T53" fmla="*/ 2147483646 h 246"/>
              <a:gd name="T54" fmla="*/ 2147483646 w 201"/>
              <a:gd name="T55" fmla="*/ 2147483646 h 246"/>
              <a:gd name="T56" fmla="*/ 2147483646 w 201"/>
              <a:gd name="T57" fmla="*/ 2147483646 h 246"/>
              <a:gd name="T58" fmla="*/ 2147483646 w 201"/>
              <a:gd name="T59" fmla="*/ 2147483646 h 246"/>
              <a:gd name="T60" fmla="*/ 2147483646 w 201"/>
              <a:gd name="T61" fmla="*/ 2147483646 h 246"/>
              <a:gd name="T62" fmla="*/ 2147483646 w 201"/>
              <a:gd name="T63" fmla="*/ 2147483646 h 246"/>
              <a:gd name="T64" fmla="*/ 2147483646 w 201"/>
              <a:gd name="T65" fmla="*/ 2147483646 h 246"/>
              <a:gd name="T66" fmla="*/ 2147483646 w 201"/>
              <a:gd name="T67" fmla="*/ 2147483646 h 246"/>
              <a:gd name="T68" fmla="*/ 2147483646 w 201"/>
              <a:gd name="T69" fmla="*/ 2147483646 h 246"/>
              <a:gd name="T70" fmla="*/ 2147483646 w 201"/>
              <a:gd name="T71" fmla="*/ 2147483646 h 246"/>
              <a:gd name="T72" fmla="*/ 2147483646 w 201"/>
              <a:gd name="T73" fmla="*/ 2147483646 h 246"/>
              <a:gd name="T74" fmla="*/ 2147483646 w 201"/>
              <a:gd name="T75" fmla="*/ 2147483646 h 24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1" h="246">
                <a:moveTo>
                  <a:pt x="140" y="120"/>
                </a:moveTo>
                <a:lnTo>
                  <a:pt x="140" y="120"/>
                </a:lnTo>
                <a:lnTo>
                  <a:pt x="145" y="115"/>
                </a:lnTo>
                <a:lnTo>
                  <a:pt x="150" y="109"/>
                </a:lnTo>
                <a:lnTo>
                  <a:pt x="155" y="102"/>
                </a:lnTo>
                <a:lnTo>
                  <a:pt x="158" y="96"/>
                </a:lnTo>
                <a:lnTo>
                  <a:pt x="162" y="89"/>
                </a:lnTo>
                <a:lnTo>
                  <a:pt x="164" y="81"/>
                </a:lnTo>
                <a:lnTo>
                  <a:pt x="165" y="73"/>
                </a:lnTo>
                <a:lnTo>
                  <a:pt x="165" y="66"/>
                </a:lnTo>
                <a:lnTo>
                  <a:pt x="164" y="52"/>
                </a:lnTo>
                <a:lnTo>
                  <a:pt x="160" y="41"/>
                </a:lnTo>
                <a:lnTo>
                  <a:pt x="155" y="29"/>
                </a:lnTo>
                <a:lnTo>
                  <a:pt x="147" y="20"/>
                </a:lnTo>
                <a:lnTo>
                  <a:pt x="137" y="12"/>
                </a:lnTo>
                <a:lnTo>
                  <a:pt x="126" y="6"/>
                </a:lnTo>
                <a:lnTo>
                  <a:pt x="114" y="2"/>
                </a:lnTo>
                <a:lnTo>
                  <a:pt x="101" y="0"/>
                </a:lnTo>
                <a:lnTo>
                  <a:pt x="88" y="2"/>
                </a:lnTo>
                <a:lnTo>
                  <a:pt x="76" y="6"/>
                </a:lnTo>
                <a:lnTo>
                  <a:pt x="65" y="12"/>
                </a:lnTo>
                <a:lnTo>
                  <a:pt x="56" y="19"/>
                </a:lnTo>
                <a:lnTo>
                  <a:pt x="48" y="29"/>
                </a:lnTo>
                <a:lnTo>
                  <a:pt x="42" y="40"/>
                </a:lnTo>
                <a:lnTo>
                  <a:pt x="37" y="51"/>
                </a:lnTo>
                <a:lnTo>
                  <a:pt x="36" y="64"/>
                </a:lnTo>
                <a:lnTo>
                  <a:pt x="37" y="72"/>
                </a:lnTo>
                <a:lnTo>
                  <a:pt x="39" y="80"/>
                </a:lnTo>
                <a:lnTo>
                  <a:pt x="41" y="88"/>
                </a:lnTo>
                <a:lnTo>
                  <a:pt x="43" y="95"/>
                </a:lnTo>
                <a:lnTo>
                  <a:pt x="48" y="102"/>
                </a:lnTo>
                <a:lnTo>
                  <a:pt x="52" y="109"/>
                </a:lnTo>
                <a:lnTo>
                  <a:pt x="57" y="115"/>
                </a:lnTo>
                <a:lnTo>
                  <a:pt x="63" y="120"/>
                </a:lnTo>
                <a:lnTo>
                  <a:pt x="50" y="127"/>
                </a:lnTo>
                <a:lnTo>
                  <a:pt x="37" y="135"/>
                </a:lnTo>
                <a:lnTo>
                  <a:pt x="27" y="145"/>
                </a:lnTo>
                <a:lnTo>
                  <a:pt x="18" y="157"/>
                </a:lnTo>
                <a:lnTo>
                  <a:pt x="11" y="171"/>
                </a:lnTo>
                <a:lnTo>
                  <a:pt x="5" y="185"/>
                </a:lnTo>
                <a:lnTo>
                  <a:pt x="1" y="200"/>
                </a:lnTo>
                <a:lnTo>
                  <a:pt x="0" y="215"/>
                </a:lnTo>
                <a:lnTo>
                  <a:pt x="1" y="220"/>
                </a:lnTo>
                <a:lnTo>
                  <a:pt x="3" y="223"/>
                </a:lnTo>
                <a:lnTo>
                  <a:pt x="6" y="226"/>
                </a:lnTo>
                <a:lnTo>
                  <a:pt x="10" y="229"/>
                </a:lnTo>
                <a:lnTo>
                  <a:pt x="19" y="235"/>
                </a:lnTo>
                <a:lnTo>
                  <a:pt x="32" y="239"/>
                </a:lnTo>
                <a:lnTo>
                  <a:pt x="47" y="243"/>
                </a:lnTo>
                <a:lnTo>
                  <a:pt x="64" y="245"/>
                </a:lnTo>
                <a:lnTo>
                  <a:pt x="83" y="246"/>
                </a:lnTo>
                <a:lnTo>
                  <a:pt x="101" y="246"/>
                </a:lnTo>
                <a:lnTo>
                  <a:pt x="120" y="246"/>
                </a:lnTo>
                <a:lnTo>
                  <a:pt x="137" y="245"/>
                </a:lnTo>
                <a:lnTo>
                  <a:pt x="155" y="243"/>
                </a:lnTo>
                <a:lnTo>
                  <a:pt x="170" y="239"/>
                </a:lnTo>
                <a:lnTo>
                  <a:pt x="183" y="235"/>
                </a:lnTo>
                <a:lnTo>
                  <a:pt x="193" y="229"/>
                </a:lnTo>
                <a:lnTo>
                  <a:pt x="196" y="226"/>
                </a:lnTo>
                <a:lnTo>
                  <a:pt x="199" y="223"/>
                </a:lnTo>
                <a:lnTo>
                  <a:pt x="201" y="220"/>
                </a:lnTo>
                <a:lnTo>
                  <a:pt x="201" y="215"/>
                </a:lnTo>
                <a:lnTo>
                  <a:pt x="200" y="200"/>
                </a:lnTo>
                <a:lnTo>
                  <a:pt x="196" y="185"/>
                </a:lnTo>
                <a:lnTo>
                  <a:pt x="191" y="171"/>
                </a:lnTo>
                <a:lnTo>
                  <a:pt x="184" y="157"/>
                </a:lnTo>
                <a:lnTo>
                  <a:pt x="174" y="145"/>
                </a:lnTo>
                <a:lnTo>
                  <a:pt x="164" y="135"/>
                </a:lnTo>
                <a:lnTo>
                  <a:pt x="152" y="125"/>
                </a:lnTo>
                <a:lnTo>
                  <a:pt x="140" y="12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3231" tIns="33231" rIns="33231" bIns="33231"/>
          <a:lstStyle/>
          <a:p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21895" y="3026428"/>
            <a:ext cx="559233" cy="351163"/>
          </a:xfrm>
          <a:prstGeom prst="rect">
            <a:avLst/>
          </a:prstGeom>
          <a:noFill/>
        </p:spPr>
        <p:txBody>
          <a:bodyPr wrap="none" lIns="33231" tIns="33231" rIns="33231" bIns="33231">
            <a:spAutoFit/>
          </a:bodyPr>
          <a:lstStyle/>
          <a:p>
            <a:pPr algn="ctr">
              <a:defRPr/>
            </a:pPr>
            <a:r>
              <a:rPr lang="en-US" altLang="ko-KR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br>
              <a:rPr lang="en-US" altLang="ko-KR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</a:t>
            </a:r>
          </a:p>
        </p:txBody>
      </p:sp>
      <p:cxnSp>
        <p:nvCxnSpPr>
          <p:cNvPr id="53" name="Straight Arrow Connector 52"/>
          <p:cNvCxnSpPr/>
          <p:nvPr/>
        </p:nvCxnSpPr>
        <p:spPr bwMode="gray">
          <a:xfrm flipV="1">
            <a:off x="2027514" y="1977743"/>
            <a:ext cx="2747097" cy="887342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54" name="Oval 10"/>
          <p:cNvSpPr>
            <a:spLocks noChangeArrowheads="1"/>
          </p:cNvSpPr>
          <p:nvPr/>
        </p:nvSpPr>
        <p:spPr bwMode="gray">
          <a:xfrm>
            <a:off x="3101048" y="2382010"/>
            <a:ext cx="247650" cy="194754"/>
          </a:xfrm>
          <a:prstGeom prst="ellipse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cxnSp>
        <p:nvCxnSpPr>
          <p:cNvPr id="61" name="Straight Arrow Connector 60"/>
          <p:cNvCxnSpPr/>
          <p:nvPr/>
        </p:nvCxnSpPr>
        <p:spPr bwMode="gray">
          <a:xfrm>
            <a:off x="1275908" y="2309355"/>
            <a:ext cx="1" cy="359546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66" name="Oval 10"/>
          <p:cNvSpPr>
            <a:spLocks noChangeArrowheads="1"/>
          </p:cNvSpPr>
          <p:nvPr/>
        </p:nvSpPr>
        <p:spPr bwMode="gray">
          <a:xfrm>
            <a:off x="1166656" y="2345044"/>
            <a:ext cx="247650" cy="19475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</a:t>
            </a:r>
            <a:endParaRPr lang="en-US" altLang="ko-KR" sz="14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Oval 10"/>
          <p:cNvSpPr>
            <a:spLocks noChangeArrowheads="1"/>
          </p:cNvSpPr>
          <p:nvPr/>
        </p:nvSpPr>
        <p:spPr bwMode="gray">
          <a:xfrm>
            <a:off x="2806266" y="3424710"/>
            <a:ext cx="247650" cy="19475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</a:t>
            </a:r>
            <a:endParaRPr lang="en-US" altLang="ko-KR" sz="1400" b="1" i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4" name="Group 144"/>
          <p:cNvGrpSpPr>
            <a:grpSpLocks/>
          </p:cNvGrpSpPr>
          <p:nvPr/>
        </p:nvGrpSpPr>
        <p:grpSpPr bwMode="auto">
          <a:xfrm>
            <a:off x="8813055" y="3342538"/>
            <a:ext cx="603250" cy="405738"/>
            <a:chOff x="7408362" y="3177246"/>
            <a:chExt cx="1361103" cy="786220"/>
          </a:xfrm>
        </p:grpSpPr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7408362" y="3648978"/>
              <a:ext cx="576679" cy="268525"/>
            </a:xfrm>
            <a:custGeom>
              <a:avLst/>
              <a:gdLst>
                <a:gd name="T0" fmla="*/ 0 w 1901952"/>
                <a:gd name="T1" fmla="*/ 0 h 1234440"/>
                <a:gd name="T2" fmla="*/ 0 w 1901952"/>
                <a:gd name="T3" fmla="*/ 0 h 1234440"/>
                <a:gd name="T4" fmla="*/ 0 w 1901952"/>
                <a:gd name="T5" fmla="*/ 0 h 1234440"/>
                <a:gd name="T6" fmla="*/ 0 w 1901952"/>
                <a:gd name="T7" fmla="*/ 0 h 1234440"/>
                <a:gd name="T8" fmla="*/ 0 w 1901952"/>
                <a:gd name="T9" fmla="*/ 0 h 1234440"/>
                <a:gd name="T10" fmla="*/ 0 w 1901952"/>
                <a:gd name="T11" fmla="*/ 0 h 1234440"/>
                <a:gd name="T12" fmla="*/ 0 w 1901952"/>
                <a:gd name="T13" fmla="*/ 0 h 1234440"/>
                <a:gd name="T14" fmla="*/ 0 w 1901952"/>
                <a:gd name="T15" fmla="*/ 0 h 1234440"/>
                <a:gd name="T16" fmla="*/ 0 w 1901952"/>
                <a:gd name="T17" fmla="*/ 0 h 1234440"/>
                <a:gd name="T18" fmla="*/ 0 w 1901952"/>
                <a:gd name="T19" fmla="*/ 0 h 1234440"/>
                <a:gd name="T20" fmla="*/ 0 w 1901952"/>
                <a:gd name="T21" fmla="*/ 0 h 1234440"/>
                <a:gd name="T22" fmla="*/ 0 w 1901952"/>
                <a:gd name="T23" fmla="*/ 0 h 1234440"/>
                <a:gd name="T24" fmla="*/ 0 w 1901952"/>
                <a:gd name="T25" fmla="*/ 0 h 1234440"/>
                <a:gd name="T26" fmla="*/ 0 w 1901952"/>
                <a:gd name="T27" fmla="*/ 0 h 1234440"/>
                <a:gd name="T28" fmla="*/ 0 w 1901952"/>
                <a:gd name="T29" fmla="*/ 0 h 1234440"/>
                <a:gd name="T30" fmla="*/ 0 w 1901952"/>
                <a:gd name="T31" fmla="*/ 0 h 1234440"/>
                <a:gd name="T32" fmla="*/ 0 w 1901952"/>
                <a:gd name="T33" fmla="*/ 0 h 1234440"/>
                <a:gd name="T34" fmla="*/ 0 w 1901952"/>
                <a:gd name="T35" fmla="*/ 0 h 1234440"/>
                <a:gd name="T36" fmla="*/ 0 w 1901952"/>
                <a:gd name="T37" fmla="*/ 0 h 1234440"/>
                <a:gd name="T38" fmla="*/ 0 w 1901952"/>
                <a:gd name="T39" fmla="*/ 0 h 1234440"/>
                <a:gd name="T40" fmla="*/ 0 w 1901952"/>
                <a:gd name="T41" fmla="*/ 0 h 1234440"/>
                <a:gd name="T42" fmla="*/ 0 w 1901952"/>
                <a:gd name="T43" fmla="*/ 0 h 12344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01952" h="1234440">
                  <a:moveTo>
                    <a:pt x="1066800" y="0"/>
                  </a:moveTo>
                  <a:cubicBezTo>
                    <a:pt x="1275537" y="0"/>
                    <a:pt x="1444752" y="151475"/>
                    <a:pt x="1444752" y="338328"/>
                  </a:cubicBezTo>
                  <a:cubicBezTo>
                    <a:pt x="1444752" y="361685"/>
                    <a:pt x="1442108" y="384489"/>
                    <a:pt x="1437074" y="406513"/>
                  </a:cubicBezTo>
                  <a:lnTo>
                    <a:pt x="1425818" y="438972"/>
                  </a:lnTo>
                  <a:lnTo>
                    <a:pt x="1426464" y="438912"/>
                  </a:lnTo>
                  <a:cubicBezTo>
                    <a:pt x="1635201" y="438912"/>
                    <a:pt x="1804416" y="594481"/>
                    <a:pt x="1804416" y="786384"/>
                  </a:cubicBezTo>
                  <a:cubicBezTo>
                    <a:pt x="1804416" y="810372"/>
                    <a:pt x="1801772" y="833792"/>
                    <a:pt x="1796738" y="856412"/>
                  </a:cubicBezTo>
                  <a:lnTo>
                    <a:pt x="1789475" y="877923"/>
                  </a:lnTo>
                  <a:lnTo>
                    <a:pt x="1847495" y="917041"/>
                  </a:lnTo>
                  <a:cubicBezTo>
                    <a:pt x="1881142" y="950688"/>
                    <a:pt x="1901952" y="997170"/>
                    <a:pt x="1901952" y="1048512"/>
                  </a:cubicBezTo>
                  <a:cubicBezTo>
                    <a:pt x="1901952" y="1151197"/>
                    <a:pt x="1818709" y="1234440"/>
                    <a:pt x="1716024" y="1234440"/>
                  </a:cubicBezTo>
                  <a:lnTo>
                    <a:pt x="185928" y="1234440"/>
                  </a:lnTo>
                  <a:cubicBezTo>
                    <a:pt x="83243" y="1234440"/>
                    <a:pt x="0" y="1151197"/>
                    <a:pt x="0" y="1048512"/>
                  </a:cubicBezTo>
                  <a:cubicBezTo>
                    <a:pt x="0" y="945827"/>
                    <a:pt x="83243" y="862584"/>
                    <a:pt x="185928" y="862584"/>
                  </a:cubicBezTo>
                  <a:lnTo>
                    <a:pt x="231227" y="862584"/>
                  </a:lnTo>
                  <a:lnTo>
                    <a:pt x="225252" y="850876"/>
                  </a:lnTo>
                  <a:cubicBezTo>
                    <a:pt x="205818" y="802012"/>
                    <a:pt x="195072" y="748289"/>
                    <a:pt x="195072" y="691896"/>
                  </a:cubicBezTo>
                  <a:cubicBezTo>
                    <a:pt x="195072" y="466325"/>
                    <a:pt x="367016" y="283464"/>
                    <a:pt x="579120" y="283464"/>
                  </a:cubicBezTo>
                  <a:cubicBezTo>
                    <a:pt x="599005" y="283464"/>
                    <a:pt x="618536" y="285071"/>
                    <a:pt x="637607" y="288170"/>
                  </a:cubicBezTo>
                  <a:lnTo>
                    <a:pt x="692969" y="301739"/>
                  </a:lnTo>
                  <a:lnTo>
                    <a:pt x="696527" y="270143"/>
                  </a:lnTo>
                  <a:cubicBezTo>
                    <a:pt x="731770" y="115973"/>
                    <a:pt x="884155" y="0"/>
                    <a:pt x="106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41719C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lIns="33231" tIns="33231" rIns="33231" bIns="33231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6" name="Picture 16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826" y="3572400"/>
              <a:ext cx="535302" cy="391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7" name="Group 164"/>
            <p:cNvGrpSpPr>
              <a:grpSpLocks/>
            </p:cNvGrpSpPr>
            <p:nvPr/>
          </p:nvGrpSpPr>
          <p:grpSpPr bwMode="auto">
            <a:xfrm flipV="1">
              <a:off x="8031793" y="3177246"/>
              <a:ext cx="737672" cy="249355"/>
              <a:chOff x="2045" y="3454"/>
              <a:chExt cx="879" cy="305"/>
            </a:xfrm>
          </p:grpSpPr>
          <p:sp>
            <p:nvSpPr>
              <p:cNvPr id="81" name="AutoShape 165"/>
              <p:cNvSpPr>
                <a:spLocks noChangeArrowheads="1"/>
              </p:cNvSpPr>
              <p:nvPr/>
            </p:nvSpPr>
            <p:spPr bwMode="auto">
              <a:xfrm>
                <a:off x="2045" y="345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AutoShape 166"/>
              <p:cNvSpPr>
                <a:spLocks noChangeArrowheads="1"/>
              </p:cNvSpPr>
              <p:nvPr/>
            </p:nvSpPr>
            <p:spPr bwMode="auto">
              <a:xfrm>
                <a:off x="2262" y="361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AutoShape 167"/>
              <p:cNvSpPr>
                <a:spLocks noChangeArrowheads="1"/>
              </p:cNvSpPr>
              <p:nvPr/>
            </p:nvSpPr>
            <p:spPr bwMode="auto">
              <a:xfrm>
                <a:off x="2373" y="3454"/>
                <a:ext cx="209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AutoShape 168"/>
              <p:cNvSpPr>
                <a:spLocks noChangeArrowheads="1"/>
              </p:cNvSpPr>
              <p:nvPr/>
            </p:nvSpPr>
            <p:spPr bwMode="auto">
              <a:xfrm>
                <a:off x="2719" y="345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5" name="AutoShape 169"/>
              <p:cNvCxnSpPr>
                <a:cxnSpLocks noChangeShapeType="1"/>
                <a:stCxn id="81" idx="2"/>
                <a:endCxn id="82" idx="1"/>
              </p:cNvCxnSpPr>
              <p:nvPr/>
            </p:nvCxnSpPr>
            <p:spPr bwMode="auto">
              <a:xfrm rot="16200000" flipH="1">
                <a:off x="2161" y="3586"/>
                <a:ext cx="90" cy="113"/>
              </a:xfrm>
              <a:prstGeom prst="bentConnector2">
                <a:avLst/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70"/>
              <p:cNvCxnSpPr>
                <a:cxnSpLocks noChangeShapeType="1"/>
                <a:stCxn id="81" idx="3"/>
                <a:endCxn id="83" idx="1"/>
              </p:cNvCxnSpPr>
              <p:nvPr/>
            </p:nvCxnSpPr>
            <p:spPr bwMode="auto">
              <a:xfrm flipV="1">
                <a:off x="2252" y="3525"/>
                <a:ext cx="122" cy="2"/>
              </a:xfrm>
              <a:prstGeom prst="bentConnector3">
                <a:avLst>
                  <a:gd name="adj1" fmla="val 49181"/>
                </a:avLst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71"/>
              <p:cNvCxnSpPr>
                <a:cxnSpLocks noChangeShapeType="1"/>
                <a:stCxn id="82" idx="3"/>
                <a:endCxn id="84" idx="2"/>
              </p:cNvCxnSpPr>
              <p:nvPr/>
            </p:nvCxnSpPr>
            <p:spPr bwMode="auto">
              <a:xfrm flipV="1">
                <a:off x="2469" y="3597"/>
                <a:ext cx="352" cy="91"/>
              </a:xfrm>
              <a:prstGeom prst="bentConnector2">
                <a:avLst/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72"/>
              <p:cNvCxnSpPr>
                <a:cxnSpLocks noChangeShapeType="1"/>
                <a:stCxn id="83" idx="3"/>
                <a:endCxn id="84" idx="1"/>
              </p:cNvCxnSpPr>
              <p:nvPr/>
            </p:nvCxnSpPr>
            <p:spPr bwMode="auto">
              <a:xfrm>
                <a:off x="2581" y="3525"/>
                <a:ext cx="136" cy="1"/>
              </a:xfrm>
              <a:prstGeom prst="bentConnector3">
                <a:avLst>
                  <a:gd name="adj1" fmla="val 49264"/>
                </a:avLst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8" name="Group 187"/>
            <p:cNvGrpSpPr>
              <a:grpSpLocks/>
            </p:cNvGrpSpPr>
            <p:nvPr/>
          </p:nvGrpSpPr>
          <p:grpSpPr bwMode="auto">
            <a:xfrm>
              <a:off x="7452427" y="3179971"/>
              <a:ext cx="403108" cy="336562"/>
              <a:chOff x="4011" y="2845"/>
              <a:chExt cx="316" cy="316"/>
            </a:xfrm>
          </p:grpSpPr>
          <p:sp>
            <p:nvSpPr>
              <p:cNvPr id="79" name="AutoShape 188"/>
              <p:cNvSpPr>
                <a:spLocks noChangeArrowheads="1"/>
              </p:cNvSpPr>
              <p:nvPr/>
            </p:nvSpPr>
            <p:spPr bwMode="auto">
              <a:xfrm>
                <a:off x="4010" y="2845"/>
                <a:ext cx="317" cy="3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44 w 21600"/>
                  <a:gd name="T25" fmla="*/ 3144 h 21600"/>
                  <a:gd name="T26" fmla="*/ 18456 w 21600"/>
                  <a:gd name="T27" fmla="*/ 1845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37" y="10800"/>
                    </a:moveTo>
                    <a:cubicBezTo>
                      <a:pt x="1737" y="15805"/>
                      <a:pt x="5795" y="19863"/>
                      <a:pt x="10800" y="19863"/>
                    </a:cubicBezTo>
                    <a:cubicBezTo>
                      <a:pt x="15805" y="19863"/>
                      <a:pt x="19863" y="15805"/>
                      <a:pt x="19863" y="10800"/>
                    </a:cubicBezTo>
                    <a:cubicBezTo>
                      <a:pt x="19863" y="5795"/>
                      <a:pt x="15805" y="1737"/>
                      <a:pt x="10800" y="1737"/>
                    </a:cubicBezTo>
                    <a:cubicBezTo>
                      <a:pt x="5795" y="1737"/>
                      <a:pt x="1737" y="5795"/>
                      <a:pt x="1737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ker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WordArt 1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51" y="2932"/>
                <a:ext cx="220" cy="141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323" b="1" kern="1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CRM</a:t>
                </a:r>
                <a:endParaRPr lang="ko-KR" altLang="en-US" sz="3323" b="1" kern="1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9" name="Rounded Rectangle 116"/>
          <p:cNvSpPr>
            <a:spLocks noChangeArrowheads="1"/>
          </p:cNvSpPr>
          <p:nvPr/>
        </p:nvSpPr>
        <p:spPr bwMode="auto">
          <a:xfrm>
            <a:off x="8187580" y="3095349"/>
            <a:ext cx="1328738" cy="696621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33231" tIns="33231" rIns="33231" bIns="3323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ko-KR" altLang="en-US" sz="1108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업무시스템 </a:t>
            </a:r>
            <a:r>
              <a:rPr lang="en-US" altLang="ko-KR" sz="1108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(API)</a:t>
            </a:r>
            <a:endParaRPr lang="ko-KR" altLang="en-US" sz="1108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Group 170"/>
          <p:cNvGrpSpPr>
            <a:grpSpLocks/>
          </p:cNvGrpSpPr>
          <p:nvPr/>
        </p:nvGrpSpPr>
        <p:grpSpPr bwMode="auto">
          <a:xfrm>
            <a:off x="8305055" y="3296345"/>
            <a:ext cx="333375" cy="399496"/>
            <a:chOff x="8421128" y="4676106"/>
            <a:chExt cx="360000" cy="550602"/>
          </a:xfrm>
        </p:grpSpPr>
        <p:grpSp>
          <p:nvGrpSpPr>
            <p:cNvPr id="91" name="Group 171"/>
            <p:cNvGrpSpPr>
              <a:grpSpLocks/>
            </p:cNvGrpSpPr>
            <p:nvPr/>
          </p:nvGrpSpPr>
          <p:grpSpPr bwMode="auto">
            <a:xfrm>
              <a:off x="8421128" y="4676106"/>
              <a:ext cx="360000" cy="360000"/>
              <a:chOff x="6221951" y="2312876"/>
              <a:chExt cx="540000" cy="539501"/>
            </a:xfrm>
          </p:grpSpPr>
          <p:sp>
            <p:nvSpPr>
              <p:cNvPr id="93" name="Oval 67"/>
              <p:cNvSpPr>
                <a:spLocks noChangeArrowheads="1"/>
              </p:cNvSpPr>
              <p:nvPr/>
            </p:nvSpPr>
            <p:spPr bwMode="auto">
              <a:xfrm>
                <a:off x="6221951" y="2312876"/>
                <a:ext cx="540000" cy="538920"/>
              </a:xfrm>
              <a:prstGeom prst="ellipse">
                <a:avLst/>
              </a:prstGeom>
              <a:gradFill rotWithShape="1">
                <a:gsLst>
                  <a:gs pos="0">
                    <a:srgbClr val="77CFF5"/>
                  </a:gs>
                  <a:gs pos="100000">
                    <a:srgbClr val="19B9F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3231" tIns="33231" rIns="33231" bIns="33231"/>
              <a:lstStyle>
                <a:lvl1pPr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endParaRPr lang="en-US" altLang="en-US" sz="2308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ヒラギノ角ゴ ProN W3"/>
                </a:endParaRPr>
              </a:p>
            </p:txBody>
          </p:sp>
          <p:pic>
            <p:nvPicPr>
              <p:cNvPr id="94" name="Picture 2" descr="C:\Mike\Connectivity Decks\API Discussion\images\Gears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2440" y="2407236"/>
                <a:ext cx="393084" cy="337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" name="Text Box 52"/>
            <p:cNvSpPr txBox="1">
              <a:spLocks noChangeArrowheads="1"/>
            </p:cNvSpPr>
            <p:nvPr/>
          </p:nvSpPr>
          <p:spPr bwMode="auto">
            <a:xfrm>
              <a:off x="8453700" y="4999585"/>
              <a:ext cx="281143" cy="22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74998"/>
                </a:schemeClr>
              </a:prstShdw>
            </a:effectLst>
          </p:spPr>
          <p:txBody>
            <a:bodyPr wrap="none" lIns="33231" tIns="33231" rIns="33231" bIns="33231">
              <a:spAutoFit/>
            </a:bodyPr>
            <a:lstStyle/>
            <a:p>
              <a:pPr defTabSz="4684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2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API</a:t>
              </a:r>
            </a:p>
          </p:txBody>
        </p:sp>
      </p:grpSp>
      <p:cxnSp>
        <p:nvCxnSpPr>
          <p:cNvPr id="96" name="Straight Arrow Connector 95"/>
          <p:cNvCxnSpPr>
            <a:stCxn id="28" idx="3"/>
            <a:endCxn id="95" idx="1"/>
          </p:cNvCxnSpPr>
          <p:nvPr/>
        </p:nvCxnSpPr>
        <p:spPr bwMode="gray">
          <a:xfrm>
            <a:off x="7293260" y="3528279"/>
            <a:ext cx="660862" cy="242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4880991" y="1033768"/>
            <a:ext cx="1266825" cy="406426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latin typeface="+mn-ea"/>
                <a:cs typeface="Arial"/>
              </a:rPr>
              <a:t>API Manager</a:t>
            </a:r>
          </a:p>
        </p:txBody>
      </p:sp>
      <p:sp>
        <p:nvSpPr>
          <p:cNvPr id="101" name="Text Box 17"/>
          <p:cNvSpPr txBox="1">
            <a:spLocks noChangeArrowheads="1"/>
          </p:cNvSpPr>
          <p:nvPr/>
        </p:nvSpPr>
        <p:spPr bwMode="auto">
          <a:xfrm>
            <a:off x="7905328" y="1508155"/>
            <a:ext cx="706438" cy="31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개발자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관리자</a:t>
            </a:r>
          </a:p>
        </p:txBody>
      </p:sp>
      <p:sp>
        <p:nvSpPr>
          <p:cNvPr id="102" name="Freeform 767"/>
          <p:cNvSpPr>
            <a:spLocks noEditPoints="1"/>
          </p:cNvSpPr>
          <p:nvPr/>
        </p:nvSpPr>
        <p:spPr bwMode="auto">
          <a:xfrm>
            <a:off x="8048720" y="1010897"/>
            <a:ext cx="426889" cy="513613"/>
          </a:xfrm>
          <a:custGeom>
            <a:avLst/>
            <a:gdLst>
              <a:gd name="T0" fmla="*/ 2147483646 w 300"/>
              <a:gd name="T1" fmla="*/ 2147483646 h 405"/>
              <a:gd name="T2" fmla="*/ 2147483646 w 300"/>
              <a:gd name="T3" fmla="*/ 2147483646 h 405"/>
              <a:gd name="T4" fmla="*/ 2147483646 w 300"/>
              <a:gd name="T5" fmla="*/ 2147483646 h 405"/>
              <a:gd name="T6" fmla="*/ 2147483646 w 300"/>
              <a:gd name="T7" fmla="*/ 2147483646 h 405"/>
              <a:gd name="T8" fmla="*/ 2147483646 w 300"/>
              <a:gd name="T9" fmla="*/ 2147483646 h 405"/>
              <a:gd name="T10" fmla="*/ 2147483646 w 300"/>
              <a:gd name="T11" fmla="*/ 2147483646 h 405"/>
              <a:gd name="T12" fmla="*/ 2147483646 w 300"/>
              <a:gd name="T13" fmla="*/ 2147483646 h 405"/>
              <a:gd name="T14" fmla="*/ 2147483646 w 300"/>
              <a:gd name="T15" fmla="*/ 2147483646 h 405"/>
              <a:gd name="T16" fmla="*/ 2147483646 w 300"/>
              <a:gd name="T17" fmla="*/ 2147483646 h 405"/>
              <a:gd name="T18" fmla="*/ 2147483646 w 300"/>
              <a:gd name="T19" fmla="*/ 2147483646 h 405"/>
              <a:gd name="T20" fmla="*/ 2147483646 w 300"/>
              <a:gd name="T21" fmla="*/ 2147483646 h 405"/>
              <a:gd name="T22" fmla="*/ 2147483646 w 300"/>
              <a:gd name="T23" fmla="*/ 2147483646 h 405"/>
              <a:gd name="T24" fmla="*/ 2147483646 w 300"/>
              <a:gd name="T25" fmla="*/ 2147483646 h 405"/>
              <a:gd name="T26" fmla="*/ 2147483646 w 300"/>
              <a:gd name="T27" fmla="*/ 2147483646 h 405"/>
              <a:gd name="T28" fmla="*/ 2147483646 w 300"/>
              <a:gd name="T29" fmla="*/ 2147483646 h 405"/>
              <a:gd name="T30" fmla="*/ 2147483646 w 300"/>
              <a:gd name="T31" fmla="*/ 2147483646 h 405"/>
              <a:gd name="T32" fmla="*/ 2147483646 w 300"/>
              <a:gd name="T33" fmla="*/ 2147483646 h 405"/>
              <a:gd name="T34" fmla="*/ 2147483646 w 300"/>
              <a:gd name="T35" fmla="*/ 2147483646 h 405"/>
              <a:gd name="T36" fmla="*/ 2147483646 w 300"/>
              <a:gd name="T37" fmla="*/ 2147483646 h 405"/>
              <a:gd name="T38" fmla="*/ 2147483646 w 300"/>
              <a:gd name="T39" fmla="*/ 2147483646 h 405"/>
              <a:gd name="T40" fmla="*/ 2147483646 w 300"/>
              <a:gd name="T41" fmla="*/ 2147483646 h 405"/>
              <a:gd name="T42" fmla="*/ 2147483646 w 300"/>
              <a:gd name="T43" fmla="*/ 2147483646 h 405"/>
              <a:gd name="T44" fmla="*/ 2147483646 w 300"/>
              <a:gd name="T45" fmla="*/ 2147483646 h 405"/>
              <a:gd name="T46" fmla="*/ 2147483646 w 300"/>
              <a:gd name="T47" fmla="*/ 2147483646 h 405"/>
              <a:gd name="T48" fmla="*/ 2147483646 w 300"/>
              <a:gd name="T49" fmla="*/ 2147483646 h 405"/>
              <a:gd name="T50" fmla="*/ 2147483646 w 300"/>
              <a:gd name="T51" fmla="*/ 2147483646 h 405"/>
              <a:gd name="T52" fmla="*/ 2147483646 w 300"/>
              <a:gd name="T53" fmla="*/ 2147483646 h 405"/>
              <a:gd name="T54" fmla="*/ 2147483646 w 300"/>
              <a:gd name="T55" fmla="*/ 2147483646 h 405"/>
              <a:gd name="T56" fmla="*/ 2147483646 w 300"/>
              <a:gd name="T57" fmla="*/ 2147483646 h 405"/>
              <a:gd name="T58" fmla="*/ 2147483646 w 300"/>
              <a:gd name="T59" fmla="*/ 2147483646 h 405"/>
              <a:gd name="T60" fmla="*/ 2147483646 w 300"/>
              <a:gd name="T61" fmla="*/ 2147483646 h 405"/>
              <a:gd name="T62" fmla="*/ 2147483646 w 300"/>
              <a:gd name="T63" fmla="*/ 2147483646 h 405"/>
              <a:gd name="T64" fmla="*/ 2147483646 w 300"/>
              <a:gd name="T65" fmla="*/ 2147483646 h 405"/>
              <a:gd name="T66" fmla="*/ 2147483646 w 300"/>
              <a:gd name="T67" fmla="*/ 2147483646 h 405"/>
              <a:gd name="T68" fmla="*/ 2147483646 w 300"/>
              <a:gd name="T69" fmla="*/ 0 h 405"/>
              <a:gd name="T70" fmla="*/ 2147483646 w 300"/>
              <a:gd name="T71" fmla="*/ 2147483646 h 405"/>
              <a:gd name="T72" fmla="*/ 2147483646 w 300"/>
              <a:gd name="T73" fmla="*/ 2147483646 h 405"/>
              <a:gd name="T74" fmla="*/ 2147483646 w 300"/>
              <a:gd name="T75" fmla="*/ 2147483646 h 405"/>
              <a:gd name="T76" fmla="*/ 2147483646 w 300"/>
              <a:gd name="T77" fmla="*/ 2147483646 h 405"/>
              <a:gd name="T78" fmla="*/ 2147483646 w 300"/>
              <a:gd name="T79" fmla="*/ 2147483646 h 405"/>
              <a:gd name="T80" fmla="*/ 2147483646 w 300"/>
              <a:gd name="T81" fmla="*/ 2147483646 h 405"/>
              <a:gd name="T82" fmla="*/ 2147483646 w 300"/>
              <a:gd name="T83" fmla="*/ 2147483646 h 405"/>
              <a:gd name="T84" fmla="*/ 2147483646 w 300"/>
              <a:gd name="T85" fmla="*/ 2147483646 h 405"/>
              <a:gd name="T86" fmla="*/ 2147483646 w 300"/>
              <a:gd name="T87" fmla="*/ 2147483646 h 405"/>
              <a:gd name="T88" fmla="*/ 2147483646 w 300"/>
              <a:gd name="T89" fmla="*/ 2147483646 h 405"/>
              <a:gd name="T90" fmla="*/ 2147483646 w 300"/>
              <a:gd name="T91" fmla="*/ 2147483646 h 405"/>
              <a:gd name="T92" fmla="*/ 2147483646 w 300"/>
              <a:gd name="T93" fmla="*/ 2147483646 h 405"/>
              <a:gd name="T94" fmla="*/ 2147483646 w 300"/>
              <a:gd name="T95" fmla="*/ 2147483646 h 405"/>
              <a:gd name="T96" fmla="*/ 2147483646 w 300"/>
              <a:gd name="T97" fmla="*/ 2147483646 h 405"/>
              <a:gd name="T98" fmla="*/ 2147483646 w 300"/>
              <a:gd name="T99" fmla="*/ 2147483646 h 405"/>
              <a:gd name="T100" fmla="*/ 2147483646 w 300"/>
              <a:gd name="T101" fmla="*/ 2147483646 h 405"/>
              <a:gd name="T102" fmla="*/ 2147483646 w 300"/>
              <a:gd name="T103" fmla="*/ 2147483646 h 405"/>
              <a:gd name="T104" fmla="*/ 2147483646 w 300"/>
              <a:gd name="T105" fmla="*/ 2147483646 h 405"/>
              <a:gd name="T106" fmla="*/ 2147483646 w 300"/>
              <a:gd name="T107" fmla="*/ 2147483646 h 405"/>
              <a:gd name="T108" fmla="*/ 2147483646 w 300"/>
              <a:gd name="T109" fmla="*/ 2147483646 h 405"/>
              <a:gd name="T110" fmla="*/ 2147483646 w 300"/>
              <a:gd name="T111" fmla="*/ 2147483646 h 4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00" h="405">
                <a:moveTo>
                  <a:pt x="261" y="393"/>
                </a:moveTo>
                <a:lnTo>
                  <a:pt x="261" y="393"/>
                </a:lnTo>
                <a:lnTo>
                  <a:pt x="39" y="393"/>
                </a:lnTo>
                <a:lnTo>
                  <a:pt x="36" y="394"/>
                </a:lnTo>
                <a:lnTo>
                  <a:pt x="34" y="395"/>
                </a:lnTo>
                <a:lnTo>
                  <a:pt x="33" y="397"/>
                </a:lnTo>
                <a:lnTo>
                  <a:pt x="32" y="400"/>
                </a:lnTo>
                <a:lnTo>
                  <a:pt x="33" y="402"/>
                </a:lnTo>
                <a:lnTo>
                  <a:pt x="34" y="404"/>
                </a:lnTo>
                <a:lnTo>
                  <a:pt x="37" y="405"/>
                </a:lnTo>
                <a:lnTo>
                  <a:pt x="39" y="405"/>
                </a:lnTo>
                <a:lnTo>
                  <a:pt x="261" y="405"/>
                </a:lnTo>
                <a:lnTo>
                  <a:pt x="263" y="405"/>
                </a:lnTo>
                <a:lnTo>
                  <a:pt x="265" y="404"/>
                </a:lnTo>
                <a:lnTo>
                  <a:pt x="266" y="402"/>
                </a:lnTo>
                <a:lnTo>
                  <a:pt x="266" y="400"/>
                </a:lnTo>
                <a:lnTo>
                  <a:pt x="266" y="397"/>
                </a:lnTo>
                <a:lnTo>
                  <a:pt x="265" y="395"/>
                </a:lnTo>
                <a:lnTo>
                  <a:pt x="263" y="394"/>
                </a:lnTo>
                <a:lnTo>
                  <a:pt x="261" y="393"/>
                </a:lnTo>
                <a:close/>
                <a:moveTo>
                  <a:pt x="286" y="219"/>
                </a:moveTo>
                <a:lnTo>
                  <a:pt x="13" y="219"/>
                </a:lnTo>
                <a:lnTo>
                  <a:pt x="8" y="220"/>
                </a:lnTo>
                <a:lnTo>
                  <a:pt x="4" y="223"/>
                </a:lnTo>
                <a:lnTo>
                  <a:pt x="1" y="228"/>
                </a:lnTo>
                <a:lnTo>
                  <a:pt x="0" y="233"/>
                </a:lnTo>
                <a:lnTo>
                  <a:pt x="13" y="373"/>
                </a:lnTo>
                <a:lnTo>
                  <a:pt x="14" y="379"/>
                </a:lnTo>
                <a:lnTo>
                  <a:pt x="17" y="383"/>
                </a:lnTo>
                <a:lnTo>
                  <a:pt x="21" y="386"/>
                </a:lnTo>
                <a:lnTo>
                  <a:pt x="27" y="388"/>
                </a:lnTo>
                <a:lnTo>
                  <a:pt x="273" y="388"/>
                </a:lnTo>
                <a:lnTo>
                  <a:pt x="277" y="386"/>
                </a:lnTo>
                <a:lnTo>
                  <a:pt x="281" y="383"/>
                </a:lnTo>
                <a:lnTo>
                  <a:pt x="285" y="379"/>
                </a:lnTo>
                <a:lnTo>
                  <a:pt x="286" y="373"/>
                </a:lnTo>
                <a:lnTo>
                  <a:pt x="300" y="233"/>
                </a:lnTo>
                <a:lnTo>
                  <a:pt x="299" y="228"/>
                </a:lnTo>
                <a:lnTo>
                  <a:pt x="296" y="223"/>
                </a:lnTo>
                <a:lnTo>
                  <a:pt x="291" y="220"/>
                </a:lnTo>
                <a:lnTo>
                  <a:pt x="286" y="219"/>
                </a:lnTo>
                <a:close/>
                <a:moveTo>
                  <a:pt x="201" y="167"/>
                </a:moveTo>
                <a:lnTo>
                  <a:pt x="201" y="167"/>
                </a:lnTo>
                <a:lnTo>
                  <a:pt x="200" y="172"/>
                </a:lnTo>
                <a:lnTo>
                  <a:pt x="197" y="177"/>
                </a:lnTo>
                <a:lnTo>
                  <a:pt x="192" y="182"/>
                </a:lnTo>
                <a:lnTo>
                  <a:pt x="186" y="186"/>
                </a:lnTo>
                <a:lnTo>
                  <a:pt x="178" y="189"/>
                </a:lnTo>
                <a:lnTo>
                  <a:pt x="169" y="193"/>
                </a:lnTo>
                <a:lnTo>
                  <a:pt x="160" y="194"/>
                </a:lnTo>
                <a:lnTo>
                  <a:pt x="150" y="195"/>
                </a:lnTo>
                <a:lnTo>
                  <a:pt x="139" y="194"/>
                </a:lnTo>
                <a:lnTo>
                  <a:pt x="130" y="193"/>
                </a:lnTo>
                <a:lnTo>
                  <a:pt x="121" y="189"/>
                </a:lnTo>
                <a:lnTo>
                  <a:pt x="114" y="186"/>
                </a:lnTo>
                <a:lnTo>
                  <a:pt x="107" y="182"/>
                </a:lnTo>
                <a:lnTo>
                  <a:pt x="103" y="177"/>
                </a:lnTo>
                <a:lnTo>
                  <a:pt x="100" y="172"/>
                </a:lnTo>
                <a:lnTo>
                  <a:pt x="99" y="167"/>
                </a:lnTo>
                <a:lnTo>
                  <a:pt x="88" y="169"/>
                </a:lnTo>
                <a:lnTo>
                  <a:pt x="77" y="172"/>
                </a:lnTo>
                <a:lnTo>
                  <a:pt x="67" y="176"/>
                </a:lnTo>
                <a:lnTo>
                  <a:pt x="57" y="182"/>
                </a:lnTo>
                <a:lnTo>
                  <a:pt x="50" y="188"/>
                </a:lnTo>
                <a:lnTo>
                  <a:pt x="42" y="196"/>
                </a:lnTo>
                <a:lnTo>
                  <a:pt x="36" y="205"/>
                </a:lnTo>
                <a:lnTo>
                  <a:pt x="30" y="214"/>
                </a:lnTo>
                <a:lnTo>
                  <a:pt x="268" y="214"/>
                </a:lnTo>
                <a:lnTo>
                  <a:pt x="264" y="205"/>
                </a:lnTo>
                <a:lnTo>
                  <a:pt x="258" y="196"/>
                </a:lnTo>
                <a:lnTo>
                  <a:pt x="250" y="188"/>
                </a:lnTo>
                <a:lnTo>
                  <a:pt x="241" y="182"/>
                </a:lnTo>
                <a:lnTo>
                  <a:pt x="232" y="176"/>
                </a:lnTo>
                <a:lnTo>
                  <a:pt x="223" y="172"/>
                </a:lnTo>
                <a:lnTo>
                  <a:pt x="212" y="169"/>
                </a:lnTo>
                <a:lnTo>
                  <a:pt x="201" y="167"/>
                </a:lnTo>
                <a:close/>
                <a:moveTo>
                  <a:pt x="152" y="78"/>
                </a:moveTo>
                <a:lnTo>
                  <a:pt x="152" y="78"/>
                </a:lnTo>
                <a:lnTo>
                  <a:pt x="149" y="81"/>
                </a:lnTo>
                <a:lnTo>
                  <a:pt x="152" y="78"/>
                </a:lnTo>
                <a:close/>
                <a:moveTo>
                  <a:pt x="153" y="78"/>
                </a:moveTo>
                <a:lnTo>
                  <a:pt x="153" y="78"/>
                </a:lnTo>
                <a:lnTo>
                  <a:pt x="156" y="76"/>
                </a:lnTo>
                <a:lnTo>
                  <a:pt x="160" y="73"/>
                </a:lnTo>
                <a:lnTo>
                  <a:pt x="152" y="78"/>
                </a:lnTo>
                <a:lnTo>
                  <a:pt x="153" y="78"/>
                </a:lnTo>
                <a:close/>
                <a:moveTo>
                  <a:pt x="149" y="177"/>
                </a:moveTo>
                <a:lnTo>
                  <a:pt x="149" y="177"/>
                </a:lnTo>
                <a:lnTo>
                  <a:pt x="155" y="177"/>
                </a:lnTo>
                <a:lnTo>
                  <a:pt x="161" y="176"/>
                </a:lnTo>
                <a:lnTo>
                  <a:pt x="166" y="174"/>
                </a:lnTo>
                <a:lnTo>
                  <a:pt x="172" y="172"/>
                </a:lnTo>
                <a:lnTo>
                  <a:pt x="181" y="165"/>
                </a:lnTo>
                <a:lnTo>
                  <a:pt x="191" y="156"/>
                </a:lnTo>
                <a:lnTo>
                  <a:pt x="199" y="145"/>
                </a:lnTo>
                <a:lnTo>
                  <a:pt x="205" y="132"/>
                </a:lnTo>
                <a:lnTo>
                  <a:pt x="211" y="118"/>
                </a:lnTo>
                <a:lnTo>
                  <a:pt x="214" y="102"/>
                </a:lnTo>
                <a:lnTo>
                  <a:pt x="217" y="95"/>
                </a:lnTo>
                <a:lnTo>
                  <a:pt x="218" y="87"/>
                </a:lnTo>
                <a:lnTo>
                  <a:pt x="219" y="79"/>
                </a:lnTo>
                <a:lnTo>
                  <a:pt x="221" y="72"/>
                </a:lnTo>
                <a:lnTo>
                  <a:pt x="219" y="59"/>
                </a:lnTo>
                <a:lnTo>
                  <a:pt x="216" y="46"/>
                </a:lnTo>
                <a:lnTo>
                  <a:pt x="211" y="35"/>
                </a:lnTo>
                <a:lnTo>
                  <a:pt x="205" y="25"/>
                </a:lnTo>
                <a:lnTo>
                  <a:pt x="199" y="17"/>
                </a:lnTo>
                <a:lnTo>
                  <a:pt x="192" y="12"/>
                </a:lnTo>
                <a:lnTo>
                  <a:pt x="188" y="10"/>
                </a:lnTo>
                <a:lnTo>
                  <a:pt x="182" y="8"/>
                </a:lnTo>
                <a:lnTo>
                  <a:pt x="175" y="7"/>
                </a:lnTo>
                <a:lnTo>
                  <a:pt x="168" y="5"/>
                </a:lnTo>
                <a:lnTo>
                  <a:pt x="166" y="5"/>
                </a:lnTo>
                <a:lnTo>
                  <a:pt x="157" y="2"/>
                </a:lnTo>
                <a:lnTo>
                  <a:pt x="150" y="1"/>
                </a:lnTo>
                <a:lnTo>
                  <a:pt x="141" y="0"/>
                </a:lnTo>
                <a:lnTo>
                  <a:pt x="133" y="1"/>
                </a:lnTo>
                <a:lnTo>
                  <a:pt x="126" y="3"/>
                </a:lnTo>
                <a:lnTo>
                  <a:pt x="118" y="7"/>
                </a:lnTo>
                <a:lnTo>
                  <a:pt x="112" y="10"/>
                </a:lnTo>
                <a:lnTo>
                  <a:pt x="105" y="14"/>
                </a:lnTo>
                <a:lnTo>
                  <a:pt x="100" y="20"/>
                </a:lnTo>
                <a:lnTo>
                  <a:pt x="94" y="26"/>
                </a:lnTo>
                <a:lnTo>
                  <a:pt x="90" y="33"/>
                </a:lnTo>
                <a:lnTo>
                  <a:pt x="86" y="39"/>
                </a:lnTo>
                <a:lnTo>
                  <a:pt x="83" y="46"/>
                </a:lnTo>
                <a:lnTo>
                  <a:pt x="80" y="52"/>
                </a:lnTo>
                <a:lnTo>
                  <a:pt x="79" y="60"/>
                </a:lnTo>
                <a:lnTo>
                  <a:pt x="79" y="66"/>
                </a:lnTo>
                <a:lnTo>
                  <a:pt x="79" y="76"/>
                </a:lnTo>
                <a:lnTo>
                  <a:pt x="80" y="85"/>
                </a:lnTo>
                <a:lnTo>
                  <a:pt x="81" y="94"/>
                </a:lnTo>
                <a:lnTo>
                  <a:pt x="83" y="100"/>
                </a:lnTo>
                <a:lnTo>
                  <a:pt x="87" y="116"/>
                </a:lnTo>
                <a:lnTo>
                  <a:pt x="92" y="131"/>
                </a:lnTo>
                <a:lnTo>
                  <a:pt x="99" y="145"/>
                </a:lnTo>
                <a:lnTo>
                  <a:pt x="106" y="156"/>
                </a:lnTo>
                <a:lnTo>
                  <a:pt x="116" y="164"/>
                </a:lnTo>
                <a:lnTo>
                  <a:pt x="126" y="172"/>
                </a:lnTo>
                <a:lnTo>
                  <a:pt x="131" y="174"/>
                </a:lnTo>
                <a:lnTo>
                  <a:pt x="137" y="176"/>
                </a:lnTo>
                <a:lnTo>
                  <a:pt x="143" y="177"/>
                </a:lnTo>
                <a:lnTo>
                  <a:pt x="149" y="177"/>
                </a:lnTo>
                <a:close/>
                <a:moveTo>
                  <a:pt x="136" y="75"/>
                </a:moveTo>
                <a:lnTo>
                  <a:pt x="136" y="75"/>
                </a:lnTo>
                <a:lnTo>
                  <a:pt x="141" y="75"/>
                </a:lnTo>
                <a:lnTo>
                  <a:pt x="147" y="73"/>
                </a:lnTo>
                <a:lnTo>
                  <a:pt x="151" y="72"/>
                </a:lnTo>
                <a:lnTo>
                  <a:pt x="155" y="69"/>
                </a:lnTo>
                <a:lnTo>
                  <a:pt x="162" y="64"/>
                </a:lnTo>
                <a:lnTo>
                  <a:pt x="165" y="60"/>
                </a:lnTo>
                <a:lnTo>
                  <a:pt x="164" y="65"/>
                </a:lnTo>
                <a:lnTo>
                  <a:pt x="162" y="70"/>
                </a:lnTo>
                <a:lnTo>
                  <a:pt x="160" y="73"/>
                </a:lnTo>
                <a:lnTo>
                  <a:pt x="167" y="65"/>
                </a:lnTo>
                <a:lnTo>
                  <a:pt x="170" y="61"/>
                </a:lnTo>
                <a:lnTo>
                  <a:pt x="173" y="56"/>
                </a:lnTo>
                <a:lnTo>
                  <a:pt x="178" y="56"/>
                </a:lnTo>
                <a:lnTo>
                  <a:pt x="182" y="57"/>
                </a:lnTo>
                <a:lnTo>
                  <a:pt x="187" y="59"/>
                </a:lnTo>
                <a:lnTo>
                  <a:pt x="190" y="61"/>
                </a:lnTo>
                <a:lnTo>
                  <a:pt x="192" y="65"/>
                </a:lnTo>
                <a:lnTo>
                  <a:pt x="195" y="69"/>
                </a:lnTo>
                <a:lnTo>
                  <a:pt x="199" y="77"/>
                </a:lnTo>
                <a:lnTo>
                  <a:pt x="201" y="88"/>
                </a:lnTo>
                <a:lnTo>
                  <a:pt x="203" y="98"/>
                </a:lnTo>
                <a:lnTo>
                  <a:pt x="203" y="114"/>
                </a:lnTo>
                <a:lnTo>
                  <a:pt x="200" y="125"/>
                </a:lnTo>
                <a:lnTo>
                  <a:pt x="194" y="136"/>
                </a:lnTo>
                <a:lnTo>
                  <a:pt x="189" y="145"/>
                </a:lnTo>
                <a:lnTo>
                  <a:pt x="182" y="152"/>
                </a:lnTo>
                <a:lnTo>
                  <a:pt x="175" y="159"/>
                </a:lnTo>
                <a:lnTo>
                  <a:pt x="166" y="163"/>
                </a:lnTo>
                <a:lnTo>
                  <a:pt x="157" y="167"/>
                </a:lnTo>
                <a:lnTo>
                  <a:pt x="149" y="168"/>
                </a:lnTo>
                <a:lnTo>
                  <a:pt x="140" y="167"/>
                </a:lnTo>
                <a:lnTo>
                  <a:pt x="131" y="163"/>
                </a:lnTo>
                <a:lnTo>
                  <a:pt x="123" y="159"/>
                </a:lnTo>
                <a:lnTo>
                  <a:pt x="115" y="152"/>
                </a:lnTo>
                <a:lnTo>
                  <a:pt x="108" y="144"/>
                </a:lnTo>
                <a:lnTo>
                  <a:pt x="103" y="135"/>
                </a:lnTo>
                <a:lnTo>
                  <a:pt x="98" y="124"/>
                </a:lnTo>
                <a:lnTo>
                  <a:pt x="94" y="112"/>
                </a:lnTo>
                <a:lnTo>
                  <a:pt x="95" y="102"/>
                </a:lnTo>
                <a:lnTo>
                  <a:pt x="98" y="94"/>
                </a:lnTo>
                <a:lnTo>
                  <a:pt x="102" y="87"/>
                </a:lnTo>
                <a:lnTo>
                  <a:pt x="107" y="83"/>
                </a:lnTo>
                <a:lnTo>
                  <a:pt x="114" y="79"/>
                </a:lnTo>
                <a:lnTo>
                  <a:pt x="120" y="77"/>
                </a:lnTo>
                <a:lnTo>
                  <a:pt x="128" y="76"/>
                </a:lnTo>
                <a:lnTo>
                  <a:pt x="136" y="7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cxnSp>
        <p:nvCxnSpPr>
          <p:cNvPr id="104" name="Straight Arrow Connector 103"/>
          <p:cNvCxnSpPr>
            <a:endCxn id="100" idx="3"/>
          </p:cNvCxnSpPr>
          <p:nvPr/>
        </p:nvCxnSpPr>
        <p:spPr bwMode="gray">
          <a:xfrm flipH="1" flipV="1">
            <a:off x="6147816" y="1236981"/>
            <a:ext cx="1789834" cy="8618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14" name="Oval 10"/>
          <p:cNvSpPr>
            <a:spLocks noChangeArrowheads="1"/>
          </p:cNvSpPr>
          <p:nvPr/>
        </p:nvSpPr>
        <p:spPr bwMode="gray">
          <a:xfrm>
            <a:off x="6990025" y="1130104"/>
            <a:ext cx="247650" cy="194754"/>
          </a:xfrm>
          <a:prstGeom prst="ellipse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grpSp>
        <p:nvGrpSpPr>
          <p:cNvPr id="123" name="Group 214"/>
          <p:cNvGrpSpPr>
            <a:grpSpLocks/>
          </p:cNvGrpSpPr>
          <p:nvPr/>
        </p:nvGrpSpPr>
        <p:grpSpPr bwMode="auto">
          <a:xfrm>
            <a:off x="5244452" y="1395594"/>
            <a:ext cx="473155" cy="378377"/>
            <a:chOff x="1616" y="3392"/>
            <a:chExt cx="947" cy="942"/>
          </a:xfrm>
        </p:grpSpPr>
        <p:grpSp>
          <p:nvGrpSpPr>
            <p:cNvPr id="124" name="Group 215"/>
            <p:cNvGrpSpPr>
              <a:grpSpLocks/>
            </p:cNvGrpSpPr>
            <p:nvPr/>
          </p:nvGrpSpPr>
          <p:grpSpPr bwMode="auto">
            <a:xfrm>
              <a:off x="1793" y="3392"/>
              <a:ext cx="485" cy="295"/>
              <a:chOff x="1004" y="1782"/>
              <a:chExt cx="1060" cy="644"/>
            </a:xfrm>
          </p:grpSpPr>
          <p:sp>
            <p:nvSpPr>
              <p:cNvPr id="140" name="Freeform 216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41" name="Freeform 217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5" name="Group 218"/>
            <p:cNvGrpSpPr>
              <a:grpSpLocks/>
            </p:cNvGrpSpPr>
            <p:nvPr/>
          </p:nvGrpSpPr>
          <p:grpSpPr bwMode="auto">
            <a:xfrm>
              <a:off x="2119" y="3404"/>
              <a:ext cx="343" cy="338"/>
              <a:chOff x="1716" y="1808"/>
              <a:chExt cx="750" cy="739"/>
            </a:xfrm>
          </p:grpSpPr>
          <p:sp>
            <p:nvSpPr>
              <p:cNvPr id="138" name="Freeform 219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9" name="Freeform 220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6" name="Group 221"/>
            <p:cNvGrpSpPr>
              <a:grpSpLocks/>
            </p:cNvGrpSpPr>
            <p:nvPr/>
          </p:nvGrpSpPr>
          <p:grpSpPr bwMode="auto">
            <a:xfrm rot="7276284">
              <a:off x="2173" y="3797"/>
              <a:ext cx="485" cy="295"/>
              <a:chOff x="1004" y="1782"/>
              <a:chExt cx="1060" cy="644"/>
            </a:xfrm>
          </p:grpSpPr>
          <p:sp>
            <p:nvSpPr>
              <p:cNvPr id="136" name="Freeform 222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7" name="Freeform 223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7" name="Group 224"/>
            <p:cNvGrpSpPr>
              <a:grpSpLocks/>
            </p:cNvGrpSpPr>
            <p:nvPr/>
          </p:nvGrpSpPr>
          <p:grpSpPr bwMode="auto">
            <a:xfrm rot="7276284">
              <a:off x="2084" y="3977"/>
              <a:ext cx="343" cy="338"/>
              <a:chOff x="1716" y="1808"/>
              <a:chExt cx="750" cy="739"/>
            </a:xfrm>
          </p:grpSpPr>
          <p:sp>
            <p:nvSpPr>
              <p:cNvPr id="134" name="Freeform 225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5" name="Freeform 226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8" name="Group 227"/>
            <p:cNvGrpSpPr>
              <a:grpSpLocks/>
            </p:cNvGrpSpPr>
            <p:nvPr/>
          </p:nvGrpSpPr>
          <p:grpSpPr bwMode="auto">
            <a:xfrm rot="14400000">
              <a:off x="1641" y="3944"/>
              <a:ext cx="485" cy="295"/>
              <a:chOff x="1004" y="1782"/>
              <a:chExt cx="1060" cy="644"/>
            </a:xfrm>
          </p:grpSpPr>
          <p:sp>
            <p:nvSpPr>
              <p:cNvPr id="132" name="Freeform 228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3" name="Freeform 229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9" name="Group 230"/>
            <p:cNvGrpSpPr>
              <a:grpSpLocks/>
            </p:cNvGrpSpPr>
            <p:nvPr/>
          </p:nvGrpSpPr>
          <p:grpSpPr bwMode="auto">
            <a:xfrm rot="14400000">
              <a:off x="1613" y="3685"/>
              <a:ext cx="343" cy="338"/>
              <a:chOff x="1716" y="1808"/>
              <a:chExt cx="750" cy="739"/>
            </a:xfrm>
          </p:grpSpPr>
          <p:sp>
            <p:nvSpPr>
              <p:cNvPr id="130" name="Freeform 231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1" name="Freeform 232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3" name="Oval 10"/>
          <p:cNvSpPr>
            <a:spLocks noChangeArrowheads="1"/>
          </p:cNvSpPr>
          <p:nvPr/>
        </p:nvSpPr>
        <p:spPr bwMode="gray">
          <a:xfrm>
            <a:off x="5377638" y="1473397"/>
            <a:ext cx="247650" cy="194754"/>
          </a:xfrm>
          <a:prstGeom prst="ellipse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400" b="1" i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Freeform 657"/>
          <p:cNvSpPr>
            <a:spLocks noEditPoints="1"/>
          </p:cNvSpPr>
          <p:nvPr/>
        </p:nvSpPr>
        <p:spPr bwMode="auto">
          <a:xfrm>
            <a:off x="1121112" y="1686303"/>
            <a:ext cx="364871" cy="409598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gray">
          <a:xfrm>
            <a:off x="1043988" y="5870687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40962" y="5873014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포탈 가입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35515" y="6089076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인증정보</a:t>
            </a:r>
            <a:r>
              <a:rPr lang="en-US" altLang="ko-KR" sz="1100" dirty="0">
                <a:latin typeface="+mn-ea"/>
              </a:rPr>
              <a:t>(ID/PW)</a:t>
            </a:r>
            <a:r>
              <a:rPr lang="ko-KR" altLang="en-US" sz="1100" dirty="0">
                <a:latin typeface="+mn-ea"/>
              </a:rPr>
              <a:t> 생성 및 각 계열사 인증서버로 배포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별도 동의시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340962" y="5171896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포탈 가입 및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구독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35515" y="5387957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 API </a:t>
            </a:r>
            <a:r>
              <a:rPr lang="ko-KR" altLang="en-US" sz="1100" dirty="0">
                <a:latin typeface="+mn-ea"/>
              </a:rPr>
              <a:t>구독을 위한 </a:t>
            </a:r>
            <a:r>
              <a:rPr lang="en-US" altLang="ko-KR" sz="1100" dirty="0">
                <a:latin typeface="+mn-ea"/>
              </a:rPr>
              <a:t>Client ID </a:t>
            </a:r>
            <a:r>
              <a:rPr lang="ko-KR" altLang="en-US" sz="1100" dirty="0">
                <a:latin typeface="+mn-ea"/>
              </a:rPr>
              <a:t>생성 및 </a:t>
            </a:r>
            <a:r>
              <a:rPr lang="en-US" altLang="ko-KR" sz="1100" dirty="0">
                <a:latin typeface="+mn-ea"/>
              </a:rPr>
              <a:t>SLA </a:t>
            </a:r>
            <a:r>
              <a:rPr lang="ko-KR" altLang="en-US" sz="1100" dirty="0">
                <a:latin typeface="+mn-ea"/>
              </a:rPr>
              <a:t>에 따른 사용 계획 구독</a:t>
            </a:r>
          </a:p>
        </p:txBody>
      </p:sp>
      <p:sp>
        <p:nvSpPr>
          <p:cNvPr id="60" name="Oval 10"/>
          <p:cNvSpPr>
            <a:spLocks noChangeArrowheads="1"/>
          </p:cNvSpPr>
          <p:nvPr/>
        </p:nvSpPr>
        <p:spPr bwMode="gray">
          <a:xfrm>
            <a:off x="1043988" y="5167825"/>
            <a:ext cx="247650" cy="209357"/>
          </a:xfrm>
          <a:prstGeom prst="ellipse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7" name="Oval 10"/>
          <p:cNvSpPr>
            <a:spLocks noChangeArrowheads="1"/>
          </p:cNvSpPr>
          <p:nvPr/>
        </p:nvSpPr>
        <p:spPr bwMode="gray">
          <a:xfrm>
            <a:off x="3930389" y="5862845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</a:t>
            </a:r>
            <a:endParaRPr lang="en-US" altLang="ko-KR" sz="14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27363" y="5865172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 가입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이용계좌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증권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등록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321916" y="6081233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서비스 가입 및 서비스 사용을 위한 인증정보</a:t>
            </a:r>
            <a:r>
              <a:rPr lang="en-US" altLang="ko-KR" sz="1100" dirty="0">
                <a:latin typeface="+mn-ea"/>
              </a:rPr>
              <a:t>(ID/PW)</a:t>
            </a:r>
            <a:r>
              <a:rPr lang="ko-KR" altLang="en-US" sz="1100" dirty="0">
                <a:latin typeface="+mn-ea"/>
              </a:rPr>
              <a:t> 입력</a:t>
            </a:r>
          </a:p>
        </p:txBody>
      </p:sp>
      <p:sp>
        <p:nvSpPr>
          <p:cNvPr id="71" name="Oval 10"/>
          <p:cNvSpPr>
            <a:spLocks noChangeArrowheads="1"/>
          </p:cNvSpPr>
          <p:nvPr/>
        </p:nvSpPr>
        <p:spPr bwMode="gray">
          <a:xfrm>
            <a:off x="6777218" y="5868087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7074192" y="5870414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 호출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168745" y="6086475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인증 정보 기반으로 </a:t>
            </a:r>
            <a:r>
              <a:rPr lang="en-US" altLang="ko-KR" sz="1100" dirty="0">
                <a:latin typeface="+mn-ea"/>
              </a:rPr>
              <a:t>App </a:t>
            </a:r>
            <a:r>
              <a:rPr lang="ko-KR" altLang="en-US" sz="1100" dirty="0">
                <a:latin typeface="+mn-ea"/>
              </a:rPr>
              <a:t>에서 필요한 서비스 호출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340962" y="4532272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생성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등록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435515" y="4748334"/>
            <a:ext cx="2392767" cy="22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 App </a:t>
            </a:r>
            <a:r>
              <a:rPr lang="ko-KR" altLang="en-US" sz="1100" dirty="0">
                <a:latin typeface="+mn-ea"/>
              </a:rPr>
              <a:t>에서 사용할 </a:t>
            </a:r>
            <a:r>
              <a:rPr lang="en-US" altLang="ko-KR" sz="1100" dirty="0">
                <a:latin typeface="+mn-ea"/>
              </a:rPr>
              <a:t>API </a:t>
            </a:r>
            <a:r>
              <a:rPr lang="ko-KR" altLang="en-US" sz="1100" dirty="0">
                <a:latin typeface="+mn-ea"/>
              </a:rPr>
              <a:t>생성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등록</a:t>
            </a:r>
          </a:p>
        </p:txBody>
      </p:sp>
      <p:sp>
        <p:nvSpPr>
          <p:cNvPr id="113" name="Oval 10"/>
          <p:cNvSpPr>
            <a:spLocks noChangeArrowheads="1"/>
          </p:cNvSpPr>
          <p:nvPr/>
        </p:nvSpPr>
        <p:spPr bwMode="gray">
          <a:xfrm>
            <a:off x="1043988" y="4528202"/>
            <a:ext cx="247650" cy="209357"/>
          </a:xfrm>
          <a:prstGeom prst="ellipse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15" name="Text Box 17"/>
          <p:cNvSpPr txBox="1">
            <a:spLocks noChangeArrowheads="1"/>
          </p:cNvSpPr>
          <p:nvPr/>
        </p:nvSpPr>
        <p:spPr bwMode="auto">
          <a:xfrm>
            <a:off x="270219" y="4857481"/>
            <a:ext cx="706438" cy="20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관리자</a:t>
            </a:r>
            <a:br>
              <a:rPr lang="en-US" altLang="ko-KR" sz="831" dirty="0">
                <a:solidFill>
                  <a:srgbClr val="333333"/>
                </a:solidFill>
                <a:latin typeface="+mn-ea"/>
              </a:rPr>
            </a:b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개발자</a:t>
            </a:r>
          </a:p>
        </p:txBody>
      </p:sp>
      <p:sp>
        <p:nvSpPr>
          <p:cNvPr id="116" name="Freeform 767"/>
          <p:cNvSpPr>
            <a:spLocks noEditPoints="1"/>
          </p:cNvSpPr>
          <p:nvPr/>
        </p:nvSpPr>
        <p:spPr bwMode="auto">
          <a:xfrm>
            <a:off x="413611" y="4437112"/>
            <a:ext cx="426889" cy="434195"/>
          </a:xfrm>
          <a:custGeom>
            <a:avLst/>
            <a:gdLst>
              <a:gd name="T0" fmla="*/ 2147483646 w 300"/>
              <a:gd name="T1" fmla="*/ 2147483646 h 405"/>
              <a:gd name="T2" fmla="*/ 2147483646 w 300"/>
              <a:gd name="T3" fmla="*/ 2147483646 h 405"/>
              <a:gd name="T4" fmla="*/ 2147483646 w 300"/>
              <a:gd name="T5" fmla="*/ 2147483646 h 405"/>
              <a:gd name="T6" fmla="*/ 2147483646 w 300"/>
              <a:gd name="T7" fmla="*/ 2147483646 h 405"/>
              <a:gd name="T8" fmla="*/ 2147483646 w 300"/>
              <a:gd name="T9" fmla="*/ 2147483646 h 405"/>
              <a:gd name="T10" fmla="*/ 2147483646 w 300"/>
              <a:gd name="T11" fmla="*/ 2147483646 h 405"/>
              <a:gd name="T12" fmla="*/ 2147483646 w 300"/>
              <a:gd name="T13" fmla="*/ 2147483646 h 405"/>
              <a:gd name="T14" fmla="*/ 2147483646 w 300"/>
              <a:gd name="T15" fmla="*/ 2147483646 h 405"/>
              <a:gd name="T16" fmla="*/ 2147483646 w 300"/>
              <a:gd name="T17" fmla="*/ 2147483646 h 405"/>
              <a:gd name="T18" fmla="*/ 2147483646 w 300"/>
              <a:gd name="T19" fmla="*/ 2147483646 h 405"/>
              <a:gd name="T20" fmla="*/ 2147483646 w 300"/>
              <a:gd name="T21" fmla="*/ 2147483646 h 405"/>
              <a:gd name="T22" fmla="*/ 2147483646 w 300"/>
              <a:gd name="T23" fmla="*/ 2147483646 h 405"/>
              <a:gd name="T24" fmla="*/ 2147483646 w 300"/>
              <a:gd name="T25" fmla="*/ 2147483646 h 405"/>
              <a:gd name="T26" fmla="*/ 2147483646 w 300"/>
              <a:gd name="T27" fmla="*/ 2147483646 h 405"/>
              <a:gd name="T28" fmla="*/ 2147483646 w 300"/>
              <a:gd name="T29" fmla="*/ 2147483646 h 405"/>
              <a:gd name="T30" fmla="*/ 2147483646 w 300"/>
              <a:gd name="T31" fmla="*/ 2147483646 h 405"/>
              <a:gd name="T32" fmla="*/ 2147483646 w 300"/>
              <a:gd name="T33" fmla="*/ 2147483646 h 405"/>
              <a:gd name="T34" fmla="*/ 2147483646 w 300"/>
              <a:gd name="T35" fmla="*/ 2147483646 h 405"/>
              <a:gd name="T36" fmla="*/ 2147483646 w 300"/>
              <a:gd name="T37" fmla="*/ 2147483646 h 405"/>
              <a:gd name="T38" fmla="*/ 2147483646 w 300"/>
              <a:gd name="T39" fmla="*/ 2147483646 h 405"/>
              <a:gd name="T40" fmla="*/ 2147483646 w 300"/>
              <a:gd name="T41" fmla="*/ 2147483646 h 405"/>
              <a:gd name="T42" fmla="*/ 2147483646 w 300"/>
              <a:gd name="T43" fmla="*/ 2147483646 h 405"/>
              <a:gd name="T44" fmla="*/ 2147483646 w 300"/>
              <a:gd name="T45" fmla="*/ 2147483646 h 405"/>
              <a:gd name="T46" fmla="*/ 2147483646 w 300"/>
              <a:gd name="T47" fmla="*/ 2147483646 h 405"/>
              <a:gd name="T48" fmla="*/ 2147483646 w 300"/>
              <a:gd name="T49" fmla="*/ 2147483646 h 405"/>
              <a:gd name="T50" fmla="*/ 2147483646 w 300"/>
              <a:gd name="T51" fmla="*/ 2147483646 h 405"/>
              <a:gd name="T52" fmla="*/ 2147483646 w 300"/>
              <a:gd name="T53" fmla="*/ 2147483646 h 405"/>
              <a:gd name="T54" fmla="*/ 2147483646 w 300"/>
              <a:gd name="T55" fmla="*/ 2147483646 h 405"/>
              <a:gd name="T56" fmla="*/ 2147483646 w 300"/>
              <a:gd name="T57" fmla="*/ 2147483646 h 405"/>
              <a:gd name="T58" fmla="*/ 2147483646 w 300"/>
              <a:gd name="T59" fmla="*/ 2147483646 h 405"/>
              <a:gd name="T60" fmla="*/ 2147483646 w 300"/>
              <a:gd name="T61" fmla="*/ 2147483646 h 405"/>
              <a:gd name="T62" fmla="*/ 2147483646 w 300"/>
              <a:gd name="T63" fmla="*/ 2147483646 h 405"/>
              <a:gd name="T64" fmla="*/ 2147483646 w 300"/>
              <a:gd name="T65" fmla="*/ 2147483646 h 405"/>
              <a:gd name="T66" fmla="*/ 2147483646 w 300"/>
              <a:gd name="T67" fmla="*/ 2147483646 h 405"/>
              <a:gd name="T68" fmla="*/ 2147483646 w 300"/>
              <a:gd name="T69" fmla="*/ 0 h 405"/>
              <a:gd name="T70" fmla="*/ 2147483646 w 300"/>
              <a:gd name="T71" fmla="*/ 2147483646 h 405"/>
              <a:gd name="T72" fmla="*/ 2147483646 w 300"/>
              <a:gd name="T73" fmla="*/ 2147483646 h 405"/>
              <a:gd name="T74" fmla="*/ 2147483646 w 300"/>
              <a:gd name="T75" fmla="*/ 2147483646 h 405"/>
              <a:gd name="T76" fmla="*/ 2147483646 w 300"/>
              <a:gd name="T77" fmla="*/ 2147483646 h 405"/>
              <a:gd name="T78" fmla="*/ 2147483646 w 300"/>
              <a:gd name="T79" fmla="*/ 2147483646 h 405"/>
              <a:gd name="T80" fmla="*/ 2147483646 w 300"/>
              <a:gd name="T81" fmla="*/ 2147483646 h 405"/>
              <a:gd name="T82" fmla="*/ 2147483646 w 300"/>
              <a:gd name="T83" fmla="*/ 2147483646 h 405"/>
              <a:gd name="T84" fmla="*/ 2147483646 w 300"/>
              <a:gd name="T85" fmla="*/ 2147483646 h 405"/>
              <a:gd name="T86" fmla="*/ 2147483646 w 300"/>
              <a:gd name="T87" fmla="*/ 2147483646 h 405"/>
              <a:gd name="T88" fmla="*/ 2147483646 w 300"/>
              <a:gd name="T89" fmla="*/ 2147483646 h 405"/>
              <a:gd name="T90" fmla="*/ 2147483646 w 300"/>
              <a:gd name="T91" fmla="*/ 2147483646 h 405"/>
              <a:gd name="T92" fmla="*/ 2147483646 w 300"/>
              <a:gd name="T93" fmla="*/ 2147483646 h 405"/>
              <a:gd name="T94" fmla="*/ 2147483646 w 300"/>
              <a:gd name="T95" fmla="*/ 2147483646 h 405"/>
              <a:gd name="T96" fmla="*/ 2147483646 w 300"/>
              <a:gd name="T97" fmla="*/ 2147483646 h 405"/>
              <a:gd name="T98" fmla="*/ 2147483646 w 300"/>
              <a:gd name="T99" fmla="*/ 2147483646 h 405"/>
              <a:gd name="T100" fmla="*/ 2147483646 w 300"/>
              <a:gd name="T101" fmla="*/ 2147483646 h 405"/>
              <a:gd name="T102" fmla="*/ 2147483646 w 300"/>
              <a:gd name="T103" fmla="*/ 2147483646 h 405"/>
              <a:gd name="T104" fmla="*/ 2147483646 w 300"/>
              <a:gd name="T105" fmla="*/ 2147483646 h 405"/>
              <a:gd name="T106" fmla="*/ 2147483646 w 300"/>
              <a:gd name="T107" fmla="*/ 2147483646 h 405"/>
              <a:gd name="T108" fmla="*/ 2147483646 w 300"/>
              <a:gd name="T109" fmla="*/ 2147483646 h 405"/>
              <a:gd name="T110" fmla="*/ 2147483646 w 300"/>
              <a:gd name="T111" fmla="*/ 2147483646 h 4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00" h="405">
                <a:moveTo>
                  <a:pt x="261" y="393"/>
                </a:moveTo>
                <a:lnTo>
                  <a:pt x="261" y="393"/>
                </a:lnTo>
                <a:lnTo>
                  <a:pt x="39" y="393"/>
                </a:lnTo>
                <a:lnTo>
                  <a:pt x="36" y="394"/>
                </a:lnTo>
                <a:lnTo>
                  <a:pt x="34" y="395"/>
                </a:lnTo>
                <a:lnTo>
                  <a:pt x="33" y="397"/>
                </a:lnTo>
                <a:lnTo>
                  <a:pt x="32" y="400"/>
                </a:lnTo>
                <a:lnTo>
                  <a:pt x="33" y="402"/>
                </a:lnTo>
                <a:lnTo>
                  <a:pt x="34" y="404"/>
                </a:lnTo>
                <a:lnTo>
                  <a:pt x="37" y="405"/>
                </a:lnTo>
                <a:lnTo>
                  <a:pt x="39" y="405"/>
                </a:lnTo>
                <a:lnTo>
                  <a:pt x="261" y="405"/>
                </a:lnTo>
                <a:lnTo>
                  <a:pt x="263" y="405"/>
                </a:lnTo>
                <a:lnTo>
                  <a:pt x="265" y="404"/>
                </a:lnTo>
                <a:lnTo>
                  <a:pt x="266" y="402"/>
                </a:lnTo>
                <a:lnTo>
                  <a:pt x="266" y="400"/>
                </a:lnTo>
                <a:lnTo>
                  <a:pt x="266" y="397"/>
                </a:lnTo>
                <a:lnTo>
                  <a:pt x="265" y="395"/>
                </a:lnTo>
                <a:lnTo>
                  <a:pt x="263" y="394"/>
                </a:lnTo>
                <a:lnTo>
                  <a:pt x="261" y="393"/>
                </a:lnTo>
                <a:close/>
                <a:moveTo>
                  <a:pt x="286" y="219"/>
                </a:moveTo>
                <a:lnTo>
                  <a:pt x="13" y="219"/>
                </a:lnTo>
                <a:lnTo>
                  <a:pt x="8" y="220"/>
                </a:lnTo>
                <a:lnTo>
                  <a:pt x="4" y="223"/>
                </a:lnTo>
                <a:lnTo>
                  <a:pt x="1" y="228"/>
                </a:lnTo>
                <a:lnTo>
                  <a:pt x="0" y="233"/>
                </a:lnTo>
                <a:lnTo>
                  <a:pt x="13" y="373"/>
                </a:lnTo>
                <a:lnTo>
                  <a:pt x="14" y="379"/>
                </a:lnTo>
                <a:lnTo>
                  <a:pt x="17" y="383"/>
                </a:lnTo>
                <a:lnTo>
                  <a:pt x="21" y="386"/>
                </a:lnTo>
                <a:lnTo>
                  <a:pt x="27" y="388"/>
                </a:lnTo>
                <a:lnTo>
                  <a:pt x="273" y="388"/>
                </a:lnTo>
                <a:lnTo>
                  <a:pt x="277" y="386"/>
                </a:lnTo>
                <a:lnTo>
                  <a:pt x="281" y="383"/>
                </a:lnTo>
                <a:lnTo>
                  <a:pt x="285" y="379"/>
                </a:lnTo>
                <a:lnTo>
                  <a:pt x="286" y="373"/>
                </a:lnTo>
                <a:lnTo>
                  <a:pt x="300" y="233"/>
                </a:lnTo>
                <a:lnTo>
                  <a:pt x="299" y="228"/>
                </a:lnTo>
                <a:lnTo>
                  <a:pt x="296" y="223"/>
                </a:lnTo>
                <a:lnTo>
                  <a:pt x="291" y="220"/>
                </a:lnTo>
                <a:lnTo>
                  <a:pt x="286" y="219"/>
                </a:lnTo>
                <a:close/>
                <a:moveTo>
                  <a:pt x="201" y="167"/>
                </a:moveTo>
                <a:lnTo>
                  <a:pt x="201" y="167"/>
                </a:lnTo>
                <a:lnTo>
                  <a:pt x="200" y="172"/>
                </a:lnTo>
                <a:lnTo>
                  <a:pt x="197" y="177"/>
                </a:lnTo>
                <a:lnTo>
                  <a:pt x="192" y="182"/>
                </a:lnTo>
                <a:lnTo>
                  <a:pt x="186" y="186"/>
                </a:lnTo>
                <a:lnTo>
                  <a:pt x="178" y="189"/>
                </a:lnTo>
                <a:lnTo>
                  <a:pt x="169" y="193"/>
                </a:lnTo>
                <a:lnTo>
                  <a:pt x="160" y="194"/>
                </a:lnTo>
                <a:lnTo>
                  <a:pt x="150" y="195"/>
                </a:lnTo>
                <a:lnTo>
                  <a:pt x="139" y="194"/>
                </a:lnTo>
                <a:lnTo>
                  <a:pt x="130" y="193"/>
                </a:lnTo>
                <a:lnTo>
                  <a:pt x="121" y="189"/>
                </a:lnTo>
                <a:lnTo>
                  <a:pt x="114" y="186"/>
                </a:lnTo>
                <a:lnTo>
                  <a:pt x="107" y="182"/>
                </a:lnTo>
                <a:lnTo>
                  <a:pt x="103" y="177"/>
                </a:lnTo>
                <a:lnTo>
                  <a:pt x="100" y="172"/>
                </a:lnTo>
                <a:lnTo>
                  <a:pt x="99" y="167"/>
                </a:lnTo>
                <a:lnTo>
                  <a:pt x="88" y="169"/>
                </a:lnTo>
                <a:lnTo>
                  <a:pt x="77" y="172"/>
                </a:lnTo>
                <a:lnTo>
                  <a:pt x="67" y="176"/>
                </a:lnTo>
                <a:lnTo>
                  <a:pt x="57" y="182"/>
                </a:lnTo>
                <a:lnTo>
                  <a:pt x="50" y="188"/>
                </a:lnTo>
                <a:lnTo>
                  <a:pt x="42" y="196"/>
                </a:lnTo>
                <a:lnTo>
                  <a:pt x="36" y="205"/>
                </a:lnTo>
                <a:lnTo>
                  <a:pt x="30" y="214"/>
                </a:lnTo>
                <a:lnTo>
                  <a:pt x="268" y="214"/>
                </a:lnTo>
                <a:lnTo>
                  <a:pt x="264" y="205"/>
                </a:lnTo>
                <a:lnTo>
                  <a:pt x="258" y="196"/>
                </a:lnTo>
                <a:lnTo>
                  <a:pt x="250" y="188"/>
                </a:lnTo>
                <a:lnTo>
                  <a:pt x="241" y="182"/>
                </a:lnTo>
                <a:lnTo>
                  <a:pt x="232" y="176"/>
                </a:lnTo>
                <a:lnTo>
                  <a:pt x="223" y="172"/>
                </a:lnTo>
                <a:lnTo>
                  <a:pt x="212" y="169"/>
                </a:lnTo>
                <a:lnTo>
                  <a:pt x="201" y="167"/>
                </a:lnTo>
                <a:close/>
                <a:moveTo>
                  <a:pt x="152" y="78"/>
                </a:moveTo>
                <a:lnTo>
                  <a:pt x="152" y="78"/>
                </a:lnTo>
                <a:lnTo>
                  <a:pt x="149" y="81"/>
                </a:lnTo>
                <a:lnTo>
                  <a:pt x="152" y="78"/>
                </a:lnTo>
                <a:close/>
                <a:moveTo>
                  <a:pt x="153" y="78"/>
                </a:moveTo>
                <a:lnTo>
                  <a:pt x="153" y="78"/>
                </a:lnTo>
                <a:lnTo>
                  <a:pt x="156" y="76"/>
                </a:lnTo>
                <a:lnTo>
                  <a:pt x="160" y="73"/>
                </a:lnTo>
                <a:lnTo>
                  <a:pt x="152" y="78"/>
                </a:lnTo>
                <a:lnTo>
                  <a:pt x="153" y="78"/>
                </a:lnTo>
                <a:close/>
                <a:moveTo>
                  <a:pt x="149" y="177"/>
                </a:moveTo>
                <a:lnTo>
                  <a:pt x="149" y="177"/>
                </a:lnTo>
                <a:lnTo>
                  <a:pt x="155" y="177"/>
                </a:lnTo>
                <a:lnTo>
                  <a:pt x="161" y="176"/>
                </a:lnTo>
                <a:lnTo>
                  <a:pt x="166" y="174"/>
                </a:lnTo>
                <a:lnTo>
                  <a:pt x="172" y="172"/>
                </a:lnTo>
                <a:lnTo>
                  <a:pt x="181" y="165"/>
                </a:lnTo>
                <a:lnTo>
                  <a:pt x="191" y="156"/>
                </a:lnTo>
                <a:lnTo>
                  <a:pt x="199" y="145"/>
                </a:lnTo>
                <a:lnTo>
                  <a:pt x="205" y="132"/>
                </a:lnTo>
                <a:lnTo>
                  <a:pt x="211" y="118"/>
                </a:lnTo>
                <a:lnTo>
                  <a:pt x="214" y="102"/>
                </a:lnTo>
                <a:lnTo>
                  <a:pt x="217" y="95"/>
                </a:lnTo>
                <a:lnTo>
                  <a:pt x="218" y="87"/>
                </a:lnTo>
                <a:lnTo>
                  <a:pt x="219" y="79"/>
                </a:lnTo>
                <a:lnTo>
                  <a:pt x="221" y="72"/>
                </a:lnTo>
                <a:lnTo>
                  <a:pt x="219" y="59"/>
                </a:lnTo>
                <a:lnTo>
                  <a:pt x="216" y="46"/>
                </a:lnTo>
                <a:lnTo>
                  <a:pt x="211" y="35"/>
                </a:lnTo>
                <a:lnTo>
                  <a:pt x="205" y="25"/>
                </a:lnTo>
                <a:lnTo>
                  <a:pt x="199" y="17"/>
                </a:lnTo>
                <a:lnTo>
                  <a:pt x="192" y="12"/>
                </a:lnTo>
                <a:lnTo>
                  <a:pt x="188" y="10"/>
                </a:lnTo>
                <a:lnTo>
                  <a:pt x="182" y="8"/>
                </a:lnTo>
                <a:lnTo>
                  <a:pt x="175" y="7"/>
                </a:lnTo>
                <a:lnTo>
                  <a:pt x="168" y="5"/>
                </a:lnTo>
                <a:lnTo>
                  <a:pt x="166" y="5"/>
                </a:lnTo>
                <a:lnTo>
                  <a:pt x="157" y="2"/>
                </a:lnTo>
                <a:lnTo>
                  <a:pt x="150" y="1"/>
                </a:lnTo>
                <a:lnTo>
                  <a:pt x="141" y="0"/>
                </a:lnTo>
                <a:lnTo>
                  <a:pt x="133" y="1"/>
                </a:lnTo>
                <a:lnTo>
                  <a:pt x="126" y="3"/>
                </a:lnTo>
                <a:lnTo>
                  <a:pt x="118" y="7"/>
                </a:lnTo>
                <a:lnTo>
                  <a:pt x="112" y="10"/>
                </a:lnTo>
                <a:lnTo>
                  <a:pt x="105" y="14"/>
                </a:lnTo>
                <a:lnTo>
                  <a:pt x="100" y="20"/>
                </a:lnTo>
                <a:lnTo>
                  <a:pt x="94" y="26"/>
                </a:lnTo>
                <a:lnTo>
                  <a:pt x="90" y="33"/>
                </a:lnTo>
                <a:lnTo>
                  <a:pt x="86" y="39"/>
                </a:lnTo>
                <a:lnTo>
                  <a:pt x="83" y="46"/>
                </a:lnTo>
                <a:lnTo>
                  <a:pt x="80" y="52"/>
                </a:lnTo>
                <a:lnTo>
                  <a:pt x="79" y="60"/>
                </a:lnTo>
                <a:lnTo>
                  <a:pt x="79" y="66"/>
                </a:lnTo>
                <a:lnTo>
                  <a:pt x="79" y="76"/>
                </a:lnTo>
                <a:lnTo>
                  <a:pt x="80" y="85"/>
                </a:lnTo>
                <a:lnTo>
                  <a:pt x="81" y="94"/>
                </a:lnTo>
                <a:lnTo>
                  <a:pt x="83" y="100"/>
                </a:lnTo>
                <a:lnTo>
                  <a:pt x="87" y="116"/>
                </a:lnTo>
                <a:lnTo>
                  <a:pt x="92" y="131"/>
                </a:lnTo>
                <a:lnTo>
                  <a:pt x="99" y="145"/>
                </a:lnTo>
                <a:lnTo>
                  <a:pt x="106" y="156"/>
                </a:lnTo>
                <a:lnTo>
                  <a:pt x="116" y="164"/>
                </a:lnTo>
                <a:lnTo>
                  <a:pt x="126" y="172"/>
                </a:lnTo>
                <a:lnTo>
                  <a:pt x="131" y="174"/>
                </a:lnTo>
                <a:lnTo>
                  <a:pt x="137" y="176"/>
                </a:lnTo>
                <a:lnTo>
                  <a:pt x="143" y="177"/>
                </a:lnTo>
                <a:lnTo>
                  <a:pt x="149" y="177"/>
                </a:lnTo>
                <a:close/>
                <a:moveTo>
                  <a:pt x="136" y="75"/>
                </a:moveTo>
                <a:lnTo>
                  <a:pt x="136" y="75"/>
                </a:lnTo>
                <a:lnTo>
                  <a:pt x="141" y="75"/>
                </a:lnTo>
                <a:lnTo>
                  <a:pt x="147" y="73"/>
                </a:lnTo>
                <a:lnTo>
                  <a:pt x="151" y="72"/>
                </a:lnTo>
                <a:lnTo>
                  <a:pt x="155" y="69"/>
                </a:lnTo>
                <a:lnTo>
                  <a:pt x="162" y="64"/>
                </a:lnTo>
                <a:lnTo>
                  <a:pt x="165" y="60"/>
                </a:lnTo>
                <a:lnTo>
                  <a:pt x="164" y="65"/>
                </a:lnTo>
                <a:lnTo>
                  <a:pt x="162" y="70"/>
                </a:lnTo>
                <a:lnTo>
                  <a:pt x="160" y="73"/>
                </a:lnTo>
                <a:lnTo>
                  <a:pt x="167" y="65"/>
                </a:lnTo>
                <a:lnTo>
                  <a:pt x="170" y="61"/>
                </a:lnTo>
                <a:lnTo>
                  <a:pt x="173" y="56"/>
                </a:lnTo>
                <a:lnTo>
                  <a:pt x="178" y="56"/>
                </a:lnTo>
                <a:lnTo>
                  <a:pt x="182" y="57"/>
                </a:lnTo>
                <a:lnTo>
                  <a:pt x="187" y="59"/>
                </a:lnTo>
                <a:lnTo>
                  <a:pt x="190" y="61"/>
                </a:lnTo>
                <a:lnTo>
                  <a:pt x="192" y="65"/>
                </a:lnTo>
                <a:lnTo>
                  <a:pt x="195" y="69"/>
                </a:lnTo>
                <a:lnTo>
                  <a:pt x="199" y="77"/>
                </a:lnTo>
                <a:lnTo>
                  <a:pt x="201" y="88"/>
                </a:lnTo>
                <a:lnTo>
                  <a:pt x="203" y="98"/>
                </a:lnTo>
                <a:lnTo>
                  <a:pt x="203" y="114"/>
                </a:lnTo>
                <a:lnTo>
                  <a:pt x="200" y="125"/>
                </a:lnTo>
                <a:lnTo>
                  <a:pt x="194" y="136"/>
                </a:lnTo>
                <a:lnTo>
                  <a:pt x="189" y="145"/>
                </a:lnTo>
                <a:lnTo>
                  <a:pt x="182" y="152"/>
                </a:lnTo>
                <a:lnTo>
                  <a:pt x="175" y="159"/>
                </a:lnTo>
                <a:lnTo>
                  <a:pt x="166" y="163"/>
                </a:lnTo>
                <a:lnTo>
                  <a:pt x="157" y="167"/>
                </a:lnTo>
                <a:lnTo>
                  <a:pt x="149" y="168"/>
                </a:lnTo>
                <a:lnTo>
                  <a:pt x="140" y="167"/>
                </a:lnTo>
                <a:lnTo>
                  <a:pt x="131" y="163"/>
                </a:lnTo>
                <a:lnTo>
                  <a:pt x="123" y="159"/>
                </a:lnTo>
                <a:lnTo>
                  <a:pt x="115" y="152"/>
                </a:lnTo>
                <a:lnTo>
                  <a:pt x="108" y="144"/>
                </a:lnTo>
                <a:lnTo>
                  <a:pt x="103" y="135"/>
                </a:lnTo>
                <a:lnTo>
                  <a:pt x="98" y="124"/>
                </a:lnTo>
                <a:lnTo>
                  <a:pt x="94" y="112"/>
                </a:lnTo>
                <a:lnTo>
                  <a:pt x="95" y="102"/>
                </a:lnTo>
                <a:lnTo>
                  <a:pt x="98" y="94"/>
                </a:lnTo>
                <a:lnTo>
                  <a:pt x="102" y="87"/>
                </a:lnTo>
                <a:lnTo>
                  <a:pt x="107" y="83"/>
                </a:lnTo>
                <a:lnTo>
                  <a:pt x="114" y="79"/>
                </a:lnTo>
                <a:lnTo>
                  <a:pt x="120" y="77"/>
                </a:lnTo>
                <a:lnTo>
                  <a:pt x="128" y="76"/>
                </a:lnTo>
                <a:lnTo>
                  <a:pt x="136" y="7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246972" y="4537191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배포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341525" y="4753252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생성된 </a:t>
            </a:r>
            <a:r>
              <a:rPr lang="en-US" altLang="ko-KR" sz="1100" dirty="0">
                <a:latin typeface="+mn-ea"/>
              </a:rPr>
              <a:t>API </a:t>
            </a:r>
            <a:r>
              <a:rPr lang="ko-KR" altLang="en-US" sz="1100" dirty="0">
                <a:latin typeface="+mn-ea"/>
              </a:rPr>
              <a:t>를 검색이나 구독을 위하여 통합 포탈로 배포</a:t>
            </a:r>
          </a:p>
        </p:txBody>
      </p:sp>
      <p:sp>
        <p:nvSpPr>
          <p:cNvPr id="146" name="Oval 10"/>
          <p:cNvSpPr>
            <a:spLocks noChangeArrowheads="1"/>
          </p:cNvSpPr>
          <p:nvPr/>
        </p:nvSpPr>
        <p:spPr bwMode="gray">
          <a:xfrm>
            <a:off x="3949998" y="4533120"/>
            <a:ext cx="247650" cy="209357"/>
          </a:xfrm>
          <a:prstGeom prst="ellipse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400" b="1" i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275269" y="6137152"/>
            <a:ext cx="70643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고객</a:t>
            </a:r>
          </a:p>
        </p:txBody>
      </p:sp>
      <p:sp>
        <p:nvSpPr>
          <p:cNvPr id="149" name="Freeform 657"/>
          <p:cNvSpPr>
            <a:spLocks noEditPoints="1"/>
          </p:cNvSpPr>
          <p:nvPr/>
        </p:nvSpPr>
        <p:spPr bwMode="auto">
          <a:xfrm>
            <a:off x="448357" y="5790889"/>
            <a:ext cx="364871" cy="346263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17"/>
          <p:cNvSpPr txBox="1">
            <a:spLocks noChangeArrowheads="1"/>
          </p:cNvSpPr>
          <p:nvPr/>
        </p:nvSpPr>
        <p:spPr bwMode="auto">
          <a:xfrm>
            <a:off x="2518771" y="3186814"/>
            <a:ext cx="758844" cy="20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>
                <a:solidFill>
                  <a:srgbClr val="333333"/>
                </a:solidFill>
                <a:latin typeface="+mn-ea"/>
              </a:rPr>
              <a:t>서비스 호출</a:t>
            </a:r>
            <a:endParaRPr lang="ko-KR" altLang="en-US" sz="83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53" name="Text Box 17"/>
          <p:cNvSpPr txBox="1">
            <a:spLocks noChangeArrowheads="1"/>
          </p:cNvSpPr>
          <p:nvPr/>
        </p:nvSpPr>
        <p:spPr bwMode="auto">
          <a:xfrm>
            <a:off x="5035536" y="2914365"/>
            <a:ext cx="758844" cy="20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인증 확인</a:t>
            </a:r>
          </a:p>
        </p:txBody>
      </p:sp>
      <p:sp>
        <p:nvSpPr>
          <p:cNvPr id="154" name="Text Box 17"/>
          <p:cNvSpPr txBox="1">
            <a:spLocks noChangeArrowheads="1"/>
          </p:cNvSpPr>
          <p:nvPr/>
        </p:nvSpPr>
        <p:spPr bwMode="auto">
          <a:xfrm>
            <a:off x="2757915" y="2613995"/>
            <a:ext cx="150304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포탈 가입 및 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검색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구독</a:t>
            </a:r>
          </a:p>
        </p:txBody>
      </p:sp>
      <p:sp>
        <p:nvSpPr>
          <p:cNvPr id="155" name="Text Box 17"/>
          <p:cNvSpPr txBox="1">
            <a:spLocks noChangeArrowheads="1"/>
          </p:cNvSpPr>
          <p:nvPr/>
        </p:nvSpPr>
        <p:spPr bwMode="auto">
          <a:xfrm>
            <a:off x="6738096" y="1365322"/>
            <a:ext cx="890524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생성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등록</a:t>
            </a:r>
          </a:p>
        </p:txBody>
      </p:sp>
      <p:sp>
        <p:nvSpPr>
          <p:cNvPr id="161" name="Freeform 175"/>
          <p:cNvSpPr>
            <a:spLocks/>
          </p:cNvSpPr>
          <p:nvPr/>
        </p:nvSpPr>
        <p:spPr bwMode="auto">
          <a:xfrm>
            <a:off x="478088" y="5250153"/>
            <a:ext cx="335140" cy="227820"/>
          </a:xfrm>
          <a:custGeom>
            <a:avLst/>
            <a:gdLst>
              <a:gd name="T0" fmla="*/ 2147483646 w 201"/>
              <a:gd name="T1" fmla="*/ 2147483646 h 246"/>
              <a:gd name="T2" fmla="*/ 2147483646 w 201"/>
              <a:gd name="T3" fmla="*/ 2147483646 h 246"/>
              <a:gd name="T4" fmla="*/ 2147483646 w 201"/>
              <a:gd name="T5" fmla="*/ 2147483646 h 246"/>
              <a:gd name="T6" fmla="*/ 2147483646 w 201"/>
              <a:gd name="T7" fmla="*/ 2147483646 h 246"/>
              <a:gd name="T8" fmla="*/ 2147483646 w 201"/>
              <a:gd name="T9" fmla="*/ 2147483646 h 246"/>
              <a:gd name="T10" fmla="*/ 2147483646 w 201"/>
              <a:gd name="T11" fmla="*/ 2147483646 h 246"/>
              <a:gd name="T12" fmla="*/ 2147483646 w 201"/>
              <a:gd name="T13" fmla="*/ 2147483646 h 246"/>
              <a:gd name="T14" fmla="*/ 2147483646 w 201"/>
              <a:gd name="T15" fmla="*/ 2147483646 h 246"/>
              <a:gd name="T16" fmla="*/ 2147483646 w 201"/>
              <a:gd name="T17" fmla="*/ 2147483646 h 246"/>
              <a:gd name="T18" fmla="*/ 2147483646 w 201"/>
              <a:gd name="T19" fmla="*/ 0 h 246"/>
              <a:gd name="T20" fmla="*/ 2147483646 w 201"/>
              <a:gd name="T21" fmla="*/ 2147483646 h 246"/>
              <a:gd name="T22" fmla="*/ 2147483646 w 201"/>
              <a:gd name="T23" fmla="*/ 2147483646 h 246"/>
              <a:gd name="T24" fmla="*/ 2147483646 w 201"/>
              <a:gd name="T25" fmla="*/ 2147483646 h 246"/>
              <a:gd name="T26" fmla="*/ 2147483646 w 201"/>
              <a:gd name="T27" fmla="*/ 2147483646 h 246"/>
              <a:gd name="T28" fmla="*/ 2147483646 w 201"/>
              <a:gd name="T29" fmla="*/ 2147483646 h 246"/>
              <a:gd name="T30" fmla="*/ 2147483646 w 201"/>
              <a:gd name="T31" fmla="*/ 2147483646 h 246"/>
              <a:gd name="T32" fmla="*/ 2147483646 w 201"/>
              <a:gd name="T33" fmla="*/ 2147483646 h 246"/>
              <a:gd name="T34" fmla="*/ 2147483646 w 201"/>
              <a:gd name="T35" fmla="*/ 2147483646 h 246"/>
              <a:gd name="T36" fmla="*/ 2147483646 w 201"/>
              <a:gd name="T37" fmla="*/ 2147483646 h 246"/>
              <a:gd name="T38" fmla="*/ 2147483646 w 201"/>
              <a:gd name="T39" fmla="*/ 2147483646 h 246"/>
              <a:gd name="T40" fmla="*/ 2147483646 w 201"/>
              <a:gd name="T41" fmla="*/ 2147483646 h 246"/>
              <a:gd name="T42" fmla="*/ 2147483646 w 201"/>
              <a:gd name="T43" fmla="*/ 2147483646 h 246"/>
              <a:gd name="T44" fmla="*/ 0 w 201"/>
              <a:gd name="T45" fmla="*/ 2147483646 h 246"/>
              <a:gd name="T46" fmla="*/ 2147483646 w 201"/>
              <a:gd name="T47" fmla="*/ 2147483646 h 246"/>
              <a:gd name="T48" fmla="*/ 2147483646 w 201"/>
              <a:gd name="T49" fmla="*/ 2147483646 h 246"/>
              <a:gd name="T50" fmla="*/ 2147483646 w 201"/>
              <a:gd name="T51" fmla="*/ 2147483646 h 246"/>
              <a:gd name="T52" fmla="*/ 2147483646 w 201"/>
              <a:gd name="T53" fmla="*/ 2147483646 h 246"/>
              <a:gd name="T54" fmla="*/ 2147483646 w 201"/>
              <a:gd name="T55" fmla="*/ 2147483646 h 246"/>
              <a:gd name="T56" fmla="*/ 2147483646 w 201"/>
              <a:gd name="T57" fmla="*/ 2147483646 h 246"/>
              <a:gd name="T58" fmla="*/ 2147483646 w 201"/>
              <a:gd name="T59" fmla="*/ 2147483646 h 246"/>
              <a:gd name="T60" fmla="*/ 2147483646 w 201"/>
              <a:gd name="T61" fmla="*/ 2147483646 h 246"/>
              <a:gd name="T62" fmla="*/ 2147483646 w 201"/>
              <a:gd name="T63" fmla="*/ 2147483646 h 246"/>
              <a:gd name="T64" fmla="*/ 2147483646 w 201"/>
              <a:gd name="T65" fmla="*/ 2147483646 h 246"/>
              <a:gd name="T66" fmla="*/ 2147483646 w 201"/>
              <a:gd name="T67" fmla="*/ 2147483646 h 246"/>
              <a:gd name="T68" fmla="*/ 2147483646 w 201"/>
              <a:gd name="T69" fmla="*/ 2147483646 h 246"/>
              <a:gd name="T70" fmla="*/ 2147483646 w 201"/>
              <a:gd name="T71" fmla="*/ 2147483646 h 246"/>
              <a:gd name="T72" fmla="*/ 2147483646 w 201"/>
              <a:gd name="T73" fmla="*/ 2147483646 h 246"/>
              <a:gd name="T74" fmla="*/ 2147483646 w 201"/>
              <a:gd name="T75" fmla="*/ 2147483646 h 24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1" h="246">
                <a:moveTo>
                  <a:pt x="140" y="120"/>
                </a:moveTo>
                <a:lnTo>
                  <a:pt x="140" y="120"/>
                </a:lnTo>
                <a:lnTo>
                  <a:pt x="145" y="115"/>
                </a:lnTo>
                <a:lnTo>
                  <a:pt x="150" y="109"/>
                </a:lnTo>
                <a:lnTo>
                  <a:pt x="155" y="102"/>
                </a:lnTo>
                <a:lnTo>
                  <a:pt x="158" y="96"/>
                </a:lnTo>
                <a:lnTo>
                  <a:pt x="162" y="89"/>
                </a:lnTo>
                <a:lnTo>
                  <a:pt x="164" y="81"/>
                </a:lnTo>
                <a:lnTo>
                  <a:pt x="165" y="73"/>
                </a:lnTo>
                <a:lnTo>
                  <a:pt x="165" y="66"/>
                </a:lnTo>
                <a:lnTo>
                  <a:pt x="164" y="52"/>
                </a:lnTo>
                <a:lnTo>
                  <a:pt x="160" y="41"/>
                </a:lnTo>
                <a:lnTo>
                  <a:pt x="155" y="29"/>
                </a:lnTo>
                <a:lnTo>
                  <a:pt x="147" y="20"/>
                </a:lnTo>
                <a:lnTo>
                  <a:pt x="137" y="12"/>
                </a:lnTo>
                <a:lnTo>
                  <a:pt x="126" y="6"/>
                </a:lnTo>
                <a:lnTo>
                  <a:pt x="114" y="2"/>
                </a:lnTo>
                <a:lnTo>
                  <a:pt x="101" y="0"/>
                </a:lnTo>
                <a:lnTo>
                  <a:pt x="88" y="2"/>
                </a:lnTo>
                <a:lnTo>
                  <a:pt x="76" y="6"/>
                </a:lnTo>
                <a:lnTo>
                  <a:pt x="65" y="12"/>
                </a:lnTo>
                <a:lnTo>
                  <a:pt x="56" y="19"/>
                </a:lnTo>
                <a:lnTo>
                  <a:pt x="48" y="29"/>
                </a:lnTo>
                <a:lnTo>
                  <a:pt x="42" y="40"/>
                </a:lnTo>
                <a:lnTo>
                  <a:pt x="37" y="51"/>
                </a:lnTo>
                <a:lnTo>
                  <a:pt x="36" y="64"/>
                </a:lnTo>
                <a:lnTo>
                  <a:pt x="37" y="72"/>
                </a:lnTo>
                <a:lnTo>
                  <a:pt x="39" y="80"/>
                </a:lnTo>
                <a:lnTo>
                  <a:pt x="41" y="88"/>
                </a:lnTo>
                <a:lnTo>
                  <a:pt x="43" y="95"/>
                </a:lnTo>
                <a:lnTo>
                  <a:pt x="48" y="102"/>
                </a:lnTo>
                <a:lnTo>
                  <a:pt x="52" y="109"/>
                </a:lnTo>
                <a:lnTo>
                  <a:pt x="57" y="115"/>
                </a:lnTo>
                <a:lnTo>
                  <a:pt x="63" y="120"/>
                </a:lnTo>
                <a:lnTo>
                  <a:pt x="50" y="127"/>
                </a:lnTo>
                <a:lnTo>
                  <a:pt x="37" y="135"/>
                </a:lnTo>
                <a:lnTo>
                  <a:pt x="27" y="145"/>
                </a:lnTo>
                <a:lnTo>
                  <a:pt x="18" y="157"/>
                </a:lnTo>
                <a:lnTo>
                  <a:pt x="11" y="171"/>
                </a:lnTo>
                <a:lnTo>
                  <a:pt x="5" y="185"/>
                </a:lnTo>
                <a:lnTo>
                  <a:pt x="1" y="200"/>
                </a:lnTo>
                <a:lnTo>
                  <a:pt x="0" y="215"/>
                </a:lnTo>
                <a:lnTo>
                  <a:pt x="1" y="220"/>
                </a:lnTo>
                <a:lnTo>
                  <a:pt x="3" y="223"/>
                </a:lnTo>
                <a:lnTo>
                  <a:pt x="6" y="226"/>
                </a:lnTo>
                <a:lnTo>
                  <a:pt x="10" y="229"/>
                </a:lnTo>
                <a:lnTo>
                  <a:pt x="19" y="235"/>
                </a:lnTo>
                <a:lnTo>
                  <a:pt x="32" y="239"/>
                </a:lnTo>
                <a:lnTo>
                  <a:pt x="47" y="243"/>
                </a:lnTo>
                <a:lnTo>
                  <a:pt x="64" y="245"/>
                </a:lnTo>
                <a:lnTo>
                  <a:pt x="83" y="246"/>
                </a:lnTo>
                <a:lnTo>
                  <a:pt x="101" y="246"/>
                </a:lnTo>
                <a:lnTo>
                  <a:pt x="120" y="246"/>
                </a:lnTo>
                <a:lnTo>
                  <a:pt x="137" y="245"/>
                </a:lnTo>
                <a:lnTo>
                  <a:pt x="155" y="243"/>
                </a:lnTo>
                <a:lnTo>
                  <a:pt x="170" y="239"/>
                </a:lnTo>
                <a:lnTo>
                  <a:pt x="183" y="235"/>
                </a:lnTo>
                <a:lnTo>
                  <a:pt x="193" y="229"/>
                </a:lnTo>
                <a:lnTo>
                  <a:pt x="196" y="226"/>
                </a:lnTo>
                <a:lnTo>
                  <a:pt x="199" y="223"/>
                </a:lnTo>
                <a:lnTo>
                  <a:pt x="201" y="220"/>
                </a:lnTo>
                <a:lnTo>
                  <a:pt x="201" y="215"/>
                </a:lnTo>
                <a:lnTo>
                  <a:pt x="200" y="200"/>
                </a:lnTo>
                <a:lnTo>
                  <a:pt x="196" y="185"/>
                </a:lnTo>
                <a:lnTo>
                  <a:pt x="191" y="171"/>
                </a:lnTo>
                <a:lnTo>
                  <a:pt x="184" y="157"/>
                </a:lnTo>
                <a:lnTo>
                  <a:pt x="174" y="145"/>
                </a:lnTo>
                <a:lnTo>
                  <a:pt x="164" y="135"/>
                </a:lnTo>
                <a:lnTo>
                  <a:pt x="152" y="125"/>
                </a:lnTo>
                <a:lnTo>
                  <a:pt x="140" y="12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3231" tIns="33231" rIns="33231" bIns="33231"/>
          <a:lstStyle/>
          <a:p>
            <a:endParaRPr lang="ko-KR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276079" y="5479852"/>
            <a:ext cx="796478" cy="209138"/>
          </a:xfrm>
          <a:prstGeom prst="rect">
            <a:avLst/>
          </a:prstGeom>
          <a:noFill/>
        </p:spPr>
        <p:txBody>
          <a:bodyPr wrap="none" lIns="33231" tIns="33231" rIns="33231" bIns="33231">
            <a:spAutoFit/>
          </a:bodyPr>
          <a:lstStyle/>
          <a:p>
            <a:pPr>
              <a:defRPr/>
            </a:pPr>
            <a:r>
              <a:rPr lang="en-US" altLang="ko-KR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개발업체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265820" y="4293096"/>
            <a:ext cx="9511716" cy="3012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업무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흐름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sz="2000" dirty="0"/>
          </a:p>
        </p:txBody>
      </p:sp>
      <p:sp>
        <p:nvSpPr>
          <p:cNvPr id="95" name="Rounded Rectangle 94"/>
          <p:cNvSpPr>
            <a:spLocks noChangeArrowheads="1"/>
          </p:cNvSpPr>
          <p:nvPr/>
        </p:nvSpPr>
        <p:spPr bwMode="auto">
          <a:xfrm>
            <a:off x="7954122" y="2986293"/>
            <a:ext cx="1823414" cy="10888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33231" tIns="33231" rIns="33231" bIns="33231" anchor="b"/>
          <a:lstStyle/>
          <a:p>
            <a:pPr algn="ctr" defTabSz="4220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lang="en-US" altLang="ko-KR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KB </a:t>
            </a:r>
            <a:r>
              <a:rPr lang="ko-KR" altLang="en-US" sz="1108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계열사</a:t>
            </a:r>
            <a:endParaRPr lang="en-US" altLang="ko-KR" sz="1108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6860" y="2716043"/>
            <a:ext cx="1871824" cy="975928"/>
          </a:xfrm>
          <a:prstGeom prst="rect">
            <a:avLst/>
          </a:prstGeom>
          <a:noFill/>
          <a:ln w="19050" algn="ctr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서비스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소비업체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</a:b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/>
            </a:endParaRPr>
          </a:p>
        </p:txBody>
      </p:sp>
      <p:pic>
        <p:nvPicPr>
          <p:cNvPr id="8" name="Picture 42" descr="Centerhub-pic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283667"/>
            <a:ext cx="1821433" cy="9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496616" y="3408832"/>
            <a:ext cx="1116124" cy="2265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+mn-ea"/>
              </a:rPr>
              <a:t>애플리케이션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08133" y="3062437"/>
            <a:ext cx="1266825" cy="919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chemeClr val="bg1"/>
                </a:solidFill>
                <a:latin typeface="+mn-ea"/>
                <a:cs typeface="Arial"/>
              </a:rPr>
              <a:t>API Gateway</a:t>
            </a:r>
          </a:p>
        </p:txBody>
      </p:sp>
      <p:sp>
        <p:nvSpPr>
          <p:cNvPr id="11" name="Can 10"/>
          <p:cNvSpPr/>
          <p:nvPr/>
        </p:nvSpPr>
        <p:spPr>
          <a:xfrm>
            <a:off x="3734636" y="3838432"/>
            <a:ext cx="1107123" cy="261473"/>
          </a:xfrm>
          <a:prstGeom prst="ca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인증관리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880992" y="1700808"/>
            <a:ext cx="1266825" cy="9193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latin typeface="+mn-ea"/>
                <a:cs typeface="Arial"/>
              </a:rPr>
              <a:t>통합 포탈</a:t>
            </a:r>
            <a:endParaRPr lang="en-US" altLang="ko-KR" sz="1200" b="1" kern="0" dirty="0">
              <a:latin typeface="+mn-ea"/>
              <a:cs typeface="Arial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48024" y="2095901"/>
            <a:ext cx="70643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고객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180287" y="1992454"/>
            <a:ext cx="1266825" cy="628413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latin typeface="+mn-ea"/>
                <a:cs typeface="Arial"/>
              </a:rPr>
              <a:t>통합 인증</a:t>
            </a:r>
            <a:endParaRPr lang="en-US" altLang="ko-KR" sz="1200" b="1" kern="0" dirty="0">
              <a:latin typeface="+mn-ea"/>
              <a:cs typeface="Arial"/>
            </a:endParaRPr>
          </a:p>
        </p:txBody>
      </p:sp>
      <p:sp>
        <p:nvSpPr>
          <p:cNvPr id="13" name="Can 12"/>
          <p:cNvSpPr/>
          <p:nvPr/>
        </p:nvSpPr>
        <p:spPr>
          <a:xfrm>
            <a:off x="6363649" y="2493596"/>
            <a:ext cx="900100" cy="222946"/>
          </a:xfrm>
          <a:prstGeom prst="ca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인증정보</a:t>
            </a:r>
          </a:p>
        </p:txBody>
      </p:sp>
      <p:cxnSp>
        <p:nvCxnSpPr>
          <p:cNvPr id="18" name="Straight Arrow Connector 17"/>
          <p:cNvCxnSpPr/>
          <p:nvPr/>
        </p:nvCxnSpPr>
        <p:spPr bwMode="gray">
          <a:xfrm flipV="1">
            <a:off x="1665095" y="1875134"/>
            <a:ext cx="3119556" cy="1184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9" name="Oval 10"/>
          <p:cNvSpPr>
            <a:spLocks noChangeArrowheads="1"/>
          </p:cNvSpPr>
          <p:nvPr/>
        </p:nvSpPr>
        <p:spPr bwMode="gray">
          <a:xfrm>
            <a:off x="3053688" y="1782989"/>
            <a:ext cx="459152" cy="177685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i="0" dirty="0">
                <a:solidFill>
                  <a:schemeClr val="bg1"/>
                </a:solidFill>
                <a:latin typeface="+mn-ea"/>
              </a:rPr>
              <a:t>1-1</a:t>
            </a:r>
          </a:p>
        </p:txBody>
      </p:sp>
      <p:cxnSp>
        <p:nvCxnSpPr>
          <p:cNvPr id="32" name="Straight Arrow Connector 31"/>
          <p:cNvCxnSpPr>
            <a:stCxn id="9" idx="3"/>
            <a:endCxn id="10" idx="1"/>
          </p:cNvCxnSpPr>
          <p:nvPr/>
        </p:nvCxnSpPr>
        <p:spPr bwMode="gray">
          <a:xfrm>
            <a:off x="2612740" y="3522087"/>
            <a:ext cx="695393" cy="0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10" idx="3"/>
            <a:endCxn id="110" idx="1"/>
          </p:cNvCxnSpPr>
          <p:nvPr/>
        </p:nvCxnSpPr>
        <p:spPr bwMode="gray">
          <a:xfrm>
            <a:off x="4574958" y="3522087"/>
            <a:ext cx="1746194" cy="619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10" idx="3"/>
            <a:endCxn id="13" idx="2"/>
          </p:cNvCxnSpPr>
          <p:nvPr/>
        </p:nvCxnSpPr>
        <p:spPr bwMode="gray">
          <a:xfrm flipV="1">
            <a:off x="4574958" y="2605069"/>
            <a:ext cx="1788691" cy="917018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8" name="Text Box 17"/>
          <p:cNvSpPr txBox="1">
            <a:spLocks noChangeArrowheads="1"/>
          </p:cNvSpPr>
          <p:nvPr/>
        </p:nvSpPr>
        <p:spPr bwMode="auto">
          <a:xfrm>
            <a:off x="2399177" y="1610788"/>
            <a:ext cx="1503048" cy="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사용자 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ID/PW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및 동의 요청</a:t>
            </a:r>
          </a:p>
        </p:txBody>
      </p:sp>
      <p:sp>
        <p:nvSpPr>
          <p:cNvPr id="51" name="Freeform 175"/>
          <p:cNvSpPr>
            <a:spLocks/>
          </p:cNvSpPr>
          <p:nvPr/>
        </p:nvSpPr>
        <p:spPr bwMode="auto">
          <a:xfrm>
            <a:off x="1649473" y="2755597"/>
            <a:ext cx="335140" cy="267551"/>
          </a:xfrm>
          <a:custGeom>
            <a:avLst/>
            <a:gdLst>
              <a:gd name="T0" fmla="*/ 2147483646 w 201"/>
              <a:gd name="T1" fmla="*/ 2147483646 h 246"/>
              <a:gd name="T2" fmla="*/ 2147483646 w 201"/>
              <a:gd name="T3" fmla="*/ 2147483646 h 246"/>
              <a:gd name="T4" fmla="*/ 2147483646 w 201"/>
              <a:gd name="T5" fmla="*/ 2147483646 h 246"/>
              <a:gd name="T6" fmla="*/ 2147483646 w 201"/>
              <a:gd name="T7" fmla="*/ 2147483646 h 246"/>
              <a:gd name="T8" fmla="*/ 2147483646 w 201"/>
              <a:gd name="T9" fmla="*/ 2147483646 h 246"/>
              <a:gd name="T10" fmla="*/ 2147483646 w 201"/>
              <a:gd name="T11" fmla="*/ 2147483646 h 246"/>
              <a:gd name="T12" fmla="*/ 2147483646 w 201"/>
              <a:gd name="T13" fmla="*/ 2147483646 h 246"/>
              <a:gd name="T14" fmla="*/ 2147483646 w 201"/>
              <a:gd name="T15" fmla="*/ 2147483646 h 246"/>
              <a:gd name="T16" fmla="*/ 2147483646 w 201"/>
              <a:gd name="T17" fmla="*/ 2147483646 h 246"/>
              <a:gd name="T18" fmla="*/ 2147483646 w 201"/>
              <a:gd name="T19" fmla="*/ 0 h 246"/>
              <a:gd name="T20" fmla="*/ 2147483646 w 201"/>
              <a:gd name="T21" fmla="*/ 2147483646 h 246"/>
              <a:gd name="T22" fmla="*/ 2147483646 w 201"/>
              <a:gd name="T23" fmla="*/ 2147483646 h 246"/>
              <a:gd name="T24" fmla="*/ 2147483646 w 201"/>
              <a:gd name="T25" fmla="*/ 2147483646 h 246"/>
              <a:gd name="T26" fmla="*/ 2147483646 w 201"/>
              <a:gd name="T27" fmla="*/ 2147483646 h 246"/>
              <a:gd name="T28" fmla="*/ 2147483646 w 201"/>
              <a:gd name="T29" fmla="*/ 2147483646 h 246"/>
              <a:gd name="T30" fmla="*/ 2147483646 w 201"/>
              <a:gd name="T31" fmla="*/ 2147483646 h 246"/>
              <a:gd name="T32" fmla="*/ 2147483646 w 201"/>
              <a:gd name="T33" fmla="*/ 2147483646 h 246"/>
              <a:gd name="T34" fmla="*/ 2147483646 w 201"/>
              <a:gd name="T35" fmla="*/ 2147483646 h 246"/>
              <a:gd name="T36" fmla="*/ 2147483646 w 201"/>
              <a:gd name="T37" fmla="*/ 2147483646 h 246"/>
              <a:gd name="T38" fmla="*/ 2147483646 w 201"/>
              <a:gd name="T39" fmla="*/ 2147483646 h 246"/>
              <a:gd name="T40" fmla="*/ 2147483646 w 201"/>
              <a:gd name="T41" fmla="*/ 2147483646 h 246"/>
              <a:gd name="T42" fmla="*/ 2147483646 w 201"/>
              <a:gd name="T43" fmla="*/ 2147483646 h 246"/>
              <a:gd name="T44" fmla="*/ 0 w 201"/>
              <a:gd name="T45" fmla="*/ 2147483646 h 246"/>
              <a:gd name="T46" fmla="*/ 2147483646 w 201"/>
              <a:gd name="T47" fmla="*/ 2147483646 h 246"/>
              <a:gd name="T48" fmla="*/ 2147483646 w 201"/>
              <a:gd name="T49" fmla="*/ 2147483646 h 246"/>
              <a:gd name="T50" fmla="*/ 2147483646 w 201"/>
              <a:gd name="T51" fmla="*/ 2147483646 h 246"/>
              <a:gd name="T52" fmla="*/ 2147483646 w 201"/>
              <a:gd name="T53" fmla="*/ 2147483646 h 246"/>
              <a:gd name="T54" fmla="*/ 2147483646 w 201"/>
              <a:gd name="T55" fmla="*/ 2147483646 h 246"/>
              <a:gd name="T56" fmla="*/ 2147483646 w 201"/>
              <a:gd name="T57" fmla="*/ 2147483646 h 246"/>
              <a:gd name="T58" fmla="*/ 2147483646 w 201"/>
              <a:gd name="T59" fmla="*/ 2147483646 h 246"/>
              <a:gd name="T60" fmla="*/ 2147483646 w 201"/>
              <a:gd name="T61" fmla="*/ 2147483646 h 246"/>
              <a:gd name="T62" fmla="*/ 2147483646 w 201"/>
              <a:gd name="T63" fmla="*/ 2147483646 h 246"/>
              <a:gd name="T64" fmla="*/ 2147483646 w 201"/>
              <a:gd name="T65" fmla="*/ 2147483646 h 246"/>
              <a:gd name="T66" fmla="*/ 2147483646 w 201"/>
              <a:gd name="T67" fmla="*/ 2147483646 h 246"/>
              <a:gd name="T68" fmla="*/ 2147483646 w 201"/>
              <a:gd name="T69" fmla="*/ 2147483646 h 246"/>
              <a:gd name="T70" fmla="*/ 2147483646 w 201"/>
              <a:gd name="T71" fmla="*/ 2147483646 h 246"/>
              <a:gd name="T72" fmla="*/ 2147483646 w 201"/>
              <a:gd name="T73" fmla="*/ 2147483646 h 246"/>
              <a:gd name="T74" fmla="*/ 2147483646 w 201"/>
              <a:gd name="T75" fmla="*/ 2147483646 h 24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1" h="246">
                <a:moveTo>
                  <a:pt x="140" y="120"/>
                </a:moveTo>
                <a:lnTo>
                  <a:pt x="140" y="120"/>
                </a:lnTo>
                <a:lnTo>
                  <a:pt x="145" y="115"/>
                </a:lnTo>
                <a:lnTo>
                  <a:pt x="150" y="109"/>
                </a:lnTo>
                <a:lnTo>
                  <a:pt x="155" y="102"/>
                </a:lnTo>
                <a:lnTo>
                  <a:pt x="158" y="96"/>
                </a:lnTo>
                <a:lnTo>
                  <a:pt x="162" y="89"/>
                </a:lnTo>
                <a:lnTo>
                  <a:pt x="164" y="81"/>
                </a:lnTo>
                <a:lnTo>
                  <a:pt x="165" y="73"/>
                </a:lnTo>
                <a:lnTo>
                  <a:pt x="165" y="66"/>
                </a:lnTo>
                <a:lnTo>
                  <a:pt x="164" y="52"/>
                </a:lnTo>
                <a:lnTo>
                  <a:pt x="160" y="41"/>
                </a:lnTo>
                <a:lnTo>
                  <a:pt x="155" y="29"/>
                </a:lnTo>
                <a:lnTo>
                  <a:pt x="147" y="20"/>
                </a:lnTo>
                <a:lnTo>
                  <a:pt x="137" y="12"/>
                </a:lnTo>
                <a:lnTo>
                  <a:pt x="126" y="6"/>
                </a:lnTo>
                <a:lnTo>
                  <a:pt x="114" y="2"/>
                </a:lnTo>
                <a:lnTo>
                  <a:pt x="101" y="0"/>
                </a:lnTo>
                <a:lnTo>
                  <a:pt x="88" y="2"/>
                </a:lnTo>
                <a:lnTo>
                  <a:pt x="76" y="6"/>
                </a:lnTo>
                <a:lnTo>
                  <a:pt x="65" y="12"/>
                </a:lnTo>
                <a:lnTo>
                  <a:pt x="56" y="19"/>
                </a:lnTo>
                <a:lnTo>
                  <a:pt x="48" y="29"/>
                </a:lnTo>
                <a:lnTo>
                  <a:pt x="42" y="40"/>
                </a:lnTo>
                <a:lnTo>
                  <a:pt x="37" y="51"/>
                </a:lnTo>
                <a:lnTo>
                  <a:pt x="36" y="64"/>
                </a:lnTo>
                <a:lnTo>
                  <a:pt x="37" y="72"/>
                </a:lnTo>
                <a:lnTo>
                  <a:pt x="39" y="80"/>
                </a:lnTo>
                <a:lnTo>
                  <a:pt x="41" y="88"/>
                </a:lnTo>
                <a:lnTo>
                  <a:pt x="43" y="95"/>
                </a:lnTo>
                <a:lnTo>
                  <a:pt x="48" y="102"/>
                </a:lnTo>
                <a:lnTo>
                  <a:pt x="52" y="109"/>
                </a:lnTo>
                <a:lnTo>
                  <a:pt x="57" y="115"/>
                </a:lnTo>
                <a:lnTo>
                  <a:pt x="63" y="120"/>
                </a:lnTo>
                <a:lnTo>
                  <a:pt x="50" y="127"/>
                </a:lnTo>
                <a:lnTo>
                  <a:pt x="37" y="135"/>
                </a:lnTo>
                <a:lnTo>
                  <a:pt x="27" y="145"/>
                </a:lnTo>
                <a:lnTo>
                  <a:pt x="18" y="157"/>
                </a:lnTo>
                <a:lnTo>
                  <a:pt x="11" y="171"/>
                </a:lnTo>
                <a:lnTo>
                  <a:pt x="5" y="185"/>
                </a:lnTo>
                <a:lnTo>
                  <a:pt x="1" y="200"/>
                </a:lnTo>
                <a:lnTo>
                  <a:pt x="0" y="215"/>
                </a:lnTo>
                <a:lnTo>
                  <a:pt x="1" y="220"/>
                </a:lnTo>
                <a:lnTo>
                  <a:pt x="3" y="223"/>
                </a:lnTo>
                <a:lnTo>
                  <a:pt x="6" y="226"/>
                </a:lnTo>
                <a:lnTo>
                  <a:pt x="10" y="229"/>
                </a:lnTo>
                <a:lnTo>
                  <a:pt x="19" y="235"/>
                </a:lnTo>
                <a:lnTo>
                  <a:pt x="32" y="239"/>
                </a:lnTo>
                <a:lnTo>
                  <a:pt x="47" y="243"/>
                </a:lnTo>
                <a:lnTo>
                  <a:pt x="64" y="245"/>
                </a:lnTo>
                <a:lnTo>
                  <a:pt x="83" y="246"/>
                </a:lnTo>
                <a:lnTo>
                  <a:pt x="101" y="246"/>
                </a:lnTo>
                <a:lnTo>
                  <a:pt x="120" y="246"/>
                </a:lnTo>
                <a:lnTo>
                  <a:pt x="137" y="245"/>
                </a:lnTo>
                <a:lnTo>
                  <a:pt x="155" y="243"/>
                </a:lnTo>
                <a:lnTo>
                  <a:pt x="170" y="239"/>
                </a:lnTo>
                <a:lnTo>
                  <a:pt x="183" y="235"/>
                </a:lnTo>
                <a:lnTo>
                  <a:pt x="193" y="229"/>
                </a:lnTo>
                <a:lnTo>
                  <a:pt x="196" y="226"/>
                </a:lnTo>
                <a:lnTo>
                  <a:pt x="199" y="223"/>
                </a:lnTo>
                <a:lnTo>
                  <a:pt x="201" y="220"/>
                </a:lnTo>
                <a:lnTo>
                  <a:pt x="201" y="215"/>
                </a:lnTo>
                <a:lnTo>
                  <a:pt x="200" y="200"/>
                </a:lnTo>
                <a:lnTo>
                  <a:pt x="196" y="185"/>
                </a:lnTo>
                <a:lnTo>
                  <a:pt x="191" y="171"/>
                </a:lnTo>
                <a:lnTo>
                  <a:pt x="184" y="157"/>
                </a:lnTo>
                <a:lnTo>
                  <a:pt x="174" y="145"/>
                </a:lnTo>
                <a:lnTo>
                  <a:pt x="164" y="135"/>
                </a:lnTo>
                <a:lnTo>
                  <a:pt x="152" y="125"/>
                </a:lnTo>
                <a:lnTo>
                  <a:pt x="140" y="12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3231" tIns="33231" rIns="33231" bIns="33231"/>
          <a:lstStyle/>
          <a:p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21895" y="3026428"/>
            <a:ext cx="559233" cy="351163"/>
          </a:xfrm>
          <a:prstGeom prst="rect">
            <a:avLst/>
          </a:prstGeom>
          <a:noFill/>
        </p:spPr>
        <p:txBody>
          <a:bodyPr wrap="none" lIns="33231" tIns="33231" rIns="33231" bIns="33231">
            <a:spAutoFit/>
          </a:bodyPr>
          <a:lstStyle/>
          <a:p>
            <a:pPr algn="ctr">
              <a:defRPr/>
            </a:pPr>
            <a:r>
              <a:rPr lang="en-US" altLang="ko-KR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br>
              <a:rPr lang="en-US" altLang="ko-KR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2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</a:t>
            </a:r>
          </a:p>
        </p:txBody>
      </p:sp>
      <p:cxnSp>
        <p:nvCxnSpPr>
          <p:cNvPr id="53" name="Straight Arrow Connector 52"/>
          <p:cNvCxnSpPr/>
          <p:nvPr/>
        </p:nvCxnSpPr>
        <p:spPr bwMode="gray">
          <a:xfrm flipV="1">
            <a:off x="2027514" y="1977743"/>
            <a:ext cx="2747097" cy="887342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gray">
          <a:xfrm>
            <a:off x="1275908" y="2309355"/>
            <a:ext cx="1" cy="359546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66" name="Oval 10"/>
          <p:cNvSpPr>
            <a:spLocks noChangeArrowheads="1"/>
          </p:cNvSpPr>
          <p:nvPr/>
        </p:nvSpPr>
        <p:spPr bwMode="gray">
          <a:xfrm>
            <a:off x="1166656" y="2345044"/>
            <a:ext cx="247650" cy="19475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</a:t>
            </a:r>
            <a:endParaRPr lang="en-US" altLang="ko-KR" sz="12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Oval 10"/>
          <p:cNvSpPr>
            <a:spLocks noChangeArrowheads="1"/>
          </p:cNvSpPr>
          <p:nvPr/>
        </p:nvSpPr>
        <p:spPr bwMode="gray">
          <a:xfrm>
            <a:off x="2716862" y="3445976"/>
            <a:ext cx="390219" cy="16024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3-1</a:t>
            </a:r>
            <a:endParaRPr lang="en-US" altLang="ko-KR" sz="1200" b="1" i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4" name="Group 144"/>
          <p:cNvGrpSpPr>
            <a:grpSpLocks/>
          </p:cNvGrpSpPr>
          <p:nvPr/>
        </p:nvGrpSpPr>
        <p:grpSpPr bwMode="auto">
          <a:xfrm>
            <a:off x="8813055" y="3342538"/>
            <a:ext cx="603250" cy="405738"/>
            <a:chOff x="7408362" y="3177246"/>
            <a:chExt cx="1361103" cy="786220"/>
          </a:xfrm>
        </p:grpSpPr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7408362" y="3648978"/>
              <a:ext cx="576679" cy="268525"/>
            </a:xfrm>
            <a:custGeom>
              <a:avLst/>
              <a:gdLst>
                <a:gd name="T0" fmla="*/ 0 w 1901952"/>
                <a:gd name="T1" fmla="*/ 0 h 1234440"/>
                <a:gd name="T2" fmla="*/ 0 w 1901952"/>
                <a:gd name="T3" fmla="*/ 0 h 1234440"/>
                <a:gd name="T4" fmla="*/ 0 w 1901952"/>
                <a:gd name="T5" fmla="*/ 0 h 1234440"/>
                <a:gd name="T6" fmla="*/ 0 w 1901952"/>
                <a:gd name="T7" fmla="*/ 0 h 1234440"/>
                <a:gd name="T8" fmla="*/ 0 w 1901952"/>
                <a:gd name="T9" fmla="*/ 0 h 1234440"/>
                <a:gd name="T10" fmla="*/ 0 w 1901952"/>
                <a:gd name="T11" fmla="*/ 0 h 1234440"/>
                <a:gd name="T12" fmla="*/ 0 w 1901952"/>
                <a:gd name="T13" fmla="*/ 0 h 1234440"/>
                <a:gd name="T14" fmla="*/ 0 w 1901952"/>
                <a:gd name="T15" fmla="*/ 0 h 1234440"/>
                <a:gd name="T16" fmla="*/ 0 w 1901952"/>
                <a:gd name="T17" fmla="*/ 0 h 1234440"/>
                <a:gd name="T18" fmla="*/ 0 w 1901952"/>
                <a:gd name="T19" fmla="*/ 0 h 1234440"/>
                <a:gd name="T20" fmla="*/ 0 w 1901952"/>
                <a:gd name="T21" fmla="*/ 0 h 1234440"/>
                <a:gd name="T22" fmla="*/ 0 w 1901952"/>
                <a:gd name="T23" fmla="*/ 0 h 1234440"/>
                <a:gd name="T24" fmla="*/ 0 w 1901952"/>
                <a:gd name="T25" fmla="*/ 0 h 1234440"/>
                <a:gd name="T26" fmla="*/ 0 w 1901952"/>
                <a:gd name="T27" fmla="*/ 0 h 1234440"/>
                <a:gd name="T28" fmla="*/ 0 w 1901952"/>
                <a:gd name="T29" fmla="*/ 0 h 1234440"/>
                <a:gd name="T30" fmla="*/ 0 w 1901952"/>
                <a:gd name="T31" fmla="*/ 0 h 1234440"/>
                <a:gd name="T32" fmla="*/ 0 w 1901952"/>
                <a:gd name="T33" fmla="*/ 0 h 1234440"/>
                <a:gd name="T34" fmla="*/ 0 w 1901952"/>
                <a:gd name="T35" fmla="*/ 0 h 1234440"/>
                <a:gd name="T36" fmla="*/ 0 w 1901952"/>
                <a:gd name="T37" fmla="*/ 0 h 1234440"/>
                <a:gd name="T38" fmla="*/ 0 w 1901952"/>
                <a:gd name="T39" fmla="*/ 0 h 1234440"/>
                <a:gd name="T40" fmla="*/ 0 w 1901952"/>
                <a:gd name="T41" fmla="*/ 0 h 1234440"/>
                <a:gd name="T42" fmla="*/ 0 w 1901952"/>
                <a:gd name="T43" fmla="*/ 0 h 12344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901952" h="1234440">
                  <a:moveTo>
                    <a:pt x="1066800" y="0"/>
                  </a:moveTo>
                  <a:cubicBezTo>
                    <a:pt x="1275537" y="0"/>
                    <a:pt x="1444752" y="151475"/>
                    <a:pt x="1444752" y="338328"/>
                  </a:cubicBezTo>
                  <a:cubicBezTo>
                    <a:pt x="1444752" y="361685"/>
                    <a:pt x="1442108" y="384489"/>
                    <a:pt x="1437074" y="406513"/>
                  </a:cubicBezTo>
                  <a:lnTo>
                    <a:pt x="1425818" y="438972"/>
                  </a:lnTo>
                  <a:lnTo>
                    <a:pt x="1426464" y="438912"/>
                  </a:lnTo>
                  <a:cubicBezTo>
                    <a:pt x="1635201" y="438912"/>
                    <a:pt x="1804416" y="594481"/>
                    <a:pt x="1804416" y="786384"/>
                  </a:cubicBezTo>
                  <a:cubicBezTo>
                    <a:pt x="1804416" y="810372"/>
                    <a:pt x="1801772" y="833792"/>
                    <a:pt x="1796738" y="856412"/>
                  </a:cubicBezTo>
                  <a:lnTo>
                    <a:pt x="1789475" y="877923"/>
                  </a:lnTo>
                  <a:lnTo>
                    <a:pt x="1847495" y="917041"/>
                  </a:lnTo>
                  <a:cubicBezTo>
                    <a:pt x="1881142" y="950688"/>
                    <a:pt x="1901952" y="997170"/>
                    <a:pt x="1901952" y="1048512"/>
                  </a:cubicBezTo>
                  <a:cubicBezTo>
                    <a:pt x="1901952" y="1151197"/>
                    <a:pt x="1818709" y="1234440"/>
                    <a:pt x="1716024" y="1234440"/>
                  </a:cubicBezTo>
                  <a:lnTo>
                    <a:pt x="185928" y="1234440"/>
                  </a:lnTo>
                  <a:cubicBezTo>
                    <a:pt x="83243" y="1234440"/>
                    <a:pt x="0" y="1151197"/>
                    <a:pt x="0" y="1048512"/>
                  </a:cubicBezTo>
                  <a:cubicBezTo>
                    <a:pt x="0" y="945827"/>
                    <a:pt x="83243" y="862584"/>
                    <a:pt x="185928" y="862584"/>
                  </a:cubicBezTo>
                  <a:lnTo>
                    <a:pt x="231227" y="862584"/>
                  </a:lnTo>
                  <a:lnTo>
                    <a:pt x="225252" y="850876"/>
                  </a:lnTo>
                  <a:cubicBezTo>
                    <a:pt x="205818" y="802012"/>
                    <a:pt x="195072" y="748289"/>
                    <a:pt x="195072" y="691896"/>
                  </a:cubicBezTo>
                  <a:cubicBezTo>
                    <a:pt x="195072" y="466325"/>
                    <a:pt x="367016" y="283464"/>
                    <a:pt x="579120" y="283464"/>
                  </a:cubicBezTo>
                  <a:cubicBezTo>
                    <a:pt x="599005" y="283464"/>
                    <a:pt x="618536" y="285071"/>
                    <a:pt x="637607" y="288170"/>
                  </a:cubicBezTo>
                  <a:lnTo>
                    <a:pt x="692969" y="301739"/>
                  </a:lnTo>
                  <a:lnTo>
                    <a:pt x="696527" y="270143"/>
                  </a:lnTo>
                  <a:cubicBezTo>
                    <a:pt x="731770" y="115973"/>
                    <a:pt x="884155" y="0"/>
                    <a:pt x="106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41719C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lIns="33231" tIns="33231" rIns="33231" bIns="33231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6" name="Picture 16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826" y="3572400"/>
              <a:ext cx="535302" cy="391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7" name="Group 164"/>
            <p:cNvGrpSpPr>
              <a:grpSpLocks/>
            </p:cNvGrpSpPr>
            <p:nvPr/>
          </p:nvGrpSpPr>
          <p:grpSpPr bwMode="auto">
            <a:xfrm flipV="1">
              <a:off x="8031793" y="3177246"/>
              <a:ext cx="737672" cy="249355"/>
              <a:chOff x="2045" y="3454"/>
              <a:chExt cx="879" cy="305"/>
            </a:xfrm>
          </p:grpSpPr>
          <p:sp>
            <p:nvSpPr>
              <p:cNvPr id="81" name="AutoShape 165"/>
              <p:cNvSpPr>
                <a:spLocks noChangeArrowheads="1"/>
              </p:cNvSpPr>
              <p:nvPr/>
            </p:nvSpPr>
            <p:spPr bwMode="auto">
              <a:xfrm>
                <a:off x="2045" y="345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AutoShape 166"/>
              <p:cNvSpPr>
                <a:spLocks noChangeArrowheads="1"/>
              </p:cNvSpPr>
              <p:nvPr/>
            </p:nvSpPr>
            <p:spPr bwMode="auto">
              <a:xfrm>
                <a:off x="2262" y="361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AutoShape 167"/>
              <p:cNvSpPr>
                <a:spLocks noChangeArrowheads="1"/>
              </p:cNvSpPr>
              <p:nvPr/>
            </p:nvSpPr>
            <p:spPr bwMode="auto">
              <a:xfrm>
                <a:off x="2373" y="3454"/>
                <a:ext cx="209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AutoShape 168"/>
              <p:cNvSpPr>
                <a:spLocks noChangeArrowheads="1"/>
              </p:cNvSpPr>
              <p:nvPr/>
            </p:nvSpPr>
            <p:spPr bwMode="auto">
              <a:xfrm>
                <a:off x="2719" y="3457"/>
                <a:ext cx="205" cy="142"/>
              </a:xfrm>
              <a:prstGeom prst="roundRect">
                <a:avLst>
                  <a:gd name="adj" fmla="val 34505"/>
                </a:avLst>
              </a:prstGeom>
              <a:solidFill>
                <a:srgbClr val="FFFFFF"/>
              </a:solidFill>
              <a:ln w="1587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IBMHelAprNinSix-Regular" charset="0"/>
                    <a:cs typeface="Arial" panose="020B0604020202020204" pitchFamily="34" charset="0"/>
                  </a:defRPr>
                </a:lvl9pPr>
              </a:lstStyle>
              <a:p>
                <a:pPr algn="ctr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ko-KR" sz="2031" b="1" ker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5" name="AutoShape 169"/>
              <p:cNvCxnSpPr>
                <a:cxnSpLocks noChangeShapeType="1"/>
                <a:stCxn id="81" idx="2"/>
                <a:endCxn id="82" idx="1"/>
              </p:cNvCxnSpPr>
              <p:nvPr/>
            </p:nvCxnSpPr>
            <p:spPr bwMode="auto">
              <a:xfrm rot="16200000" flipH="1">
                <a:off x="2161" y="3586"/>
                <a:ext cx="90" cy="113"/>
              </a:xfrm>
              <a:prstGeom prst="bentConnector2">
                <a:avLst/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70"/>
              <p:cNvCxnSpPr>
                <a:cxnSpLocks noChangeShapeType="1"/>
                <a:stCxn id="81" idx="3"/>
                <a:endCxn id="83" idx="1"/>
              </p:cNvCxnSpPr>
              <p:nvPr/>
            </p:nvCxnSpPr>
            <p:spPr bwMode="auto">
              <a:xfrm flipV="1">
                <a:off x="2252" y="3525"/>
                <a:ext cx="122" cy="2"/>
              </a:xfrm>
              <a:prstGeom prst="bentConnector3">
                <a:avLst>
                  <a:gd name="adj1" fmla="val 49181"/>
                </a:avLst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71"/>
              <p:cNvCxnSpPr>
                <a:cxnSpLocks noChangeShapeType="1"/>
                <a:stCxn id="82" idx="3"/>
                <a:endCxn id="84" idx="2"/>
              </p:cNvCxnSpPr>
              <p:nvPr/>
            </p:nvCxnSpPr>
            <p:spPr bwMode="auto">
              <a:xfrm flipV="1">
                <a:off x="2469" y="3597"/>
                <a:ext cx="352" cy="91"/>
              </a:xfrm>
              <a:prstGeom prst="bentConnector2">
                <a:avLst/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72"/>
              <p:cNvCxnSpPr>
                <a:cxnSpLocks noChangeShapeType="1"/>
                <a:stCxn id="83" idx="3"/>
                <a:endCxn id="84" idx="1"/>
              </p:cNvCxnSpPr>
              <p:nvPr/>
            </p:nvCxnSpPr>
            <p:spPr bwMode="auto">
              <a:xfrm>
                <a:off x="2581" y="3525"/>
                <a:ext cx="136" cy="1"/>
              </a:xfrm>
              <a:prstGeom prst="bentConnector3">
                <a:avLst>
                  <a:gd name="adj1" fmla="val 49264"/>
                </a:avLst>
              </a:prstGeom>
              <a:noFill/>
              <a:ln w="15875">
                <a:solidFill>
                  <a:srgbClr val="FFFFFF"/>
                </a:solidFill>
                <a:miter lim="800000"/>
                <a:headEnd/>
                <a:tailEnd type="arrow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8" name="Group 187"/>
            <p:cNvGrpSpPr>
              <a:grpSpLocks/>
            </p:cNvGrpSpPr>
            <p:nvPr/>
          </p:nvGrpSpPr>
          <p:grpSpPr bwMode="auto">
            <a:xfrm>
              <a:off x="7452427" y="3179971"/>
              <a:ext cx="403108" cy="336562"/>
              <a:chOff x="4011" y="2845"/>
              <a:chExt cx="316" cy="316"/>
            </a:xfrm>
          </p:grpSpPr>
          <p:sp>
            <p:nvSpPr>
              <p:cNvPr id="79" name="AutoShape 188"/>
              <p:cNvSpPr>
                <a:spLocks noChangeArrowheads="1"/>
              </p:cNvSpPr>
              <p:nvPr/>
            </p:nvSpPr>
            <p:spPr bwMode="auto">
              <a:xfrm>
                <a:off x="4010" y="2845"/>
                <a:ext cx="317" cy="3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44 w 21600"/>
                  <a:gd name="T25" fmla="*/ 3144 h 21600"/>
                  <a:gd name="T26" fmla="*/ 18456 w 21600"/>
                  <a:gd name="T27" fmla="*/ 1845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37" y="10800"/>
                    </a:moveTo>
                    <a:cubicBezTo>
                      <a:pt x="1737" y="15805"/>
                      <a:pt x="5795" y="19863"/>
                      <a:pt x="10800" y="19863"/>
                    </a:cubicBezTo>
                    <a:cubicBezTo>
                      <a:pt x="15805" y="19863"/>
                      <a:pt x="19863" y="15805"/>
                      <a:pt x="19863" y="10800"/>
                    </a:cubicBezTo>
                    <a:cubicBezTo>
                      <a:pt x="19863" y="5795"/>
                      <a:pt x="15805" y="1737"/>
                      <a:pt x="10800" y="1737"/>
                    </a:cubicBezTo>
                    <a:cubicBezTo>
                      <a:pt x="5795" y="1737"/>
                      <a:pt x="1737" y="5795"/>
                      <a:pt x="1737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3231" tIns="33231" rIns="33231" bIns="33231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ker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WordArt 189"/>
              <p:cNvSpPr>
                <a:spLocks noChangeArrowheads="1" noChangeShapeType="1" noTextEdit="1"/>
              </p:cNvSpPr>
              <p:nvPr/>
            </p:nvSpPr>
            <p:spPr bwMode="auto">
              <a:xfrm>
                <a:off x="4051" y="2932"/>
                <a:ext cx="220" cy="141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3323" b="1" kern="1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CRM</a:t>
                </a:r>
                <a:endParaRPr lang="ko-KR" altLang="en-US" sz="3323" b="1" kern="1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9" name="Rounded Rectangle 116"/>
          <p:cNvSpPr>
            <a:spLocks noChangeArrowheads="1"/>
          </p:cNvSpPr>
          <p:nvPr/>
        </p:nvSpPr>
        <p:spPr bwMode="auto">
          <a:xfrm>
            <a:off x="8187580" y="3095349"/>
            <a:ext cx="1328738" cy="696621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33231" tIns="33231" rIns="33231" bIns="3323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ko-KR" altLang="en-US" sz="1108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업무시스템 </a:t>
            </a:r>
            <a:r>
              <a:rPr lang="en-US" altLang="ko-KR" sz="1108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(API)</a:t>
            </a:r>
            <a:endParaRPr lang="ko-KR" altLang="en-US" sz="1108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Group 170"/>
          <p:cNvGrpSpPr>
            <a:grpSpLocks/>
          </p:cNvGrpSpPr>
          <p:nvPr/>
        </p:nvGrpSpPr>
        <p:grpSpPr bwMode="auto">
          <a:xfrm>
            <a:off x="8305055" y="3296345"/>
            <a:ext cx="333375" cy="399496"/>
            <a:chOff x="8421128" y="4676106"/>
            <a:chExt cx="360000" cy="550602"/>
          </a:xfrm>
        </p:grpSpPr>
        <p:grpSp>
          <p:nvGrpSpPr>
            <p:cNvPr id="91" name="Group 171"/>
            <p:cNvGrpSpPr>
              <a:grpSpLocks/>
            </p:cNvGrpSpPr>
            <p:nvPr/>
          </p:nvGrpSpPr>
          <p:grpSpPr bwMode="auto">
            <a:xfrm>
              <a:off x="8421128" y="4676106"/>
              <a:ext cx="360000" cy="360000"/>
              <a:chOff x="6221951" y="2312876"/>
              <a:chExt cx="540000" cy="539501"/>
            </a:xfrm>
          </p:grpSpPr>
          <p:sp>
            <p:nvSpPr>
              <p:cNvPr id="93" name="Oval 67"/>
              <p:cNvSpPr>
                <a:spLocks noChangeArrowheads="1"/>
              </p:cNvSpPr>
              <p:nvPr/>
            </p:nvSpPr>
            <p:spPr bwMode="auto">
              <a:xfrm>
                <a:off x="6221951" y="2312876"/>
                <a:ext cx="540000" cy="538920"/>
              </a:xfrm>
              <a:prstGeom prst="ellipse">
                <a:avLst/>
              </a:prstGeom>
              <a:gradFill rotWithShape="1">
                <a:gsLst>
                  <a:gs pos="0">
                    <a:srgbClr val="77CFF5"/>
                  </a:gs>
                  <a:gs pos="100000">
                    <a:srgbClr val="19B9F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3231" tIns="33231" rIns="33231" bIns="33231"/>
              <a:lstStyle>
                <a:lvl1pPr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defTabSz="50641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5064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endParaRPr lang="en-US" altLang="en-US" sz="2308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ヒラギノ角ゴ ProN W3"/>
                </a:endParaRPr>
              </a:p>
            </p:txBody>
          </p:sp>
          <p:pic>
            <p:nvPicPr>
              <p:cNvPr id="94" name="Picture 2" descr="C:\Mike\Connectivity Decks\API Discussion\images\Gears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2440" y="2407236"/>
                <a:ext cx="393084" cy="337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" name="Text Box 52"/>
            <p:cNvSpPr txBox="1">
              <a:spLocks noChangeArrowheads="1"/>
            </p:cNvSpPr>
            <p:nvPr/>
          </p:nvSpPr>
          <p:spPr bwMode="auto">
            <a:xfrm>
              <a:off x="8453700" y="4999585"/>
              <a:ext cx="281143" cy="22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74998"/>
                </a:schemeClr>
              </a:prstShdw>
            </a:effectLst>
          </p:spPr>
          <p:txBody>
            <a:bodyPr wrap="none" lIns="33231" tIns="33231" rIns="33231" bIns="33231">
              <a:spAutoFit/>
            </a:bodyPr>
            <a:lstStyle/>
            <a:p>
              <a:pPr defTabSz="46841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23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API</a:t>
              </a:r>
            </a:p>
          </p:txBody>
        </p:sp>
      </p:grpSp>
      <p:cxnSp>
        <p:nvCxnSpPr>
          <p:cNvPr id="96" name="Straight Arrow Connector 95"/>
          <p:cNvCxnSpPr>
            <a:stCxn id="110" idx="3"/>
            <a:endCxn id="95" idx="1"/>
          </p:cNvCxnSpPr>
          <p:nvPr/>
        </p:nvCxnSpPr>
        <p:spPr bwMode="gray">
          <a:xfrm>
            <a:off x="7263749" y="3528279"/>
            <a:ext cx="690373" cy="242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4880991" y="1033768"/>
            <a:ext cx="1266825" cy="406426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latin typeface="+mn-ea"/>
                <a:cs typeface="Arial"/>
              </a:rPr>
              <a:t>API Manager</a:t>
            </a:r>
          </a:p>
        </p:txBody>
      </p:sp>
      <p:sp>
        <p:nvSpPr>
          <p:cNvPr id="101" name="Text Box 17"/>
          <p:cNvSpPr txBox="1">
            <a:spLocks noChangeArrowheads="1"/>
          </p:cNvSpPr>
          <p:nvPr/>
        </p:nvSpPr>
        <p:spPr bwMode="auto">
          <a:xfrm>
            <a:off x="7905328" y="1508155"/>
            <a:ext cx="706438" cy="31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개발자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관리자</a:t>
            </a:r>
          </a:p>
        </p:txBody>
      </p:sp>
      <p:sp>
        <p:nvSpPr>
          <p:cNvPr id="102" name="Freeform 767"/>
          <p:cNvSpPr>
            <a:spLocks noEditPoints="1"/>
          </p:cNvSpPr>
          <p:nvPr/>
        </p:nvSpPr>
        <p:spPr bwMode="auto">
          <a:xfrm>
            <a:off x="8048720" y="1010897"/>
            <a:ext cx="426889" cy="513613"/>
          </a:xfrm>
          <a:custGeom>
            <a:avLst/>
            <a:gdLst>
              <a:gd name="T0" fmla="*/ 2147483646 w 300"/>
              <a:gd name="T1" fmla="*/ 2147483646 h 405"/>
              <a:gd name="T2" fmla="*/ 2147483646 w 300"/>
              <a:gd name="T3" fmla="*/ 2147483646 h 405"/>
              <a:gd name="T4" fmla="*/ 2147483646 w 300"/>
              <a:gd name="T5" fmla="*/ 2147483646 h 405"/>
              <a:gd name="T6" fmla="*/ 2147483646 w 300"/>
              <a:gd name="T7" fmla="*/ 2147483646 h 405"/>
              <a:gd name="T8" fmla="*/ 2147483646 w 300"/>
              <a:gd name="T9" fmla="*/ 2147483646 h 405"/>
              <a:gd name="T10" fmla="*/ 2147483646 w 300"/>
              <a:gd name="T11" fmla="*/ 2147483646 h 405"/>
              <a:gd name="T12" fmla="*/ 2147483646 w 300"/>
              <a:gd name="T13" fmla="*/ 2147483646 h 405"/>
              <a:gd name="T14" fmla="*/ 2147483646 w 300"/>
              <a:gd name="T15" fmla="*/ 2147483646 h 405"/>
              <a:gd name="T16" fmla="*/ 2147483646 w 300"/>
              <a:gd name="T17" fmla="*/ 2147483646 h 405"/>
              <a:gd name="T18" fmla="*/ 2147483646 w 300"/>
              <a:gd name="T19" fmla="*/ 2147483646 h 405"/>
              <a:gd name="T20" fmla="*/ 2147483646 w 300"/>
              <a:gd name="T21" fmla="*/ 2147483646 h 405"/>
              <a:gd name="T22" fmla="*/ 2147483646 w 300"/>
              <a:gd name="T23" fmla="*/ 2147483646 h 405"/>
              <a:gd name="T24" fmla="*/ 2147483646 w 300"/>
              <a:gd name="T25" fmla="*/ 2147483646 h 405"/>
              <a:gd name="T26" fmla="*/ 2147483646 w 300"/>
              <a:gd name="T27" fmla="*/ 2147483646 h 405"/>
              <a:gd name="T28" fmla="*/ 2147483646 w 300"/>
              <a:gd name="T29" fmla="*/ 2147483646 h 405"/>
              <a:gd name="T30" fmla="*/ 2147483646 w 300"/>
              <a:gd name="T31" fmla="*/ 2147483646 h 405"/>
              <a:gd name="T32" fmla="*/ 2147483646 w 300"/>
              <a:gd name="T33" fmla="*/ 2147483646 h 405"/>
              <a:gd name="T34" fmla="*/ 2147483646 w 300"/>
              <a:gd name="T35" fmla="*/ 2147483646 h 405"/>
              <a:gd name="T36" fmla="*/ 2147483646 w 300"/>
              <a:gd name="T37" fmla="*/ 2147483646 h 405"/>
              <a:gd name="T38" fmla="*/ 2147483646 w 300"/>
              <a:gd name="T39" fmla="*/ 2147483646 h 405"/>
              <a:gd name="T40" fmla="*/ 2147483646 w 300"/>
              <a:gd name="T41" fmla="*/ 2147483646 h 405"/>
              <a:gd name="T42" fmla="*/ 2147483646 w 300"/>
              <a:gd name="T43" fmla="*/ 2147483646 h 405"/>
              <a:gd name="T44" fmla="*/ 2147483646 w 300"/>
              <a:gd name="T45" fmla="*/ 2147483646 h 405"/>
              <a:gd name="T46" fmla="*/ 2147483646 w 300"/>
              <a:gd name="T47" fmla="*/ 2147483646 h 405"/>
              <a:gd name="T48" fmla="*/ 2147483646 w 300"/>
              <a:gd name="T49" fmla="*/ 2147483646 h 405"/>
              <a:gd name="T50" fmla="*/ 2147483646 w 300"/>
              <a:gd name="T51" fmla="*/ 2147483646 h 405"/>
              <a:gd name="T52" fmla="*/ 2147483646 w 300"/>
              <a:gd name="T53" fmla="*/ 2147483646 h 405"/>
              <a:gd name="T54" fmla="*/ 2147483646 w 300"/>
              <a:gd name="T55" fmla="*/ 2147483646 h 405"/>
              <a:gd name="T56" fmla="*/ 2147483646 w 300"/>
              <a:gd name="T57" fmla="*/ 2147483646 h 405"/>
              <a:gd name="T58" fmla="*/ 2147483646 w 300"/>
              <a:gd name="T59" fmla="*/ 2147483646 h 405"/>
              <a:gd name="T60" fmla="*/ 2147483646 w 300"/>
              <a:gd name="T61" fmla="*/ 2147483646 h 405"/>
              <a:gd name="T62" fmla="*/ 2147483646 w 300"/>
              <a:gd name="T63" fmla="*/ 2147483646 h 405"/>
              <a:gd name="T64" fmla="*/ 2147483646 w 300"/>
              <a:gd name="T65" fmla="*/ 2147483646 h 405"/>
              <a:gd name="T66" fmla="*/ 2147483646 w 300"/>
              <a:gd name="T67" fmla="*/ 2147483646 h 405"/>
              <a:gd name="T68" fmla="*/ 2147483646 w 300"/>
              <a:gd name="T69" fmla="*/ 0 h 405"/>
              <a:gd name="T70" fmla="*/ 2147483646 w 300"/>
              <a:gd name="T71" fmla="*/ 2147483646 h 405"/>
              <a:gd name="T72" fmla="*/ 2147483646 w 300"/>
              <a:gd name="T73" fmla="*/ 2147483646 h 405"/>
              <a:gd name="T74" fmla="*/ 2147483646 w 300"/>
              <a:gd name="T75" fmla="*/ 2147483646 h 405"/>
              <a:gd name="T76" fmla="*/ 2147483646 w 300"/>
              <a:gd name="T77" fmla="*/ 2147483646 h 405"/>
              <a:gd name="T78" fmla="*/ 2147483646 w 300"/>
              <a:gd name="T79" fmla="*/ 2147483646 h 405"/>
              <a:gd name="T80" fmla="*/ 2147483646 w 300"/>
              <a:gd name="T81" fmla="*/ 2147483646 h 405"/>
              <a:gd name="T82" fmla="*/ 2147483646 w 300"/>
              <a:gd name="T83" fmla="*/ 2147483646 h 405"/>
              <a:gd name="T84" fmla="*/ 2147483646 w 300"/>
              <a:gd name="T85" fmla="*/ 2147483646 h 405"/>
              <a:gd name="T86" fmla="*/ 2147483646 w 300"/>
              <a:gd name="T87" fmla="*/ 2147483646 h 405"/>
              <a:gd name="T88" fmla="*/ 2147483646 w 300"/>
              <a:gd name="T89" fmla="*/ 2147483646 h 405"/>
              <a:gd name="T90" fmla="*/ 2147483646 w 300"/>
              <a:gd name="T91" fmla="*/ 2147483646 h 405"/>
              <a:gd name="T92" fmla="*/ 2147483646 w 300"/>
              <a:gd name="T93" fmla="*/ 2147483646 h 405"/>
              <a:gd name="T94" fmla="*/ 2147483646 w 300"/>
              <a:gd name="T95" fmla="*/ 2147483646 h 405"/>
              <a:gd name="T96" fmla="*/ 2147483646 w 300"/>
              <a:gd name="T97" fmla="*/ 2147483646 h 405"/>
              <a:gd name="T98" fmla="*/ 2147483646 w 300"/>
              <a:gd name="T99" fmla="*/ 2147483646 h 405"/>
              <a:gd name="T100" fmla="*/ 2147483646 w 300"/>
              <a:gd name="T101" fmla="*/ 2147483646 h 405"/>
              <a:gd name="T102" fmla="*/ 2147483646 w 300"/>
              <a:gd name="T103" fmla="*/ 2147483646 h 405"/>
              <a:gd name="T104" fmla="*/ 2147483646 w 300"/>
              <a:gd name="T105" fmla="*/ 2147483646 h 405"/>
              <a:gd name="T106" fmla="*/ 2147483646 w 300"/>
              <a:gd name="T107" fmla="*/ 2147483646 h 405"/>
              <a:gd name="T108" fmla="*/ 2147483646 w 300"/>
              <a:gd name="T109" fmla="*/ 2147483646 h 405"/>
              <a:gd name="T110" fmla="*/ 2147483646 w 300"/>
              <a:gd name="T111" fmla="*/ 2147483646 h 4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00" h="405">
                <a:moveTo>
                  <a:pt x="261" y="393"/>
                </a:moveTo>
                <a:lnTo>
                  <a:pt x="261" y="393"/>
                </a:lnTo>
                <a:lnTo>
                  <a:pt x="39" y="393"/>
                </a:lnTo>
                <a:lnTo>
                  <a:pt x="36" y="394"/>
                </a:lnTo>
                <a:lnTo>
                  <a:pt x="34" y="395"/>
                </a:lnTo>
                <a:lnTo>
                  <a:pt x="33" y="397"/>
                </a:lnTo>
                <a:lnTo>
                  <a:pt x="32" y="400"/>
                </a:lnTo>
                <a:lnTo>
                  <a:pt x="33" y="402"/>
                </a:lnTo>
                <a:lnTo>
                  <a:pt x="34" y="404"/>
                </a:lnTo>
                <a:lnTo>
                  <a:pt x="37" y="405"/>
                </a:lnTo>
                <a:lnTo>
                  <a:pt x="39" y="405"/>
                </a:lnTo>
                <a:lnTo>
                  <a:pt x="261" y="405"/>
                </a:lnTo>
                <a:lnTo>
                  <a:pt x="263" y="405"/>
                </a:lnTo>
                <a:lnTo>
                  <a:pt x="265" y="404"/>
                </a:lnTo>
                <a:lnTo>
                  <a:pt x="266" y="402"/>
                </a:lnTo>
                <a:lnTo>
                  <a:pt x="266" y="400"/>
                </a:lnTo>
                <a:lnTo>
                  <a:pt x="266" y="397"/>
                </a:lnTo>
                <a:lnTo>
                  <a:pt x="265" y="395"/>
                </a:lnTo>
                <a:lnTo>
                  <a:pt x="263" y="394"/>
                </a:lnTo>
                <a:lnTo>
                  <a:pt x="261" y="393"/>
                </a:lnTo>
                <a:close/>
                <a:moveTo>
                  <a:pt x="286" y="219"/>
                </a:moveTo>
                <a:lnTo>
                  <a:pt x="13" y="219"/>
                </a:lnTo>
                <a:lnTo>
                  <a:pt x="8" y="220"/>
                </a:lnTo>
                <a:lnTo>
                  <a:pt x="4" y="223"/>
                </a:lnTo>
                <a:lnTo>
                  <a:pt x="1" y="228"/>
                </a:lnTo>
                <a:lnTo>
                  <a:pt x="0" y="233"/>
                </a:lnTo>
                <a:lnTo>
                  <a:pt x="13" y="373"/>
                </a:lnTo>
                <a:lnTo>
                  <a:pt x="14" y="379"/>
                </a:lnTo>
                <a:lnTo>
                  <a:pt x="17" y="383"/>
                </a:lnTo>
                <a:lnTo>
                  <a:pt x="21" y="386"/>
                </a:lnTo>
                <a:lnTo>
                  <a:pt x="27" y="388"/>
                </a:lnTo>
                <a:lnTo>
                  <a:pt x="273" y="388"/>
                </a:lnTo>
                <a:lnTo>
                  <a:pt x="277" y="386"/>
                </a:lnTo>
                <a:lnTo>
                  <a:pt x="281" y="383"/>
                </a:lnTo>
                <a:lnTo>
                  <a:pt x="285" y="379"/>
                </a:lnTo>
                <a:lnTo>
                  <a:pt x="286" y="373"/>
                </a:lnTo>
                <a:lnTo>
                  <a:pt x="300" y="233"/>
                </a:lnTo>
                <a:lnTo>
                  <a:pt x="299" y="228"/>
                </a:lnTo>
                <a:lnTo>
                  <a:pt x="296" y="223"/>
                </a:lnTo>
                <a:lnTo>
                  <a:pt x="291" y="220"/>
                </a:lnTo>
                <a:lnTo>
                  <a:pt x="286" y="219"/>
                </a:lnTo>
                <a:close/>
                <a:moveTo>
                  <a:pt x="201" y="167"/>
                </a:moveTo>
                <a:lnTo>
                  <a:pt x="201" y="167"/>
                </a:lnTo>
                <a:lnTo>
                  <a:pt x="200" y="172"/>
                </a:lnTo>
                <a:lnTo>
                  <a:pt x="197" y="177"/>
                </a:lnTo>
                <a:lnTo>
                  <a:pt x="192" y="182"/>
                </a:lnTo>
                <a:lnTo>
                  <a:pt x="186" y="186"/>
                </a:lnTo>
                <a:lnTo>
                  <a:pt x="178" y="189"/>
                </a:lnTo>
                <a:lnTo>
                  <a:pt x="169" y="193"/>
                </a:lnTo>
                <a:lnTo>
                  <a:pt x="160" y="194"/>
                </a:lnTo>
                <a:lnTo>
                  <a:pt x="150" y="195"/>
                </a:lnTo>
                <a:lnTo>
                  <a:pt x="139" y="194"/>
                </a:lnTo>
                <a:lnTo>
                  <a:pt x="130" y="193"/>
                </a:lnTo>
                <a:lnTo>
                  <a:pt x="121" y="189"/>
                </a:lnTo>
                <a:lnTo>
                  <a:pt x="114" y="186"/>
                </a:lnTo>
                <a:lnTo>
                  <a:pt x="107" y="182"/>
                </a:lnTo>
                <a:lnTo>
                  <a:pt x="103" y="177"/>
                </a:lnTo>
                <a:lnTo>
                  <a:pt x="100" y="172"/>
                </a:lnTo>
                <a:lnTo>
                  <a:pt x="99" y="167"/>
                </a:lnTo>
                <a:lnTo>
                  <a:pt x="88" y="169"/>
                </a:lnTo>
                <a:lnTo>
                  <a:pt x="77" y="172"/>
                </a:lnTo>
                <a:lnTo>
                  <a:pt x="67" y="176"/>
                </a:lnTo>
                <a:lnTo>
                  <a:pt x="57" y="182"/>
                </a:lnTo>
                <a:lnTo>
                  <a:pt x="50" y="188"/>
                </a:lnTo>
                <a:lnTo>
                  <a:pt x="42" y="196"/>
                </a:lnTo>
                <a:lnTo>
                  <a:pt x="36" y="205"/>
                </a:lnTo>
                <a:lnTo>
                  <a:pt x="30" y="214"/>
                </a:lnTo>
                <a:lnTo>
                  <a:pt x="268" y="214"/>
                </a:lnTo>
                <a:lnTo>
                  <a:pt x="264" y="205"/>
                </a:lnTo>
                <a:lnTo>
                  <a:pt x="258" y="196"/>
                </a:lnTo>
                <a:lnTo>
                  <a:pt x="250" y="188"/>
                </a:lnTo>
                <a:lnTo>
                  <a:pt x="241" y="182"/>
                </a:lnTo>
                <a:lnTo>
                  <a:pt x="232" y="176"/>
                </a:lnTo>
                <a:lnTo>
                  <a:pt x="223" y="172"/>
                </a:lnTo>
                <a:lnTo>
                  <a:pt x="212" y="169"/>
                </a:lnTo>
                <a:lnTo>
                  <a:pt x="201" y="167"/>
                </a:lnTo>
                <a:close/>
                <a:moveTo>
                  <a:pt x="152" y="78"/>
                </a:moveTo>
                <a:lnTo>
                  <a:pt x="152" y="78"/>
                </a:lnTo>
                <a:lnTo>
                  <a:pt x="149" y="81"/>
                </a:lnTo>
                <a:lnTo>
                  <a:pt x="152" y="78"/>
                </a:lnTo>
                <a:close/>
                <a:moveTo>
                  <a:pt x="153" y="78"/>
                </a:moveTo>
                <a:lnTo>
                  <a:pt x="153" y="78"/>
                </a:lnTo>
                <a:lnTo>
                  <a:pt x="156" y="76"/>
                </a:lnTo>
                <a:lnTo>
                  <a:pt x="160" y="73"/>
                </a:lnTo>
                <a:lnTo>
                  <a:pt x="152" y="78"/>
                </a:lnTo>
                <a:lnTo>
                  <a:pt x="153" y="78"/>
                </a:lnTo>
                <a:close/>
                <a:moveTo>
                  <a:pt x="149" y="177"/>
                </a:moveTo>
                <a:lnTo>
                  <a:pt x="149" y="177"/>
                </a:lnTo>
                <a:lnTo>
                  <a:pt x="155" y="177"/>
                </a:lnTo>
                <a:lnTo>
                  <a:pt x="161" y="176"/>
                </a:lnTo>
                <a:lnTo>
                  <a:pt x="166" y="174"/>
                </a:lnTo>
                <a:lnTo>
                  <a:pt x="172" y="172"/>
                </a:lnTo>
                <a:lnTo>
                  <a:pt x="181" y="165"/>
                </a:lnTo>
                <a:lnTo>
                  <a:pt x="191" y="156"/>
                </a:lnTo>
                <a:lnTo>
                  <a:pt x="199" y="145"/>
                </a:lnTo>
                <a:lnTo>
                  <a:pt x="205" y="132"/>
                </a:lnTo>
                <a:lnTo>
                  <a:pt x="211" y="118"/>
                </a:lnTo>
                <a:lnTo>
                  <a:pt x="214" y="102"/>
                </a:lnTo>
                <a:lnTo>
                  <a:pt x="217" y="95"/>
                </a:lnTo>
                <a:lnTo>
                  <a:pt x="218" y="87"/>
                </a:lnTo>
                <a:lnTo>
                  <a:pt x="219" y="79"/>
                </a:lnTo>
                <a:lnTo>
                  <a:pt x="221" y="72"/>
                </a:lnTo>
                <a:lnTo>
                  <a:pt x="219" y="59"/>
                </a:lnTo>
                <a:lnTo>
                  <a:pt x="216" y="46"/>
                </a:lnTo>
                <a:lnTo>
                  <a:pt x="211" y="35"/>
                </a:lnTo>
                <a:lnTo>
                  <a:pt x="205" y="25"/>
                </a:lnTo>
                <a:lnTo>
                  <a:pt x="199" y="17"/>
                </a:lnTo>
                <a:lnTo>
                  <a:pt x="192" y="12"/>
                </a:lnTo>
                <a:lnTo>
                  <a:pt x="188" y="10"/>
                </a:lnTo>
                <a:lnTo>
                  <a:pt x="182" y="8"/>
                </a:lnTo>
                <a:lnTo>
                  <a:pt x="175" y="7"/>
                </a:lnTo>
                <a:lnTo>
                  <a:pt x="168" y="5"/>
                </a:lnTo>
                <a:lnTo>
                  <a:pt x="166" y="5"/>
                </a:lnTo>
                <a:lnTo>
                  <a:pt x="157" y="2"/>
                </a:lnTo>
                <a:lnTo>
                  <a:pt x="150" y="1"/>
                </a:lnTo>
                <a:lnTo>
                  <a:pt x="141" y="0"/>
                </a:lnTo>
                <a:lnTo>
                  <a:pt x="133" y="1"/>
                </a:lnTo>
                <a:lnTo>
                  <a:pt x="126" y="3"/>
                </a:lnTo>
                <a:lnTo>
                  <a:pt x="118" y="7"/>
                </a:lnTo>
                <a:lnTo>
                  <a:pt x="112" y="10"/>
                </a:lnTo>
                <a:lnTo>
                  <a:pt x="105" y="14"/>
                </a:lnTo>
                <a:lnTo>
                  <a:pt x="100" y="20"/>
                </a:lnTo>
                <a:lnTo>
                  <a:pt x="94" y="26"/>
                </a:lnTo>
                <a:lnTo>
                  <a:pt x="90" y="33"/>
                </a:lnTo>
                <a:lnTo>
                  <a:pt x="86" y="39"/>
                </a:lnTo>
                <a:lnTo>
                  <a:pt x="83" y="46"/>
                </a:lnTo>
                <a:lnTo>
                  <a:pt x="80" y="52"/>
                </a:lnTo>
                <a:lnTo>
                  <a:pt x="79" y="60"/>
                </a:lnTo>
                <a:lnTo>
                  <a:pt x="79" y="66"/>
                </a:lnTo>
                <a:lnTo>
                  <a:pt x="79" y="76"/>
                </a:lnTo>
                <a:lnTo>
                  <a:pt x="80" y="85"/>
                </a:lnTo>
                <a:lnTo>
                  <a:pt x="81" y="94"/>
                </a:lnTo>
                <a:lnTo>
                  <a:pt x="83" y="100"/>
                </a:lnTo>
                <a:lnTo>
                  <a:pt x="87" y="116"/>
                </a:lnTo>
                <a:lnTo>
                  <a:pt x="92" y="131"/>
                </a:lnTo>
                <a:lnTo>
                  <a:pt x="99" y="145"/>
                </a:lnTo>
                <a:lnTo>
                  <a:pt x="106" y="156"/>
                </a:lnTo>
                <a:lnTo>
                  <a:pt x="116" y="164"/>
                </a:lnTo>
                <a:lnTo>
                  <a:pt x="126" y="172"/>
                </a:lnTo>
                <a:lnTo>
                  <a:pt x="131" y="174"/>
                </a:lnTo>
                <a:lnTo>
                  <a:pt x="137" y="176"/>
                </a:lnTo>
                <a:lnTo>
                  <a:pt x="143" y="177"/>
                </a:lnTo>
                <a:lnTo>
                  <a:pt x="149" y="177"/>
                </a:lnTo>
                <a:close/>
                <a:moveTo>
                  <a:pt x="136" y="75"/>
                </a:moveTo>
                <a:lnTo>
                  <a:pt x="136" y="75"/>
                </a:lnTo>
                <a:lnTo>
                  <a:pt x="141" y="75"/>
                </a:lnTo>
                <a:lnTo>
                  <a:pt x="147" y="73"/>
                </a:lnTo>
                <a:lnTo>
                  <a:pt x="151" y="72"/>
                </a:lnTo>
                <a:lnTo>
                  <a:pt x="155" y="69"/>
                </a:lnTo>
                <a:lnTo>
                  <a:pt x="162" y="64"/>
                </a:lnTo>
                <a:lnTo>
                  <a:pt x="165" y="60"/>
                </a:lnTo>
                <a:lnTo>
                  <a:pt x="164" y="65"/>
                </a:lnTo>
                <a:lnTo>
                  <a:pt x="162" y="70"/>
                </a:lnTo>
                <a:lnTo>
                  <a:pt x="160" y="73"/>
                </a:lnTo>
                <a:lnTo>
                  <a:pt x="167" y="65"/>
                </a:lnTo>
                <a:lnTo>
                  <a:pt x="170" y="61"/>
                </a:lnTo>
                <a:lnTo>
                  <a:pt x="173" y="56"/>
                </a:lnTo>
                <a:lnTo>
                  <a:pt x="178" y="56"/>
                </a:lnTo>
                <a:lnTo>
                  <a:pt x="182" y="57"/>
                </a:lnTo>
                <a:lnTo>
                  <a:pt x="187" y="59"/>
                </a:lnTo>
                <a:lnTo>
                  <a:pt x="190" y="61"/>
                </a:lnTo>
                <a:lnTo>
                  <a:pt x="192" y="65"/>
                </a:lnTo>
                <a:lnTo>
                  <a:pt x="195" y="69"/>
                </a:lnTo>
                <a:lnTo>
                  <a:pt x="199" y="77"/>
                </a:lnTo>
                <a:lnTo>
                  <a:pt x="201" y="88"/>
                </a:lnTo>
                <a:lnTo>
                  <a:pt x="203" y="98"/>
                </a:lnTo>
                <a:lnTo>
                  <a:pt x="203" y="114"/>
                </a:lnTo>
                <a:lnTo>
                  <a:pt x="200" y="125"/>
                </a:lnTo>
                <a:lnTo>
                  <a:pt x="194" y="136"/>
                </a:lnTo>
                <a:lnTo>
                  <a:pt x="189" y="145"/>
                </a:lnTo>
                <a:lnTo>
                  <a:pt x="182" y="152"/>
                </a:lnTo>
                <a:lnTo>
                  <a:pt x="175" y="159"/>
                </a:lnTo>
                <a:lnTo>
                  <a:pt x="166" y="163"/>
                </a:lnTo>
                <a:lnTo>
                  <a:pt x="157" y="167"/>
                </a:lnTo>
                <a:lnTo>
                  <a:pt x="149" y="168"/>
                </a:lnTo>
                <a:lnTo>
                  <a:pt x="140" y="167"/>
                </a:lnTo>
                <a:lnTo>
                  <a:pt x="131" y="163"/>
                </a:lnTo>
                <a:lnTo>
                  <a:pt x="123" y="159"/>
                </a:lnTo>
                <a:lnTo>
                  <a:pt x="115" y="152"/>
                </a:lnTo>
                <a:lnTo>
                  <a:pt x="108" y="144"/>
                </a:lnTo>
                <a:lnTo>
                  <a:pt x="103" y="135"/>
                </a:lnTo>
                <a:lnTo>
                  <a:pt x="98" y="124"/>
                </a:lnTo>
                <a:lnTo>
                  <a:pt x="94" y="112"/>
                </a:lnTo>
                <a:lnTo>
                  <a:pt x="95" y="102"/>
                </a:lnTo>
                <a:lnTo>
                  <a:pt x="98" y="94"/>
                </a:lnTo>
                <a:lnTo>
                  <a:pt x="102" y="87"/>
                </a:lnTo>
                <a:lnTo>
                  <a:pt x="107" y="83"/>
                </a:lnTo>
                <a:lnTo>
                  <a:pt x="114" y="79"/>
                </a:lnTo>
                <a:lnTo>
                  <a:pt x="120" y="77"/>
                </a:lnTo>
                <a:lnTo>
                  <a:pt x="128" y="76"/>
                </a:lnTo>
                <a:lnTo>
                  <a:pt x="136" y="7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cxnSp>
        <p:nvCxnSpPr>
          <p:cNvPr id="104" name="Straight Arrow Connector 103"/>
          <p:cNvCxnSpPr>
            <a:endCxn id="100" idx="3"/>
          </p:cNvCxnSpPr>
          <p:nvPr/>
        </p:nvCxnSpPr>
        <p:spPr bwMode="gray">
          <a:xfrm flipH="1" flipV="1">
            <a:off x="6147816" y="1236981"/>
            <a:ext cx="1789834" cy="8618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123" name="Group 214"/>
          <p:cNvGrpSpPr>
            <a:grpSpLocks/>
          </p:cNvGrpSpPr>
          <p:nvPr/>
        </p:nvGrpSpPr>
        <p:grpSpPr bwMode="auto">
          <a:xfrm>
            <a:off x="5244452" y="1395594"/>
            <a:ext cx="473155" cy="378377"/>
            <a:chOff x="1616" y="3392"/>
            <a:chExt cx="947" cy="942"/>
          </a:xfrm>
        </p:grpSpPr>
        <p:grpSp>
          <p:nvGrpSpPr>
            <p:cNvPr id="124" name="Group 215"/>
            <p:cNvGrpSpPr>
              <a:grpSpLocks/>
            </p:cNvGrpSpPr>
            <p:nvPr/>
          </p:nvGrpSpPr>
          <p:grpSpPr bwMode="auto">
            <a:xfrm>
              <a:off x="1793" y="3392"/>
              <a:ext cx="485" cy="295"/>
              <a:chOff x="1004" y="1782"/>
              <a:chExt cx="1060" cy="644"/>
            </a:xfrm>
          </p:grpSpPr>
          <p:sp>
            <p:nvSpPr>
              <p:cNvPr id="140" name="Freeform 216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41" name="Freeform 217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5" name="Group 218"/>
            <p:cNvGrpSpPr>
              <a:grpSpLocks/>
            </p:cNvGrpSpPr>
            <p:nvPr/>
          </p:nvGrpSpPr>
          <p:grpSpPr bwMode="auto">
            <a:xfrm>
              <a:off x="2119" y="3404"/>
              <a:ext cx="343" cy="338"/>
              <a:chOff x="1716" y="1808"/>
              <a:chExt cx="750" cy="739"/>
            </a:xfrm>
          </p:grpSpPr>
          <p:sp>
            <p:nvSpPr>
              <p:cNvPr id="138" name="Freeform 219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9" name="Freeform 220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6" name="Group 221"/>
            <p:cNvGrpSpPr>
              <a:grpSpLocks/>
            </p:cNvGrpSpPr>
            <p:nvPr/>
          </p:nvGrpSpPr>
          <p:grpSpPr bwMode="auto">
            <a:xfrm rot="7276284">
              <a:off x="2173" y="3797"/>
              <a:ext cx="485" cy="295"/>
              <a:chOff x="1004" y="1782"/>
              <a:chExt cx="1060" cy="644"/>
            </a:xfrm>
          </p:grpSpPr>
          <p:sp>
            <p:nvSpPr>
              <p:cNvPr id="136" name="Freeform 222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7" name="Freeform 223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7" name="Group 224"/>
            <p:cNvGrpSpPr>
              <a:grpSpLocks/>
            </p:cNvGrpSpPr>
            <p:nvPr/>
          </p:nvGrpSpPr>
          <p:grpSpPr bwMode="auto">
            <a:xfrm rot="7276284">
              <a:off x="2084" y="3977"/>
              <a:ext cx="343" cy="338"/>
              <a:chOff x="1716" y="1808"/>
              <a:chExt cx="750" cy="739"/>
            </a:xfrm>
          </p:grpSpPr>
          <p:sp>
            <p:nvSpPr>
              <p:cNvPr id="134" name="Freeform 225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5" name="Freeform 226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8" name="Group 227"/>
            <p:cNvGrpSpPr>
              <a:grpSpLocks/>
            </p:cNvGrpSpPr>
            <p:nvPr/>
          </p:nvGrpSpPr>
          <p:grpSpPr bwMode="auto">
            <a:xfrm rot="14400000">
              <a:off x="1641" y="3944"/>
              <a:ext cx="485" cy="295"/>
              <a:chOff x="1004" y="1782"/>
              <a:chExt cx="1060" cy="644"/>
            </a:xfrm>
          </p:grpSpPr>
          <p:sp>
            <p:nvSpPr>
              <p:cNvPr id="132" name="Freeform 228"/>
              <p:cNvSpPr>
                <a:spLocks/>
              </p:cNvSpPr>
              <p:nvPr/>
            </p:nvSpPr>
            <p:spPr bwMode="auto">
              <a:xfrm>
                <a:off x="1004" y="1859"/>
                <a:ext cx="718" cy="567"/>
              </a:xfrm>
              <a:custGeom>
                <a:avLst/>
                <a:gdLst>
                  <a:gd name="T0" fmla="*/ 259 w 718"/>
                  <a:gd name="T1" fmla="*/ 0 h 567"/>
                  <a:gd name="T2" fmla="*/ 139 w 718"/>
                  <a:gd name="T3" fmla="*/ 204 h 567"/>
                  <a:gd name="T4" fmla="*/ 0 w 718"/>
                  <a:gd name="T5" fmla="*/ 120 h 567"/>
                  <a:gd name="T6" fmla="*/ 199 w 718"/>
                  <a:gd name="T7" fmla="*/ 567 h 567"/>
                  <a:gd name="T8" fmla="*/ 685 w 718"/>
                  <a:gd name="T9" fmla="*/ 525 h 567"/>
                  <a:gd name="T10" fmla="*/ 555 w 718"/>
                  <a:gd name="T11" fmla="*/ 442 h 567"/>
                  <a:gd name="T12" fmla="*/ 718 w 718"/>
                  <a:gd name="T13" fmla="*/ 157 h 567"/>
                  <a:gd name="T14" fmla="*/ 259 w 718"/>
                  <a:gd name="T1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8" h="567">
                    <a:moveTo>
                      <a:pt x="259" y="0"/>
                    </a:moveTo>
                    <a:lnTo>
                      <a:pt x="139" y="204"/>
                    </a:lnTo>
                    <a:lnTo>
                      <a:pt x="0" y="120"/>
                    </a:lnTo>
                    <a:lnTo>
                      <a:pt x="199" y="567"/>
                    </a:lnTo>
                    <a:lnTo>
                      <a:pt x="685" y="525"/>
                    </a:lnTo>
                    <a:lnTo>
                      <a:pt x="555" y="442"/>
                    </a:lnTo>
                    <a:lnTo>
                      <a:pt x="718" y="15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3" name="Freeform 229"/>
              <p:cNvSpPr>
                <a:spLocks/>
              </p:cNvSpPr>
              <p:nvPr/>
            </p:nvSpPr>
            <p:spPr bwMode="auto">
              <a:xfrm>
                <a:off x="1219" y="1782"/>
                <a:ext cx="845" cy="252"/>
              </a:xfrm>
              <a:custGeom>
                <a:avLst/>
                <a:gdLst>
                  <a:gd name="T0" fmla="*/ 845 w 845"/>
                  <a:gd name="T1" fmla="*/ 15 h 252"/>
                  <a:gd name="T2" fmla="*/ 751 w 845"/>
                  <a:gd name="T3" fmla="*/ 6 h 252"/>
                  <a:gd name="T4" fmla="*/ 578 w 845"/>
                  <a:gd name="T5" fmla="*/ 0 h 252"/>
                  <a:gd name="T6" fmla="*/ 331 w 845"/>
                  <a:gd name="T7" fmla="*/ 3 h 252"/>
                  <a:gd name="T8" fmla="*/ 140 w 845"/>
                  <a:gd name="T9" fmla="*/ 17 h 252"/>
                  <a:gd name="T10" fmla="*/ 70 w 845"/>
                  <a:gd name="T11" fmla="*/ 42 h 252"/>
                  <a:gd name="T12" fmla="*/ 43 w 845"/>
                  <a:gd name="T13" fmla="*/ 80 h 252"/>
                  <a:gd name="T14" fmla="*/ 28 w 845"/>
                  <a:gd name="T15" fmla="*/ 151 h 252"/>
                  <a:gd name="T16" fmla="*/ 210 w 845"/>
                  <a:gd name="T17" fmla="*/ 197 h 252"/>
                  <a:gd name="T18" fmla="*/ 391 w 845"/>
                  <a:gd name="T19" fmla="*/ 242 h 252"/>
                  <a:gd name="T20" fmla="*/ 482 w 845"/>
                  <a:gd name="T21" fmla="*/ 242 h 252"/>
                  <a:gd name="T22" fmla="*/ 497 w 845"/>
                  <a:gd name="T23" fmla="*/ 242 h 252"/>
                  <a:gd name="T24" fmla="*/ 538 w 845"/>
                  <a:gd name="T25" fmla="*/ 179 h 252"/>
                  <a:gd name="T26" fmla="*/ 565 w 845"/>
                  <a:gd name="T27" fmla="*/ 143 h 252"/>
                  <a:gd name="T28" fmla="*/ 610 w 845"/>
                  <a:gd name="T29" fmla="*/ 101 h 252"/>
                  <a:gd name="T30" fmla="*/ 668 w 845"/>
                  <a:gd name="T31" fmla="*/ 63 h 252"/>
                  <a:gd name="T32" fmla="*/ 748 w 845"/>
                  <a:gd name="T33" fmla="*/ 32 h 252"/>
                  <a:gd name="T34" fmla="*/ 845 w 845"/>
                  <a:gd name="T35" fmla="*/ 1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5" h="252">
                    <a:moveTo>
                      <a:pt x="845" y="15"/>
                    </a:moveTo>
                    <a:lnTo>
                      <a:pt x="751" y="6"/>
                    </a:lnTo>
                    <a:cubicBezTo>
                      <a:pt x="707" y="4"/>
                      <a:pt x="648" y="0"/>
                      <a:pt x="578" y="0"/>
                    </a:cubicBezTo>
                    <a:cubicBezTo>
                      <a:pt x="508" y="0"/>
                      <a:pt x="404" y="0"/>
                      <a:pt x="331" y="3"/>
                    </a:cubicBezTo>
                    <a:cubicBezTo>
                      <a:pt x="258" y="6"/>
                      <a:pt x="183" y="11"/>
                      <a:pt x="140" y="17"/>
                    </a:cubicBezTo>
                    <a:cubicBezTo>
                      <a:pt x="97" y="23"/>
                      <a:pt x="86" y="32"/>
                      <a:pt x="70" y="42"/>
                    </a:cubicBezTo>
                    <a:cubicBezTo>
                      <a:pt x="54" y="52"/>
                      <a:pt x="50" y="62"/>
                      <a:pt x="43" y="80"/>
                    </a:cubicBezTo>
                    <a:cubicBezTo>
                      <a:pt x="36" y="98"/>
                      <a:pt x="0" y="132"/>
                      <a:pt x="28" y="151"/>
                    </a:cubicBezTo>
                    <a:cubicBezTo>
                      <a:pt x="56" y="170"/>
                      <a:pt x="150" y="182"/>
                      <a:pt x="210" y="197"/>
                    </a:cubicBezTo>
                    <a:cubicBezTo>
                      <a:pt x="270" y="212"/>
                      <a:pt x="346" y="235"/>
                      <a:pt x="391" y="242"/>
                    </a:cubicBezTo>
                    <a:cubicBezTo>
                      <a:pt x="436" y="249"/>
                      <a:pt x="464" y="242"/>
                      <a:pt x="482" y="242"/>
                    </a:cubicBezTo>
                    <a:cubicBezTo>
                      <a:pt x="500" y="242"/>
                      <a:pt x="488" y="252"/>
                      <a:pt x="497" y="242"/>
                    </a:cubicBezTo>
                    <a:cubicBezTo>
                      <a:pt x="506" y="232"/>
                      <a:pt x="527" y="195"/>
                      <a:pt x="538" y="179"/>
                    </a:cubicBezTo>
                    <a:cubicBezTo>
                      <a:pt x="549" y="163"/>
                      <a:pt x="553" y="156"/>
                      <a:pt x="565" y="143"/>
                    </a:cubicBezTo>
                    <a:cubicBezTo>
                      <a:pt x="577" y="130"/>
                      <a:pt x="593" y="114"/>
                      <a:pt x="610" y="101"/>
                    </a:cubicBezTo>
                    <a:cubicBezTo>
                      <a:pt x="627" y="88"/>
                      <a:pt x="645" y="74"/>
                      <a:pt x="668" y="63"/>
                    </a:cubicBezTo>
                    <a:cubicBezTo>
                      <a:pt x="691" y="52"/>
                      <a:pt x="719" y="40"/>
                      <a:pt x="748" y="32"/>
                    </a:cubicBezTo>
                    <a:cubicBezTo>
                      <a:pt x="777" y="24"/>
                      <a:pt x="806" y="19"/>
                      <a:pt x="845" y="15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9" name="Group 230"/>
            <p:cNvGrpSpPr>
              <a:grpSpLocks/>
            </p:cNvGrpSpPr>
            <p:nvPr/>
          </p:nvGrpSpPr>
          <p:grpSpPr bwMode="auto">
            <a:xfrm rot="14400000">
              <a:off x="1613" y="3685"/>
              <a:ext cx="343" cy="338"/>
              <a:chOff x="1716" y="1808"/>
              <a:chExt cx="750" cy="739"/>
            </a:xfrm>
          </p:grpSpPr>
          <p:sp>
            <p:nvSpPr>
              <p:cNvPr id="130" name="Freeform 231"/>
              <p:cNvSpPr>
                <a:spLocks/>
              </p:cNvSpPr>
              <p:nvPr/>
            </p:nvSpPr>
            <p:spPr bwMode="auto">
              <a:xfrm>
                <a:off x="1716" y="1875"/>
                <a:ext cx="750" cy="672"/>
              </a:xfrm>
              <a:custGeom>
                <a:avLst/>
                <a:gdLst>
                  <a:gd name="T0" fmla="*/ 0 w 750"/>
                  <a:gd name="T1" fmla="*/ 182 h 672"/>
                  <a:gd name="T2" fmla="*/ 336 w 750"/>
                  <a:gd name="T3" fmla="*/ 672 h 672"/>
                  <a:gd name="T4" fmla="*/ 750 w 750"/>
                  <a:gd name="T5" fmla="*/ 437 h 672"/>
                  <a:gd name="T6" fmla="*/ 479 w 750"/>
                  <a:gd name="T7" fmla="*/ 0 h 672"/>
                  <a:gd name="T8" fmla="*/ 0 w 750"/>
                  <a:gd name="T9" fmla="*/ 18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0" h="672">
                    <a:moveTo>
                      <a:pt x="0" y="182"/>
                    </a:moveTo>
                    <a:lnTo>
                      <a:pt x="336" y="672"/>
                    </a:lnTo>
                    <a:lnTo>
                      <a:pt x="750" y="437"/>
                    </a:lnTo>
                    <a:lnTo>
                      <a:pt x="479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131" name="Freeform 232"/>
              <p:cNvSpPr>
                <a:spLocks/>
              </p:cNvSpPr>
              <p:nvPr/>
            </p:nvSpPr>
            <p:spPr bwMode="auto">
              <a:xfrm>
                <a:off x="1716" y="1808"/>
                <a:ext cx="489" cy="308"/>
              </a:xfrm>
              <a:custGeom>
                <a:avLst/>
                <a:gdLst>
                  <a:gd name="T0" fmla="*/ 393 w 489"/>
                  <a:gd name="T1" fmla="*/ 171 h 308"/>
                  <a:gd name="T2" fmla="*/ 477 w 489"/>
                  <a:gd name="T3" fmla="*/ 85 h 308"/>
                  <a:gd name="T4" fmla="*/ 464 w 489"/>
                  <a:gd name="T5" fmla="*/ 55 h 308"/>
                  <a:gd name="T6" fmla="*/ 428 w 489"/>
                  <a:gd name="T7" fmla="*/ 27 h 308"/>
                  <a:gd name="T8" fmla="*/ 356 w 489"/>
                  <a:gd name="T9" fmla="*/ 3 h 308"/>
                  <a:gd name="T10" fmla="*/ 287 w 489"/>
                  <a:gd name="T11" fmla="*/ 10 h 308"/>
                  <a:gd name="T12" fmla="*/ 189 w 489"/>
                  <a:gd name="T13" fmla="*/ 45 h 308"/>
                  <a:gd name="T14" fmla="*/ 131 w 489"/>
                  <a:gd name="T15" fmla="*/ 78 h 308"/>
                  <a:gd name="T16" fmla="*/ 78 w 489"/>
                  <a:gd name="T17" fmla="*/ 129 h 308"/>
                  <a:gd name="T18" fmla="*/ 36 w 489"/>
                  <a:gd name="T19" fmla="*/ 187 h 308"/>
                  <a:gd name="T20" fmla="*/ 2 w 489"/>
                  <a:gd name="T21" fmla="*/ 252 h 308"/>
                  <a:gd name="T22" fmla="*/ 23 w 489"/>
                  <a:gd name="T23" fmla="*/ 268 h 308"/>
                  <a:gd name="T24" fmla="*/ 75 w 489"/>
                  <a:gd name="T25" fmla="*/ 307 h 308"/>
                  <a:gd name="T26" fmla="*/ 257 w 489"/>
                  <a:gd name="T27" fmla="*/ 261 h 308"/>
                  <a:gd name="T28" fmla="*/ 393 w 489"/>
                  <a:gd name="T29" fmla="*/ 171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9" h="308">
                    <a:moveTo>
                      <a:pt x="393" y="171"/>
                    </a:moveTo>
                    <a:cubicBezTo>
                      <a:pt x="430" y="142"/>
                      <a:pt x="465" y="104"/>
                      <a:pt x="477" y="85"/>
                    </a:cubicBezTo>
                    <a:cubicBezTo>
                      <a:pt x="489" y="66"/>
                      <a:pt x="472" y="65"/>
                      <a:pt x="464" y="55"/>
                    </a:cubicBezTo>
                    <a:cubicBezTo>
                      <a:pt x="456" y="45"/>
                      <a:pt x="446" y="36"/>
                      <a:pt x="428" y="27"/>
                    </a:cubicBezTo>
                    <a:cubicBezTo>
                      <a:pt x="410" y="18"/>
                      <a:pt x="379" y="6"/>
                      <a:pt x="356" y="3"/>
                    </a:cubicBezTo>
                    <a:cubicBezTo>
                      <a:pt x="333" y="0"/>
                      <a:pt x="315" y="3"/>
                      <a:pt x="287" y="10"/>
                    </a:cubicBezTo>
                    <a:cubicBezTo>
                      <a:pt x="259" y="17"/>
                      <a:pt x="215" y="34"/>
                      <a:pt x="189" y="45"/>
                    </a:cubicBezTo>
                    <a:cubicBezTo>
                      <a:pt x="163" y="56"/>
                      <a:pt x="150" y="64"/>
                      <a:pt x="131" y="78"/>
                    </a:cubicBezTo>
                    <a:cubicBezTo>
                      <a:pt x="112" y="92"/>
                      <a:pt x="94" y="111"/>
                      <a:pt x="78" y="129"/>
                    </a:cubicBezTo>
                    <a:cubicBezTo>
                      <a:pt x="62" y="147"/>
                      <a:pt x="49" y="166"/>
                      <a:pt x="36" y="187"/>
                    </a:cubicBezTo>
                    <a:cubicBezTo>
                      <a:pt x="23" y="208"/>
                      <a:pt x="4" y="239"/>
                      <a:pt x="2" y="252"/>
                    </a:cubicBezTo>
                    <a:cubicBezTo>
                      <a:pt x="0" y="265"/>
                      <a:pt x="11" y="259"/>
                      <a:pt x="23" y="268"/>
                    </a:cubicBezTo>
                    <a:cubicBezTo>
                      <a:pt x="35" y="277"/>
                      <a:pt x="36" y="308"/>
                      <a:pt x="75" y="307"/>
                    </a:cubicBezTo>
                    <a:cubicBezTo>
                      <a:pt x="114" y="306"/>
                      <a:pt x="204" y="284"/>
                      <a:pt x="257" y="261"/>
                    </a:cubicBezTo>
                    <a:cubicBezTo>
                      <a:pt x="310" y="238"/>
                      <a:pt x="356" y="200"/>
                      <a:pt x="393" y="171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6699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7" name="Freeform 657"/>
          <p:cNvSpPr>
            <a:spLocks noEditPoints="1"/>
          </p:cNvSpPr>
          <p:nvPr/>
        </p:nvSpPr>
        <p:spPr bwMode="auto">
          <a:xfrm>
            <a:off x="1121112" y="1686303"/>
            <a:ext cx="364871" cy="409598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gray">
          <a:xfrm>
            <a:off x="1043988" y="4444902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40962" y="4439387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포탈 가입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35515" y="4663291"/>
            <a:ext cx="239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하나의 인증정보</a:t>
            </a:r>
            <a:r>
              <a:rPr lang="en-US" altLang="ko-KR" sz="1100" dirty="0">
                <a:latin typeface="+mn-ea"/>
              </a:rPr>
              <a:t>(ID/PW)</a:t>
            </a:r>
            <a:r>
              <a:rPr lang="ko-KR" altLang="en-US" sz="1100" dirty="0">
                <a:latin typeface="+mn-ea"/>
              </a:rPr>
              <a:t> 생성을 위해 통합 포탈 가입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113654" y="4439387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동의 및 통합인증 정보 생성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208207" y="4655448"/>
            <a:ext cx="2392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동의를 통해서 각 계열사별 기존 가입 상품 연동 및 인증정보 매핑 테이블 생성</a:t>
            </a:r>
            <a:endParaRPr lang="en-US" altLang="ko-KR" sz="1100" dirty="0">
              <a:latin typeface="+mn-ea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공인인증 </a:t>
            </a:r>
            <a:r>
              <a:rPr lang="en-US" altLang="ko-KR" sz="1100" dirty="0">
                <a:latin typeface="+mn-ea"/>
              </a:rPr>
              <a:t>or </a:t>
            </a:r>
            <a:r>
              <a:rPr lang="ko-KR" altLang="en-US" sz="1100" dirty="0">
                <a:latin typeface="+mn-ea"/>
              </a:rPr>
              <a:t>복합 인증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필요시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275269" y="4711367"/>
            <a:ext cx="70643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고객</a:t>
            </a:r>
          </a:p>
        </p:txBody>
      </p:sp>
      <p:sp>
        <p:nvSpPr>
          <p:cNvPr id="149" name="Freeform 657"/>
          <p:cNvSpPr>
            <a:spLocks noEditPoints="1"/>
          </p:cNvSpPr>
          <p:nvPr/>
        </p:nvSpPr>
        <p:spPr bwMode="auto">
          <a:xfrm>
            <a:off x="448357" y="4365104"/>
            <a:ext cx="364871" cy="346263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17"/>
          <p:cNvSpPr txBox="1">
            <a:spLocks noChangeArrowheads="1"/>
          </p:cNvSpPr>
          <p:nvPr/>
        </p:nvSpPr>
        <p:spPr bwMode="auto">
          <a:xfrm>
            <a:off x="2518771" y="3186814"/>
            <a:ext cx="758844" cy="20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>
                <a:solidFill>
                  <a:srgbClr val="333333"/>
                </a:solidFill>
                <a:latin typeface="+mn-ea"/>
              </a:rPr>
              <a:t>서비스 호출</a:t>
            </a:r>
            <a:endParaRPr lang="ko-KR" altLang="en-US" sz="83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53" name="Text Box 17"/>
          <p:cNvSpPr txBox="1">
            <a:spLocks noChangeArrowheads="1"/>
          </p:cNvSpPr>
          <p:nvPr/>
        </p:nvSpPr>
        <p:spPr bwMode="auto">
          <a:xfrm>
            <a:off x="4827547" y="2862575"/>
            <a:ext cx="758844" cy="20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인증 확인</a:t>
            </a:r>
          </a:p>
        </p:txBody>
      </p:sp>
      <p:sp>
        <p:nvSpPr>
          <p:cNvPr id="154" name="Text Box 17"/>
          <p:cNvSpPr txBox="1">
            <a:spLocks noChangeArrowheads="1"/>
          </p:cNvSpPr>
          <p:nvPr/>
        </p:nvSpPr>
        <p:spPr bwMode="auto">
          <a:xfrm>
            <a:off x="2757915" y="2613995"/>
            <a:ext cx="1503048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포탈 가입 및 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검색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구독</a:t>
            </a:r>
          </a:p>
        </p:txBody>
      </p:sp>
      <p:sp>
        <p:nvSpPr>
          <p:cNvPr id="155" name="Text Box 17"/>
          <p:cNvSpPr txBox="1">
            <a:spLocks noChangeArrowheads="1"/>
          </p:cNvSpPr>
          <p:nvPr/>
        </p:nvSpPr>
        <p:spPr bwMode="auto">
          <a:xfrm>
            <a:off x="6738096" y="1365322"/>
            <a:ext cx="890524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API 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생성</a:t>
            </a:r>
            <a:r>
              <a:rPr lang="en-US" altLang="ko-KR" sz="83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31" dirty="0">
                <a:solidFill>
                  <a:srgbClr val="333333"/>
                </a:solidFill>
                <a:latin typeface="+mn-ea"/>
              </a:rPr>
              <a:t>등록</a:t>
            </a:r>
          </a:p>
        </p:txBody>
      </p:sp>
      <p:sp>
        <p:nvSpPr>
          <p:cNvPr id="156" name="Text Box 17"/>
          <p:cNvSpPr txBox="1">
            <a:spLocks noChangeArrowheads="1"/>
          </p:cNvSpPr>
          <p:nvPr/>
        </p:nvSpPr>
        <p:spPr bwMode="auto">
          <a:xfrm>
            <a:off x="6570545" y="2802162"/>
            <a:ext cx="944375" cy="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831">
                <a:solidFill>
                  <a:srgbClr val="333333"/>
                </a:solidFill>
                <a:latin typeface="+mn-ea"/>
              </a:rPr>
              <a:t>인증정보 동기화</a:t>
            </a:r>
            <a:endParaRPr lang="ko-KR" altLang="en-US" sz="83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265820" y="4293096"/>
            <a:ext cx="9511716" cy="3012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cxnSp>
        <p:nvCxnSpPr>
          <p:cNvPr id="109" name="Straight Arrow Connector 108"/>
          <p:cNvCxnSpPr/>
          <p:nvPr/>
        </p:nvCxnSpPr>
        <p:spPr bwMode="gray">
          <a:xfrm flipV="1">
            <a:off x="3878753" y="4538235"/>
            <a:ext cx="189088" cy="1184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18" name="Oval 10"/>
          <p:cNvSpPr>
            <a:spLocks noChangeArrowheads="1"/>
          </p:cNvSpPr>
          <p:nvPr/>
        </p:nvSpPr>
        <p:spPr bwMode="gray">
          <a:xfrm>
            <a:off x="1053935" y="5162338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</a:t>
            </a:r>
            <a:endParaRPr lang="en-US" altLang="ko-KR" sz="14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1350909" y="5164665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 가입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445462" y="5380726"/>
            <a:ext cx="2888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서비스 가입 및 서비스 사용을 위한 인증정보</a:t>
            </a:r>
            <a:r>
              <a:rPr lang="en-US" altLang="ko-KR" sz="1100" dirty="0">
                <a:latin typeface="+mn-ea"/>
              </a:rPr>
              <a:t>(ID/PW)</a:t>
            </a:r>
            <a:r>
              <a:rPr lang="ko-KR" altLang="en-US" sz="1100" dirty="0">
                <a:latin typeface="+mn-ea"/>
              </a:rPr>
              <a:t> 입력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en-US" sz="1100" dirty="0">
                <a:latin typeface="+mn-ea"/>
              </a:rPr>
              <a:t>이용계좌 선택</a:t>
            </a:r>
          </a:p>
        </p:txBody>
      </p:sp>
      <p:sp>
        <p:nvSpPr>
          <p:cNvPr id="121" name="Oval 10"/>
          <p:cNvSpPr>
            <a:spLocks noChangeArrowheads="1"/>
          </p:cNvSpPr>
          <p:nvPr/>
        </p:nvSpPr>
        <p:spPr bwMode="gray">
          <a:xfrm>
            <a:off x="1061473" y="5898043"/>
            <a:ext cx="247650" cy="209357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1358447" y="5900370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 호출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453000" y="6116431"/>
            <a:ext cx="2392767" cy="36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인증 정보 기반으로 </a:t>
            </a:r>
            <a:r>
              <a:rPr lang="en-US" altLang="ko-KR" sz="1100" dirty="0">
                <a:latin typeface="+mn-ea"/>
              </a:rPr>
              <a:t>App </a:t>
            </a:r>
            <a:r>
              <a:rPr lang="ko-KR" altLang="en-US" sz="1100" dirty="0">
                <a:latin typeface="+mn-ea"/>
              </a:rPr>
              <a:t>에서 필요한 서비스 호출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4134874" y="5896352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인증 정보 확인 및 부여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29427" y="6112413"/>
            <a:ext cx="239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인증 정보 확인 및 계열사별 필요한 추가 인증정보 부여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858122" y="5896352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계열사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호출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952675" y="6117655"/>
            <a:ext cx="239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각 계열사 내부 시스템으로 </a:t>
            </a:r>
            <a:r>
              <a:rPr lang="en-US" altLang="ko-KR" sz="1100" dirty="0">
                <a:latin typeface="+mn-ea"/>
              </a:rPr>
              <a:t>API </a:t>
            </a:r>
            <a:r>
              <a:rPr lang="ko-KR" altLang="en-US" sz="1100" dirty="0">
                <a:latin typeface="+mn-ea"/>
              </a:rPr>
              <a:t>호출 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60" name="Straight Arrow Connector 159"/>
          <p:cNvCxnSpPr/>
          <p:nvPr/>
        </p:nvCxnSpPr>
        <p:spPr bwMode="gray">
          <a:xfrm flipV="1">
            <a:off x="3899973" y="5995200"/>
            <a:ext cx="189088" cy="1184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64" name="Straight Arrow Connector 163"/>
          <p:cNvCxnSpPr/>
          <p:nvPr/>
        </p:nvCxnSpPr>
        <p:spPr bwMode="gray">
          <a:xfrm flipV="1">
            <a:off x="6644685" y="5985435"/>
            <a:ext cx="189088" cy="1184"/>
          </a:xfrm>
          <a:prstGeom prst="straightConnector1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71" name="Oval 10"/>
          <p:cNvSpPr>
            <a:spLocks noChangeArrowheads="1"/>
          </p:cNvSpPr>
          <p:nvPr/>
        </p:nvSpPr>
        <p:spPr bwMode="gray">
          <a:xfrm>
            <a:off x="5914431" y="2095901"/>
            <a:ext cx="459152" cy="177685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i="0" dirty="0">
                <a:solidFill>
                  <a:schemeClr val="bg1"/>
                </a:solidFill>
                <a:latin typeface="+mn-ea"/>
              </a:rPr>
              <a:t>1-2</a:t>
            </a:r>
          </a:p>
        </p:txBody>
      </p:sp>
      <p:sp>
        <p:nvSpPr>
          <p:cNvPr id="174" name="Oval 10"/>
          <p:cNvSpPr>
            <a:spLocks noChangeArrowheads="1"/>
          </p:cNvSpPr>
          <p:nvPr/>
        </p:nvSpPr>
        <p:spPr bwMode="gray">
          <a:xfrm>
            <a:off x="5049934" y="3084860"/>
            <a:ext cx="390219" cy="16024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3-2</a:t>
            </a:r>
            <a:endParaRPr lang="en-US" altLang="ko-KR" sz="12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5" name="Oval 10"/>
          <p:cNvSpPr>
            <a:spLocks noChangeArrowheads="1"/>
          </p:cNvSpPr>
          <p:nvPr/>
        </p:nvSpPr>
        <p:spPr bwMode="gray">
          <a:xfrm>
            <a:off x="5312907" y="3448071"/>
            <a:ext cx="390219" cy="160244"/>
          </a:xfrm>
          <a:prstGeom prst="ellipse">
            <a:avLst/>
          </a:prstGeom>
          <a:solidFill>
            <a:srgbClr val="FF9900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3-3</a:t>
            </a:r>
            <a:endParaRPr lang="en-US" altLang="ko-KR" sz="12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Rectangle 7"/>
          <p:cNvSpPr>
            <a:spLocks noChangeArrowheads="1"/>
          </p:cNvSpPr>
          <p:nvPr/>
        </p:nvSpPr>
        <p:spPr bwMode="auto">
          <a:xfrm>
            <a:off x="6321152" y="3068629"/>
            <a:ext cx="942597" cy="9193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latin typeface="+mn-ea"/>
                <a:cs typeface="Arial"/>
              </a:rPr>
              <a:t>API Server</a:t>
            </a:r>
            <a:br>
              <a:rPr lang="en-US" altLang="ko-KR" sz="1200" b="1" kern="0" dirty="0">
                <a:latin typeface="+mn-ea"/>
                <a:cs typeface="Arial"/>
              </a:rPr>
            </a:br>
            <a:r>
              <a:rPr lang="en-US" altLang="ko-KR" sz="1200" b="1" kern="0" dirty="0">
                <a:latin typeface="+mn-ea"/>
                <a:cs typeface="Arial"/>
              </a:rPr>
              <a:t>(</a:t>
            </a:r>
            <a:r>
              <a:rPr lang="ko-KR" altLang="en-US" sz="1200" b="1" kern="0" dirty="0">
                <a:latin typeface="+mn-ea"/>
                <a:cs typeface="Arial"/>
              </a:rPr>
              <a:t>전문 변환</a:t>
            </a:r>
            <a:r>
              <a:rPr lang="en-US" altLang="ko-KR" sz="1200" b="1" kern="0" dirty="0">
                <a:latin typeface="+mn-ea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9223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41" y="3821224"/>
            <a:ext cx="1857375" cy="723900"/>
          </a:xfrm>
          <a:prstGeom prst="rect">
            <a:avLst/>
          </a:prstGeom>
        </p:spPr>
      </p:pic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구성도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금융그룹 오픈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위한 하드웨어는 복합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통합 로그인을 위한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데이터시스템의 시스템과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금융그룹사의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운영을 위한 각 계열사별 시스템으로  구성하여 제안합니다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700808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KB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금융그룹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 </a:t>
                </a:r>
                <a:r>
                  <a:rPr lang="ko-KR" altLang="ko-KR" sz="1100" dirty="0">
                    <a:ea typeface="나눔고딕 ExtraBold" panose="020D0904000000000000"/>
                  </a:rPr>
                  <a:t>오픈</a:t>
                </a:r>
                <a:r>
                  <a:rPr lang="en-US" altLang="ko-KR" sz="1100" dirty="0">
                    <a:ea typeface="나눔고딕 ExtraBold" panose="020D0904000000000000"/>
                  </a:rPr>
                  <a:t>API </a:t>
                </a:r>
                <a:r>
                  <a:rPr lang="ko-KR" altLang="ko-KR" sz="1100" dirty="0">
                    <a:ea typeface="나눔고딕 ExtraBold" panose="020D0904000000000000"/>
                  </a:rPr>
                  <a:t>플랫폼</a:t>
                </a:r>
                <a:r>
                  <a:rPr lang="ko-KR" altLang="en-US" sz="1100" dirty="0">
                    <a:ea typeface="나눔고딕 ExtraBold" panose="020D0904000000000000"/>
                  </a:rPr>
                  <a:t>을 위한 하드웨어 구성도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050058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87" y="3212976"/>
            <a:ext cx="1228821" cy="555561"/>
          </a:xfrm>
          <a:prstGeom prst="rect">
            <a:avLst/>
          </a:prstGeom>
        </p:spPr>
      </p:pic>
      <p:grpSp>
        <p:nvGrpSpPr>
          <p:cNvPr id="81" name="Group 76"/>
          <p:cNvGrpSpPr>
            <a:grpSpLocks/>
          </p:cNvGrpSpPr>
          <p:nvPr/>
        </p:nvGrpSpPr>
        <p:grpSpPr bwMode="auto">
          <a:xfrm>
            <a:off x="421982" y="2290926"/>
            <a:ext cx="4998035" cy="4115131"/>
            <a:chOff x="248" y="1258"/>
            <a:chExt cx="3381" cy="2826"/>
          </a:xfrm>
        </p:grpSpPr>
        <p:sp>
          <p:nvSpPr>
            <p:cNvPr id="82" name="AutoShape 77"/>
            <p:cNvSpPr>
              <a:spLocks noChangeArrowheads="1"/>
            </p:cNvSpPr>
            <p:nvPr/>
          </p:nvSpPr>
          <p:spPr bwMode="auto">
            <a:xfrm>
              <a:off x="269" y="1278"/>
              <a:ext cx="3338" cy="192"/>
            </a:xfrm>
            <a:prstGeom prst="roundRect">
              <a:avLst>
                <a:gd name="adj" fmla="val 740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7413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KB</a:t>
              </a:r>
              <a:r>
                <a:rPr kumimoji="0" lang="ko-KR" altLang="en-US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데이터시스템</a:t>
              </a:r>
              <a:r>
                <a:rPr kumimoji="0" lang="en-US" altLang="ko-KR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공통</a:t>
              </a:r>
              <a:r>
                <a:rPr kumimoji="0" lang="en-US" altLang="ko-KR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Zone)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AutoShape 78"/>
            <p:cNvSpPr>
              <a:spLocks noChangeArrowheads="1"/>
            </p:cNvSpPr>
            <p:nvPr/>
          </p:nvSpPr>
          <p:spPr bwMode="auto">
            <a:xfrm>
              <a:off x="248" y="1258"/>
              <a:ext cx="3381" cy="2826"/>
            </a:xfrm>
            <a:prstGeom prst="roundRect">
              <a:avLst>
                <a:gd name="adj" fmla="val 1185"/>
              </a:avLst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4" name="Group 76"/>
          <p:cNvGrpSpPr>
            <a:grpSpLocks/>
          </p:cNvGrpSpPr>
          <p:nvPr/>
        </p:nvGrpSpPr>
        <p:grpSpPr bwMode="auto">
          <a:xfrm>
            <a:off x="5676889" y="2292789"/>
            <a:ext cx="3922660" cy="4115131"/>
            <a:chOff x="248" y="1258"/>
            <a:chExt cx="3381" cy="2826"/>
          </a:xfrm>
        </p:grpSpPr>
        <p:sp>
          <p:nvSpPr>
            <p:cNvPr id="85" name="AutoShape 77"/>
            <p:cNvSpPr>
              <a:spLocks noChangeArrowheads="1"/>
            </p:cNvSpPr>
            <p:nvPr/>
          </p:nvSpPr>
          <p:spPr bwMode="auto">
            <a:xfrm>
              <a:off x="269" y="1278"/>
              <a:ext cx="3338" cy="208"/>
            </a:xfrm>
            <a:prstGeom prst="roundRect">
              <a:avLst>
                <a:gd name="adj" fmla="val 740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ko-KR" sz="1100" kern="0" noProof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KB </a:t>
              </a:r>
              <a:r>
                <a:rPr kumimoji="0" lang="ko-KR" altLang="en-US" sz="110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금융그룹</a:t>
              </a:r>
              <a:r>
                <a:rPr kumimoji="0" lang="ko-KR" altLang="en-US" sz="1100" kern="0" noProof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사</a:t>
              </a:r>
              <a:endParaRPr kumimoji="0" lang="en-US" altLang="ko-KR" sz="1100" kern="0" noProof="0" dirty="0">
                <a:solidFill>
                  <a:srgbClr val="1C1C1C"/>
                </a:solidFill>
                <a:latin typeface="나눔바른고딕" panose="020B0603020101020101" pitchFamily="50" charset="-127"/>
                <a:ea typeface="나눔고딕 ExtraBold" panose="020D0904000000000000"/>
              </a:endParaRPr>
            </a:p>
            <a:p>
              <a:pPr lvl="0"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ko-KR" sz="800" kern="0" noProof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(</a:t>
              </a:r>
              <a:r>
                <a:rPr lang="en-US" altLang="ko-KR" sz="650" dirty="0">
                  <a:ea typeface="나눔고딕 ExtraBold" panose="020D0904000000000000"/>
                </a:rPr>
                <a:t>KB</a:t>
              </a:r>
              <a:r>
                <a:rPr lang="ko-KR" altLang="ko-KR" sz="650" dirty="0">
                  <a:ea typeface="나눔고딕 ExtraBold" panose="020D0904000000000000"/>
                </a:rPr>
                <a:t>국민은행</a:t>
              </a:r>
              <a:r>
                <a:rPr lang="en-US" altLang="ko-KR" sz="650" dirty="0">
                  <a:ea typeface="나눔고딕 ExtraBold" panose="020D0904000000000000"/>
                </a:rPr>
                <a:t>, KB</a:t>
              </a:r>
              <a:r>
                <a:rPr lang="ko-KR" altLang="ko-KR" sz="650" dirty="0">
                  <a:ea typeface="나눔고딕 ExtraBold" panose="020D0904000000000000"/>
                </a:rPr>
                <a:t>손해보험</a:t>
              </a:r>
              <a:r>
                <a:rPr lang="en-US" altLang="ko-KR" sz="650" dirty="0">
                  <a:ea typeface="나눔고딕 ExtraBold" panose="020D0904000000000000"/>
                </a:rPr>
                <a:t>, KB</a:t>
              </a:r>
              <a:r>
                <a:rPr lang="ko-KR" altLang="ko-KR" sz="650" dirty="0">
                  <a:ea typeface="나눔고딕 ExtraBold" panose="020D0904000000000000"/>
                </a:rPr>
                <a:t>증권</a:t>
              </a:r>
              <a:r>
                <a:rPr lang="en-US" altLang="ko-KR" sz="650" dirty="0">
                  <a:ea typeface="나눔고딕 ExtraBold" panose="020D0904000000000000"/>
                </a:rPr>
                <a:t>(</a:t>
              </a:r>
              <a:r>
                <a:rPr lang="ko-KR" altLang="ko-KR" sz="650" dirty="0">
                  <a:ea typeface="나눔고딕 ExtraBold" panose="020D0904000000000000"/>
                </a:rPr>
                <a:t>현대증권</a:t>
              </a:r>
              <a:r>
                <a:rPr lang="en-US" altLang="ko-KR" sz="650" dirty="0">
                  <a:ea typeface="나눔고딕 ExtraBold" panose="020D0904000000000000"/>
                </a:rPr>
                <a:t>), KB</a:t>
              </a:r>
              <a:r>
                <a:rPr lang="ko-KR" altLang="ko-KR" sz="650" dirty="0">
                  <a:ea typeface="나눔고딕 ExtraBold" panose="020D0904000000000000"/>
                </a:rPr>
                <a:t>국민카드</a:t>
              </a:r>
              <a:r>
                <a:rPr lang="en-US" altLang="ko-KR" sz="650" dirty="0">
                  <a:ea typeface="나눔고딕 ExtraBold" panose="020D0904000000000000"/>
                </a:rPr>
                <a:t>, KB</a:t>
              </a:r>
              <a:r>
                <a:rPr lang="ko-KR" altLang="ko-KR" sz="650" dirty="0">
                  <a:ea typeface="나눔고딕 ExtraBold" panose="020D0904000000000000"/>
                </a:rPr>
                <a:t>생명보험</a:t>
              </a:r>
              <a:r>
                <a:rPr lang="en-US" altLang="ko-KR" sz="650" dirty="0">
                  <a:ea typeface="나눔고딕 ExtraBold" panose="020D0904000000000000"/>
                </a:rPr>
                <a:t>, KB</a:t>
              </a:r>
              <a:r>
                <a:rPr lang="ko-KR" altLang="ko-KR" sz="650" dirty="0">
                  <a:ea typeface="나눔고딕 ExtraBold" panose="020D0904000000000000"/>
                </a:rPr>
                <a:t>캐피탈</a:t>
              </a:r>
              <a:r>
                <a:rPr lang="en-US" altLang="ko-KR" sz="650" dirty="0">
                  <a:ea typeface="나눔고딕 ExtraBold" panose="020D0904000000000000"/>
                </a:rPr>
                <a:t>, KB</a:t>
              </a:r>
              <a:r>
                <a:rPr lang="ko-KR" altLang="ko-KR" sz="650" dirty="0">
                  <a:ea typeface="나눔고딕 ExtraBold" panose="020D0904000000000000"/>
                </a:rPr>
                <a:t>저축은행</a:t>
              </a:r>
              <a:r>
                <a:rPr lang="en-US" altLang="ko-KR" sz="650" dirty="0">
                  <a:ea typeface="나눔고딕 ExtraBold" panose="020D0904000000000000"/>
                </a:rPr>
                <a:t>)</a:t>
              </a:r>
              <a:endParaRPr kumimoji="0" lang="ko-KR" alt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나눔바른고딕" panose="020B0603020101020101" pitchFamily="50" charset="-127"/>
                <a:ea typeface="나눔고딕 ExtraBold" panose="020D0904000000000000"/>
              </a:endParaRPr>
            </a:p>
          </p:txBody>
        </p:sp>
        <p:sp>
          <p:nvSpPr>
            <p:cNvPr id="86" name="AutoShape 78"/>
            <p:cNvSpPr>
              <a:spLocks noChangeArrowheads="1"/>
            </p:cNvSpPr>
            <p:nvPr/>
          </p:nvSpPr>
          <p:spPr bwMode="auto">
            <a:xfrm>
              <a:off x="248" y="1258"/>
              <a:ext cx="3381" cy="2826"/>
            </a:xfrm>
            <a:prstGeom prst="roundRect">
              <a:avLst>
                <a:gd name="adj" fmla="val 1185"/>
              </a:avLst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 bwMode="gray">
          <a:xfrm>
            <a:off x="2812436" y="2743607"/>
            <a:ext cx="161" cy="3564396"/>
          </a:xfrm>
          <a:prstGeom prst="line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81" y="3100034"/>
            <a:ext cx="1857375" cy="72390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3311421" y="3179071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APIM(8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301750" y="3590424"/>
            <a:ext cx="1715181" cy="132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x86(total – 32 core/128 GB)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188932" y="3179071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포탈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(8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311421" y="3390667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ea typeface="나눔고딕 ExtraBold" panose="020D0904000000000000"/>
              </a:rPr>
              <a:t>통합로그인</a:t>
            </a:r>
            <a:r>
              <a:rPr lang="en-US" altLang="ko-KR" sz="6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6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88932" y="3390667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DB(4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306247" y="3909199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APIM(8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296576" y="4320552"/>
            <a:ext cx="1715181" cy="132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x86(total – 32 core/128 GB)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183758" y="3909199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포탈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(8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306247" y="4120795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ea typeface="나눔고딕 ExtraBold" panose="020D0904000000000000"/>
              </a:rPr>
              <a:t>통합로그인</a:t>
            </a:r>
            <a:r>
              <a:rPr lang="en-US" altLang="ko-KR" sz="6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6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183758" y="4120795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DB(4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11" name="Elbow Connector 10"/>
          <p:cNvCxnSpPr>
            <a:stCxn id="102" idx="3"/>
            <a:endCxn id="76" idx="3"/>
          </p:cNvCxnSpPr>
          <p:nvPr/>
        </p:nvCxnSpPr>
        <p:spPr bwMode="gray">
          <a:xfrm>
            <a:off x="5090056" y="3461984"/>
            <a:ext cx="6960" cy="721190"/>
          </a:xfrm>
          <a:prstGeom prst="bentConnector3">
            <a:avLst>
              <a:gd name="adj1" fmla="val 3032586"/>
            </a:avLst>
          </a:prstGeom>
          <a:noFill/>
          <a:ln w="190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0" name="AutoShape 19"/>
          <p:cNvSpPr>
            <a:spLocks noChangeArrowheads="1"/>
          </p:cNvSpPr>
          <p:nvPr/>
        </p:nvSpPr>
        <p:spPr bwMode="auto">
          <a:xfrm rot="16200000">
            <a:off x="-274782" y="3436657"/>
            <a:ext cx="1871518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운영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0" name="AutoShape 19"/>
          <p:cNvSpPr>
            <a:spLocks noChangeArrowheads="1"/>
          </p:cNvSpPr>
          <p:nvPr/>
        </p:nvSpPr>
        <p:spPr bwMode="auto">
          <a:xfrm rot="16200000">
            <a:off x="-242940" y="5311253"/>
            <a:ext cx="1793301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개발</a:t>
            </a: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39" y="5196335"/>
            <a:ext cx="1857375" cy="896590"/>
          </a:xfrm>
          <a:prstGeom prst="rect">
            <a:avLst/>
          </a:prstGeom>
        </p:spPr>
      </p:pic>
      <p:sp>
        <p:nvSpPr>
          <p:cNvPr id="192" name="Rectangle 191"/>
          <p:cNvSpPr/>
          <p:nvPr/>
        </p:nvSpPr>
        <p:spPr>
          <a:xfrm>
            <a:off x="3307545" y="5284310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APIM(8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306247" y="5867393"/>
            <a:ext cx="1715181" cy="1325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x86(total – 32 core/128 GB)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4185056" y="5284310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포탈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307545" y="5495906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ea typeface="나눔고딕 ExtraBold" panose="020D0904000000000000"/>
              </a:rPr>
              <a:t>통합로그인</a:t>
            </a:r>
            <a:r>
              <a:rPr lang="en-US" altLang="ko-KR" sz="6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6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185056" y="5495906"/>
            <a:ext cx="828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DB(4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1142853" y="3520840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" dirty="0">
                <a:solidFill>
                  <a:schemeClr val="tx1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142858" y="3331110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55" y="3837078"/>
            <a:ext cx="1228821" cy="555561"/>
          </a:xfrm>
          <a:prstGeom prst="rect">
            <a:avLst/>
          </a:prstGeom>
        </p:spPr>
      </p:pic>
      <p:sp>
        <p:nvSpPr>
          <p:cNvPr id="201" name="Rectangle 200"/>
          <p:cNvSpPr/>
          <p:nvPr/>
        </p:nvSpPr>
        <p:spPr>
          <a:xfrm>
            <a:off x="1128321" y="4144942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1128326" y="3955212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203" name="Elbow Connector 202"/>
          <p:cNvCxnSpPr>
            <a:stCxn id="79" idx="3"/>
            <a:endCxn id="200" idx="3"/>
          </p:cNvCxnSpPr>
          <p:nvPr/>
        </p:nvCxnSpPr>
        <p:spPr bwMode="gray">
          <a:xfrm flipH="1">
            <a:off x="2310176" y="3490757"/>
            <a:ext cx="14532" cy="624102"/>
          </a:xfrm>
          <a:prstGeom prst="bentConnector3">
            <a:avLst>
              <a:gd name="adj1" fmla="val -1292169"/>
            </a:avLst>
          </a:prstGeom>
          <a:noFill/>
          <a:ln w="190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04" name="직사각형 8"/>
          <p:cNvSpPr/>
          <p:nvPr/>
        </p:nvSpPr>
        <p:spPr>
          <a:xfrm>
            <a:off x="1429366" y="2753378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DMZ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5" name="직사각형 8"/>
          <p:cNvSpPr/>
          <p:nvPr/>
        </p:nvSpPr>
        <p:spPr>
          <a:xfrm>
            <a:off x="3578295" y="2733622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Secured Zone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1" y="5365879"/>
            <a:ext cx="1228821" cy="555561"/>
          </a:xfrm>
          <a:prstGeom prst="rect">
            <a:avLst/>
          </a:prstGeom>
        </p:spPr>
      </p:pic>
      <p:sp>
        <p:nvSpPr>
          <p:cNvPr id="207" name="Rectangle 206"/>
          <p:cNvSpPr/>
          <p:nvPr/>
        </p:nvSpPr>
        <p:spPr>
          <a:xfrm>
            <a:off x="1129907" y="5673743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129912" y="5484013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212" name="Straight Connector 211"/>
          <p:cNvCxnSpPr/>
          <p:nvPr/>
        </p:nvCxnSpPr>
        <p:spPr bwMode="gray">
          <a:xfrm>
            <a:off x="7534542" y="2743607"/>
            <a:ext cx="161" cy="3564396"/>
          </a:xfrm>
          <a:prstGeom prst="line">
            <a:avLst/>
          </a:prstGeom>
          <a:noFill/>
          <a:ln w="28575">
            <a:solidFill>
              <a:srgbClr val="777777"/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13" name="직사각형 8"/>
          <p:cNvSpPr/>
          <p:nvPr/>
        </p:nvSpPr>
        <p:spPr>
          <a:xfrm>
            <a:off x="6309495" y="274248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DMZ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75406" y="3624594"/>
            <a:ext cx="307777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b="1" dirty="0"/>
              <a:t>이중화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5047381" y="3606669"/>
            <a:ext cx="307777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b="1"/>
              <a:t>이중화</a:t>
            </a:r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07" y="3197329"/>
            <a:ext cx="1228821" cy="555561"/>
          </a:xfrm>
          <a:prstGeom prst="rect">
            <a:avLst/>
          </a:prstGeom>
        </p:spPr>
      </p:pic>
      <p:sp>
        <p:nvSpPr>
          <p:cNvPr id="224" name="Rectangle 223"/>
          <p:cNvSpPr/>
          <p:nvPr/>
        </p:nvSpPr>
        <p:spPr>
          <a:xfrm>
            <a:off x="5968573" y="3505193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968578" y="3315463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75" y="3821431"/>
            <a:ext cx="1228821" cy="555561"/>
          </a:xfrm>
          <a:prstGeom prst="rect">
            <a:avLst/>
          </a:prstGeom>
        </p:spPr>
      </p:pic>
      <p:sp>
        <p:nvSpPr>
          <p:cNvPr id="227" name="Rectangle 226"/>
          <p:cNvSpPr/>
          <p:nvPr/>
        </p:nvSpPr>
        <p:spPr>
          <a:xfrm>
            <a:off x="5954041" y="4129295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954046" y="3939565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229" name="Elbow Connector 228"/>
          <p:cNvCxnSpPr>
            <a:stCxn id="223" idx="3"/>
            <a:endCxn id="226" idx="3"/>
          </p:cNvCxnSpPr>
          <p:nvPr/>
        </p:nvCxnSpPr>
        <p:spPr bwMode="gray">
          <a:xfrm flipH="1">
            <a:off x="7135896" y="3475110"/>
            <a:ext cx="14532" cy="624102"/>
          </a:xfrm>
          <a:prstGeom prst="bentConnector3">
            <a:avLst>
              <a:gd name="adj1" fmla="val -1292169"/>
            </a:avLst>
          </a:prstGeom>
          <a:noFill/>
          <a:ln w="190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30" name="TextBox 229"/>
          <p:cNvSpPr txBox="1"/>
          <p:nvPr/>
        </p:nvSpPr>
        <p:spPr>
          <a:xfrm>
            <a:off x="7101126" y="3608947"/>
            <a:ext cx="307777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b="1"/>
              <a:t>이중화</a:t>
            </a: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979" y="3204812"/>
            <a:ext cx="1228821" cy="555561"/>
          </a:xfrm>
          <a:prstGeom prst="rect">
            <a:avLst/>
          </a:prstGeom>
        </p:spPr>
      </p:pic>
      <p:sp>
        <p:nvSpPr>
          <p:cNvPr id="232" name="Rectangle 231"/>
          <p:cNvSpPr/>
          <p:nvPr/>
        </p:nvSpPr>
        <p:spPr>
          <a:xfrm>
            <a:off x="7991945" y="3512676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7991950" y="3322946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Server</a:t>
            </a:r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47" y="3828914"/>
            <a:ext cx="1228821" cy="555561"/>
          </a:xfrm>
          <a:prstGeom prst="rect">
            <a:avLst/>
          </a:prstGeom>
        </p:spPr>
      </p:pic>
      <p:sp>
        <p:nvSpPr>
          <p:cNvPr id="235" name="Rectangle 234"/>
          <p:cNvSpPr/>
          <p:nvPr/>
        </p:nvSpPr>
        <p:spPr>
          <a:xfrm>
            <a:off x="7977413" y="4136778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7977418" y="3947048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Server</a:t>
            </a:r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237" name="Elbow Connector 236"/>
          <p:cNvCxnSpPr>
            <a:stCxn id="231" idx="3"/>
            <a:endCxn id="234" idx="3"/>
          </p:cNvCxnSpPr>
          <p:nvPr/>
        </p:nvCxnSpPr>
        <p:spPr bwMode="gray">
          <a:xfrm flipH="1">
            <a:off x="9159268" y="3482593"/>
            <a:ext cx="14532" cy="624102"/>
          </a:xfrm>
          <a:prstGeom prst="bentConnector3">
            <a:avLst>
              <a:gd name="adj1" fmla="val -1292169"/>
            </a:avLst>
          </a:prstGeom>
          <a:noFill/>
          <a:ln w="190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38" name="TextBox 237"/>
          <p:cNvSpPr txBox="1"/>
          <p:nvPr/>
        </p:nvSpPr>
        <p:spPr>
          <a:xfrm>
            <a:off x="9124498" y="3624594"/>
            <a:ext cx="307777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" b="1"/>
              <a:t>이중화</a:t>
            </a:r>
          </a:p>
        </p:txBody>
      </p:sp>
      <p:pic>
        <p:nvPicPr>
          <p:cNvPr id="239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54" y="5365733"/>
            <a:ext cx="1228821" cy="555561"/>
          </a:xfrm>
          <a:prstGeom prst="rect">
            <a:avLst/>
          </a:prstGeom>
        </p:spPr>
      </p:pic>
      <p:sp>
        <p:nvSpPr>
          <p:cNvPr id="240" name="Rectangle 239"/>
          <p:cNvSpPr/>
          <p:nvPr/>
        </p:nvSpPr>
        <p:spPr>
          <a:xfrm>
            <a:off x="5954720" y="5673597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5954725" y="5483867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Gateway(4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26" y="5365052"/>
            <a:ext cx="1228821" cy="555561"/>
          </a:xfrm>
          <a:prstGeom prst="rect">
            <a:avLst/>
          </a:prstGeom>
        </p:spPr>
      </p:pic>
      <p:sp>
        <p:nvSpPr>
          <p:cNvPr id="243" name="Rectangle 242"/>
          <p:cNvSpPr/>
          <p:nvPr/>
        </p:nvSpPr>
        <p:spPr>
          <a:xfrm>
            <a:off x="7978092" y="5672916"/>
            <a:ext cx="1125593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50" dirty="0">
                <a:solidFill>
                  <a:prstClr val="black"/>
                </a:solidFill>
                <a:ea typeface="나눔고딕 ExtraBold" panose="020D0904000000000000"/>
              </a:rPr>
              <a:t>x86(total – 4 core/32GB)</a:t>
            </a:r>
            <a:endParaRPr lang="ko-KR" altLang="en-US" sz="650" dirty="0">
              <a:solidFill>
                <a:prstClr val="black"/>
              </a:solidFill>
              <a:ea typeface="나눔고딕 ExtraBold" panose="020D090400000000000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7978097" y="5483186"/>
            <a:ext cx="112569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API Server</a:t>
            </a:r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sp>
        <p:nvSpPr>
          <p:cNvPr id="245" name="직사각형 8"/>
          <p:cNvSpPr/>
          <p:nvPr/>
        </p:nvSpPr>
        <p:spPr>
          <a:xfrm>
            <a:off x="7946147" y="2746413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Secured Zone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46" name="Straight Connector 245"/>
          <p:cNvCxnSpPr/>
          <p:nvPr/>
        </p:nvCxnSpPr>
        <p:spPr bwMode="gray">
          <a:xfrm>
            <a:off x="814292" y="4561780"/>
            <a:ext cx="8617046" cy="0"/>
          </a:xfrm>
          <a:prstGeom prst="line">
            <a:avLst/>
          </a:prstGeom>
          <a:noFill/>
          <a:ln w="19050">
            <a:solidFill>
              <a:srgbClr val="777777"/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9" idx="3"/>
            <a:endCxn id="76" idx="1"/>
          </p:cNvCxnSpPr>
          <p:nvPr/>
        </p:nvCxnSpPr>
        <p:spPr bwMode="gray">
          <a:xfrm>
            <a:off x="2324708" y="3490757"/>
            <a:ext cx="914933" cy="692417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48" name="Straight Connector 247"/>
          <p:cNvCxnSpPr>
            <a:stCxn id="200" idx="3"/>
            <a:endCxn id="102" idx="1"/>
          </p:cNvCxnSpPr>
          <p:nvPr/>
        </p:nvCxnSpPr>
        <p:spPr bwMode="gray">
          <a:xfrm flipV="1">
            <a:off x="2310176" y="3461984"/>
            <a:ext cx="922505" cy="652875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49" name="Straight Connector 248"/>
          <p:cNvCxnSpPr>
            <a:stCxn id="200" idx="3"/>
            <a:endCxn id="76" idx="1"/>
          </p:cNvCxnSpPr>
          <p:nvPr/>
        </p:nvCxnSpPr>
        <p:spPr bwMode="gray">
          <a:xfrm>
            <a:off x="2310176" y="4114859"/>
            <a:ext cx="929465" cy="68315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50" name="Straight Connector 249"/>
          <p:cNvCxnSpPr>
            <a:stCxn id="79" idx="3"/>
            <a:endCxn id="102" idx="1"/>
          </p:cNvCxnSpPr>
          <p:nvPr/>
        </p:nvCxnSpPr>
        <p:spPr bwMode="gray">
          <a:xfrm flipV="1">
            <a:off x="2324708" y="3461984"/>
            <a:ext cx="907973" cy="28773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51" name="Straight Connector 250"/>
          <p:cNvCxnSpPr>
            <a:stCxn id="206" idx="3"/>
            <a:endCxn id="191" idx="1"/>
          </p:cNvCxnSpPr>
          <p:nvPr/>
        </p:nvCxnSpPr>
        <p:spPr bwMode="gray">
          <a:xfrm>
            <a:off x="2311762" y="5643660"/>
            <a:ext cx="929177" cy="970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59" name="Straight Connector 258"/>
          <p:cNvCxnSpPr>
            <a:stCxn id="223" idx="3"/>
            <a:endCxn id="234" idx="1"/>
          </p:cNvCxnSpPr>
          <p:nvPr/>
        </p:nvCxnSpPr>
        <p:spPr bwMode="gray">
          <a:xfrm>
            <a:off x="7150428" y="3475110"/>
            <a:ext cx="780019" cy="631585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60" name="Straight Connector 259"/>
          <p:cNvCxnSpPr>
            <a:stCxn id="226" idx="3"/>
            <a:endCxn id="231" idx="1"/>
          </p:cNvCxnSpPr>
          <p:nvPr/>
        </p:nvCxnSpPr>
        <p:spPr bwMode="gray">
          <a:xfrm flipV="1">
            <a:off x="7135896" y="3482593"/>
            <a:ext cx="809083" cy="616619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61" name="Straight Connector 260"/>
          <p:cNvCxnSpPr>
            <a:stCxn id="226" idx="3"/>
            <a:endCxn id="234" idx="1"/>
          </p:cNvCxnSpPr>
          <p:nvPr/>
        </p:nvCxnSpPr>
        <p:spPr bwMode="gray">
          <a:xfrm>
            <a:off x="7135896" y="4099212"/>
            <a:ext cx="794551" cy="7483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62" name="Straight Connector 261"/>
          <p:cNvCxnSpPr>
            <a:stCxn id="223" idx="3"/>
            <a:endCxn id="231" idx="1"/>
          </p:cNvCxnSpPr>
          <p:nvPr/>
        </p:nvCxnSpPr>
        <p:spPr bwMode="gray">
          <a:xfrm>
            <a:off x="7150428" y="3475110"/>
            <a:ext cx="794551" cy="7483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64" name="Straight Connector 263"/>
          <p:cNvCxnSpPr/>
          <p:nvPr/>
        </p:nvCxnSpPr>
        <p:spPr bwMode="gray">
          <a:xfrm>
            <a:off x="5420017" y="4501710"/>
            <a:ext cx="256872" cy="1863"/>
          </a:xfrm>
          <a:prstGeom prst="line">
            <a:avLst/>
          </a:prstGeom>
          <a:noFill/>
          <a:ln w="38100" cmpd="sng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69" name="Rectangle 268"/>
          <p:cNvSpPr/>
          <p:nvPr/>
        </p:nvSpPr>
        <p:spPr>
          <a:xfrm>
            <a:off x="3306247" y="5687891"/>
            <a:ext cx="1705510" cy="138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ea typeface="나눔고딕 ExtraBold" panose="020D0904000000000000"/>
              </a:rPr>
              <a:t>형상관리 및 백업</a:t>
            </a:r>
            <a:r>
              <a:rPr lang="en-US" altLang="ko-KR" sz="800" dirty="0">
                <a:solidFill>
                  <a:schemeClr val="tx1"/>
                </a:solidFill>
                <a:ea typeface="나눔고딕 ExtraBold" panose="020D0904000000000000"/>
              </a:rPr>
              <a:t>(4 core)</a:t>
            </a:r>
            <a:endParaRPr lang="ko-KR" altLang="en-US" sz="800" dirty="0">
              <a:solidFill>
                <a:schemeClr val="tx1"/>
              </a:solidFill>
              <a:ea typeface="나눔고딕 ExtraBold" panose="020D0904000000000000"/>
            </a:endParaRPr>
          </a:p>
        </p:txBody>
      </p:sp>
      <p:cxnSp>
        <p:nvCxnSpPr>
          <p:cNvPr id="272" name="Straight Connector 271"/>
          <p:cNvCxnSpPr>
            <a:stCxn id="239" idx="3"/>
            <a:endCxn id="242" idx="1"/>
          </p:cNvCxnSpPr>
          <p:nvPr/>
        </p:nvCxnSpPr>
        <p:spPr bwMode="gray">
          <a:xfrm flipV="1">
            <a:off x="7136575" y="5642833"/>
            <a:ext cx="794551" cy="681"/>
          </a:xfrm>
          <a:prstGeom prst="line">
            <a:avLst/>
          </a:prstGeom>
          <a:noFill/>
          <a:ln w="6350">
            <a:solidFill>
              <a:srgbClr val="777777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98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하드웨어 구성 방안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643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 하드웨어 내역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금융그룹 오픈 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플랫폼을 위한 하드웨어는 복합 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 및 통합 로그인을 위한 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데이터시스템의 시스템과 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금융그룹사의 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운영을 위한 각 계열사별 시스템으로  구성하여 제안합니다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고딕 ExtraBold" pitchFamily="50" charset="-127"/>
              <a:ea typeface="나눔바른고딕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700808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KB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금융그룹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 </a:t>
                </a:r>
                <a:r>
                  <a:rPr lang="ko-KR" altLang="ko-KR" sz="1100" dirty="0">
                    <a:ea typeface="나눔고딕 ExtraBold" panose="020D0904000000000000"/>
                  </a:rPr>
                  <a:t>오픈</a:t>
                </a:r>
                <a:r>
                  <a:rPr lang="en-US" altLang="ko-KR" sz="1100" dirty="0">
                    <a:ea typeface="나눔고딕 ExtraBold" panose="020D0904000000000000"/>
                  </a:rPr>
                  <a:t>API </a:t>
                </a:r>
                <a:r>
                  <a:rPr lang="ko-KR" altLang="ko-KR" sz="1100" dirty="0">
                    <a:ea typeface="나눔고딕 ExtraBold" panose="020D0904000000000000"/>
                  </a:rPr>
                  <a:t>플랫폼</a:t>
                </a:r>
                <a:r>
                  <a:rPr lang="ko-KR" altLang="en-US" sz="1100" dirty="0">
                    <a:ea typeface="나눔고딕 ExtraBold" panose="020D0904000000000000"/>
                  </a:rPr>
                  <a:t>을 위한 하드웨어 구성도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050058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8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하드웨어 구성 방안</a:t>
            </a:r>
            <a:endParaRPr lang="ko-KR" altLang="en-US" sz="20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08649"/>
              </p:ext>
            </p:extLst>
          </p:nvPr>
        </p:nvGraphicFramePr>
        <p:xfrm>
          <a:off x="668522" y="2420888"/>
          <a:ext cx="8546622" cy="2312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6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3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41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HW </a:t>
                      </a:r>
                      <a:r>
                        <a:rPr lang="ko-KR" altLang="en-US" sz="1100" kern="100" dirty="0">
                          <a:effectLst/>
                        </a:rPr>
                        <a:t>구분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제품명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제조사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수량 </a:t>
                      </a:r>
                      <a:r>
                        <a:rPr lang="en-US" altLang="ko-KR" sz="1000" kern="100" dirty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운영 기준</a:t>
                      </a:r>
                      <a:r>
                        <a:rPr lang="en-US" altLang="ko-KR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Gateway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RH1288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V3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HUAWEI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24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 Management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, </a:t>
                      </a:r>
                      <a:r>
                        <a:rPr lang="ko-KR" altLang="en-US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포탈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인증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, DB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RH1288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V3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HUAWEI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2 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Management, </a:t>
                      </a:r>
                      <a:r>
                        <a:rPr lang="ko-KR" altLang="en-US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포탈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인증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, DB, </a:t>
                      </a:r>
                      <a:r>
                        <a:rPr lang="ko-KR" altLang="en-US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형상관리 및 백업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RH2288H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V3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HUAWEI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1 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</a:t>
                      </a:r>
                      <a:r>
                        <a:rPr lang="en-US" altLang="ko-KR" sz="1000" kern="100" baseline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Server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RH1288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V3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HUAWEI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21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28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주제안사 소개 </a:t>
            </a:r>
            <a:r>
              <a:rPr lang="en-US" altLang="ko-KR" dirty="0"/>
              <a:t>&gt; </a:t>
            </a:r>
            <a:r>
              <a:rPr lang="en-US" altLang="ko-KR" sz="2000" dirty="0"/>
              <a:t>1.1 </a:t>
            </a:r>
            <a:r>
              <a:rPr lang="ko-KR" altLang="en-US" sz="2000" dirty="0"/>
              <a:t>뱅크웨어글로벌 일반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뱅크웨어글로벌은 </a:t>
            </a:r>
            <a:r>
              <a:rPr lang="en-US" altLang="ko-KR" dirty="0"/>
              <a:t>IT </a:t>
            </a:r>
            <a:r>
              <a:rPr lang="ko-KR" altLang="en-US" dirty="0"/>
              <a:t>컨설팅</a:t>
            </a:r>
            <a:r>
              <a:rPr lang="en-US" altLang="ko-KR" dirty="0"/>
              <a:t>, </a:t>
            </a:r>
            <a:r>
              <a:rPr lang="ko-KR" altLang="en-US" dirty="0"/>
              <a:t>시스템 기획 및 구축</a:t>
            </a:r>
            <a:r>
              <a:rPr lang="en-US" altLang="ko-KR" dirty="0"/>
              <a:t>, </a:t>
            </a:r>
            <a:r>
              <a:rPr lang="ko-KR" altLang="en-US" dirty="0"/>
              <a:t>솔루션 개발 및 판매의 사업 영역을 지닌 </a:t>
            </a:r>
            <a:r>
              <a:rPr lang="en-US" altLang="ko-KR" dirty="0"/>
              <a:t>IT </a:t>
            </a:r>
            <a:r>
              <a:rPr lang="ko-KR" altLang="en-US" dirty="0"/>
              <a:t>전문기업입니다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5074222" y="1515253"/>
            <a:ext cx="4415282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 bwMode="gray">
          <a:xfrm>
            <a:off x="311760" y="1500809"/>
            <a:ext cx="4496231" cy="4808511"/>
          </a:xfrm>
          <a:prstGeom prst="roundRect">
            <a:avLst>
              <a:gd name="adj" fmla="val 6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434049" y="2697204"/>
            <a:ext cx="1195215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회사설립일</a:t>
            </a: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430767" y="3764796"/>
            <a:ext cx="1195215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자본금 </a:t>
            </a:r>
          </a:p>
        </p:txBody>
      </p:sp>
      <p:sp>
        <p:nvSpPr>
          <p:cNvPr id="11" name="AutoShape 19"/>
          <p:cNvSpPr>
            <a:spLocks noChangeArrowheads="1"/>
          </p:cNvSpPr>
          <p:nvPr/>
        </p:nvSpPr>
        <p:spPr bwMode="auto">
          <a:xfrm>
            <a:off x="428498" y="3401638"/>
            <a:ext cx="1197379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인원현황</a:t>
            </a: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434049" y="3070300"/>
            <a:ext cx="1176681" cy="28525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대표</a:t>
            </a: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430767" y="4137894"/>
            <a:ext cx="1195215" cy="327011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매출</a:t>
            </a:r>
            <a:r>
              <a:rPr lang="en-US" altLang="ko-KR" sz="1200" b="1" dirty="0">
                <a:solidFill>
                  <a:schemeClr val="bg1"/>
                </a:solidFill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</a:rPr>
              <a:t>순이익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16496" y="4993934"/>
            <a:ext cx="4252835" cy="1265622"/>
            <a:chOff x="4978416" y="1804023"/>
            <a:chExt cx="3470387" cy="1265622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6452219" y="1940342"/>
              <a:ext cx="1942972" cy="1129303"/>
            </a:xfrm>
            <a:prstGeom prst="ellipse">
              <a:avLst/>
            </a:prstGeom>
            <a:solidFill>
              <a:schemeClr val="bg2">
                <a:lumMod val="75000"/>
                <a:alpha val="65000"/>
              </a:schemeClr>
            </a:solidFill>
            <a:ln w="12700" algn="ctr">
              <a:solidFill>
                <a:srgbClr val="FFFFFF"/>
              </a:solidFill>
              <a:round/>
              <a:headEnd type="none" w="sm" len="sm"/>
              <a:tailEnd type="none" w="med" len="lg"/>
            </a:ln>
          </p:spPr>
          <p:txBody>
            <a:bodyPr wrap="none" lIns="45720" tIns="0" rIns="4572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altLang="ja-JP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4978416" y="1930330"/>
              <a:ext cx="2035870" cy="1129303"/>
            </a:xfrm>
            <a:prstGeom prst="ellipse">
              <a:avLst/>
            </a:prstGeom>
            <a:solidFill>
              <a:schemeClr val="bg1">
                <a:lumMod val="85000"/>
                <a:alpha val="65000"/>
              </a:schemeClr>
            </a:solidFill>
            <a:ln w="12700" algn="ctr">
              <a:solidFill>
                <a:srgbClr val="FFFFFF"/>
              </a:solidFill>
              <a:round/>
              <a:headEnd type="none" w="sm" len="sm"/>
              <a:tailEnd type="none" w="med" len="lg"/>
            </a:ln>
          </p:spPr>
          <p:txBody>
            <a:bodyPr wrap="none" lIns="45720" tIns="0" rIns="4572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altLang="ja-JP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44"/>
            <p:cNvSpPr txBox="1">
              <a:spLocks noChangeArrowheads="1"/>
            </p:cNvSpPr>
            <p:nvPr/>
          </p:nvSpPr>
          <p:spPr bwMode="gray">
            <a:xfrm>
              <a:off x="6952716" y="1918486"/>
              <a:ext cx="10826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algn="ctr"/>
              <a:r>
                <a:rPr lang="en-US" altLang="ko-KR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TmaxSoft</a:t>
              </a:r>
              <a:br>
                <a:rPr lang="en-US" altLang="ko-KR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연구원 출신</a:t>
              </a:r>
            </a:p>
          </p:txBody>
        </p:sp>
        <p:sp>
          <p:nvSpPr>
            <p:cNvPr id="20" name="TextBox 40"/>
            <p:cNvSpPr txBox="1">
              <a:spLocks noChangeArrowheads="1"/>
            </p:cNvSpPr>
            <p:nvPr/>
          </p:nvSpPr>
          <p:spPr bwMode="gray">
            <a:xfrm>
              <a:off x="5298346" y="1894970"/>
              <a:ext cx="12433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algn="ctr"/>
              <a:r>
                <a:rPr lang="en-US" altLang="ko-KR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IBM </a:t>
              </a:r>
              <a:br>
                <a:rPr lang="en-US" altLang="ko-KR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0" i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아키텍트 출신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11855" y="2369158"/>
              <a:ext cx="173694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algn="ctr" eaLnBrk="0" hangingPunct="0">
                <a:lnSpc>
                  <a:spcPts val="1200"/>
                </a:lnSpc>
                <a:defRPr/>
              </a:pPr>
              <a:r>
                <a:rPr lang="ko-KR" altLang="en-US" sz="1050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국내 최고의 </a:t>
              </a:r>
              <a:endParaRPr lang="en-US" altLang="ko-KR" sz="105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eaLnBrk="0" hangingPunct="0">
                <a:lnSpc>
                  <a:spcPts val="1200"/>
                </a:lnSpc>
                <a:defRPr/>
              </a:pPr>
              <a:r>
                <a:rPr lang="ko-KR" altLang="en-US" sz="1050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기반 </a:t>
              </a:r>
              <a:r>
                <a:rPr lang="en-US" altLang="ko-KR" sz="1050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SW </a:t>
              </a:r>
            </a:p>
            <a:p>
              <a:pPr algn="ctr" eaLnBrk="0" hangingPunct="0">
                <a:lnSpc>
                  <a:spcPts val="1200"/>
                </a:lnSpc>
                <a:defRPr/>
              </a:pPr>
              <a:r>
                <a:rPr lang="ko-KR" altLang="en-US" sz="1050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</a:rPr>
                <a:t>개발능력 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42596" y="2387080"/>
              <a:ext cx="1217209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5pPr>
              <a:lvl6pPr marL="22860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6pPr>
              <a:lvl7pPr marL="27432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7pPr>
              <a:lvl8pPr marL="32004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8pPr>
              <a:lvl9pPr marL="3657600" algn="l" defTabSz="914400" rtl="0" eaLnBrk="1" latinLnBrk="1" hangingPunct="1">
                <a:defRPr sz="2000" b="1" kern="1200">
                  <a:solidFill>
                    <a:schemeClr val="tx1"/>
                  </a:solidFill>
                  <a:latin typeface="Optima" pitchFamily="2" charset="2"/>
                  <a:ea typeface="가는각진목체"/>
                  <a:cs typeface="가는각진목체"/>
                </a:defRPr>
              </a:lvl9pPr>
            </a:lstStyle>
            <a:p>
              <a:pPr algn="ctr" eaLnBrk="0" hangingPunct="0">
                <a:defRPr/>
              </a:pPr>
              <a:r>
                <a:rPr lang="en-US" altLang="ko-KR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여 년의 </a:t>
              </a:r>
              <a:br>
                <a:rPr lang="en-US" altLang="ko-KR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금융 </a:t>
              </a:r>
              <a:r>
                <a:rPr lang="en-US" altLang="ko-KR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SW </a:t>
              </a:r>
              <a:r>
                <a:rPr lang="ko-KR" altLang="en-US" sz="10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설계 역량</a:t>
              </a:r>
              <a:endParaRPr lang="en-US" altLang="ko-KR" sz="10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eaLnBrk="0" hangingPunct="0">
                <a:defRPr/>
              </a:pPr>
              <a:endParaRPr lang="en-US" altLang="ko-KR" sz="10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 flipH="1" flipV="1">
              <a:off x="6721186" y="1804023"/>
              <a:ext cx="1" cy="842134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round/>
              <a:headEnd type="oval" w="med" len="med"/>
              <a:tailEnd type="none" w="med" len="med"/>
            </a:ln>
            <a:effectLst/>
          </p:spPr>
        </p:cxnSp>
      </p:grpSp>
      <p:sp>
        <p:nvSpPr>
          <p:cNvPr id="24" name="TextBox 44"/>
          <p:cNvSpPr txBox="1">
            <a:spLocks noChangeArrowheads="1"/>
          </p:cNvSpPr>
          <p:nvPr/>
        </p:nvSpPr>
        <p:spPr bwMode="gray">
          <a:xfrm>
            <a:off x="853873" y="4654600"/>
            <a:ext cx="33608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최고의 금융 솔루션 개발 능력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12032" y="1880497"/>
            <a:ext cx="304125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eaLnBrk="0" hangingPunct="0">
              <a:spcBef>
                <a:spcPts val="0"/>
              </a:spcBef>
              <a:buFont typeface="Arial" charset="0"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좋은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금융 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만들어서 수출한다</a:t>
            </a:r>
            <a:endParaRPr lang="en-US" altLang="ko-KR" sz="11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80975" indent="-180975" eaLnBrk="0" hangingPunct="0">
              <a:spcBef>
                <a:spcPts val="0"/>
              </a:spcBef>
              <a:buFont typeface="Arial" charset="0"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우리나라 기업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세계 제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인정받는다</a:t>
            </a:r>
            <a:endParaRPr lang="en-US" altLang="ko-KR" sz="11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7800" indent="-177800" eaLnBrk="0" hangingPunct="0">
              <a:spcBef>
                <a:spcPts val="0"/>
              </a:spcBef>
              <a:buFont typeface="Arial" charset="0"/>
              <a:buNone/>
            </a:pP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최고 품질의 서비스를 제공한다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3971" y="1879463"/>
            <a:ext cx="1157686" cy="623953"/>
          </a:xfrm>
          <a:prstGeom prst="roundRect">
            <a:avLst>
              <a:gd name="adj" fmla="val 1304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VISION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4248" y="2599591"/>
            <a:ext cx="423471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036249" y="1607430"/>
            <a:ext cx="4718974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2016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lvl="0" indent="-171450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/>
                <a:ea typeface="맑은 고딕"/>
              </a:rPr>
              <a:t>03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</a:rPr>
              <a:t>월</a:t>
            </a:r>
            <a:r>
              <a:rPr lang="en-US" altLang="ko-KR" sz="10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</a:rPr>
              <a:t>부산법인 자회사 ㈜뱅크웨어서비스 설립</a:t>
            </a:r>
            <a:endParaRPr lang="en-US" altLang="ko-KR" sz="10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171450" lvl="0" indent="-171450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02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월 </a:t>
            </a:r>
            <a:r>
              <a:rPr lang="en-US" altLang="ko-KR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: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중외합자법인 상해상운비류정보기술유한공사</a:t>
            </a:r>
            <a:r>
              <a:rPr lang="en-US" altLang="ko-KR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  <a:cs typeface="Arial" charset="0"/>
              </a:rPr>
              <a:t>설립</a:t>
            </a:r>
            <a:r>
              <a:rPr lang="ko-KR" altLang="en-US" sz="100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2015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lvl="0" indent="-171450" algn="dist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+mj-ea"/>
                <a:ea typeface="+mj-ea"/>
                <a:cs typeface="Arial" charset="0"/>
              </a:rPr>
              <a:t>11</a:t>
            </a:r>
            <a:r>
              <a:rPr lang="ko-KR" altLang="en-US" sz="1000" dirty="0">
                <a:latin typeface="+mj-ea"/>
                <a:ea typeface="+mj-ea"/>
                <a:cs typeface="Arial" charset="0"/>
              </a:rPr>
              <a:t>월</a:t>
            </a:r>
            <a:r>
              <a:rPr lang="en-US" altLang="ko-KR" sz="1000" dirty="0">
                <a:latin typeface="+mj-ea"/>
                <a:ea typeface="+mj-ea"/>
                <a:cs typeface="Arial" charset="0"/>
              </a:rPr>
              <a:t>: </a:t>
            </a:r>
            <a:r>
              <a:rPr lang="ko-KR" altLang="ko-KR" sz="1000" dirty="0">
                <a:latin typeface="+mj-ea"/>
                <a:ea typeface="+mj-ea"/>
              </a:rPr>
              <a:t>인터넷 전문은행</a:t>
            </a:r>
            <a:r>
              <a:rPr lang="en-US" altLang="ko-KR" sz="1000" dirty="0">
                <a:latin typeface="+mj-ea"/>
                <a:ea typeface="+mj-ea"/>
              </a:rPr>
              <a:t> K-Bank </a:t>
            </a:r>
            <a:r>
              <a:rPr lang="ko-KR" altLang="ko-KR" sz="1000" dirty="0">
                <a:latin typeface="+mj-ea"/>
                <a:ea typeface="+mj-ea"/>
              </a:rPr>
              <a:t>주요 </a:t>
            </a:r>
            <a:r>
              <a:rPr lang="ko-KR" altLang="en-US" sz="1000" dirty="0">
                <a:latin typeface="+mj-ea"/>
                <a:ea typeface="+mj-ea"/>
              </a:rPr>
              <a:t>주주사로 참여 및 예비인가 획득</a:t>
            </a:r>
            <a:endParaRPr lang="en-US" altLang="ko-KR" sz="1000" dirty="0">
              <a:latin typeface="+mj-ea"/>
              <a:ea typeface="+mj-ea"/>
            </a:endParaRPr>
          </a:p>
          <a:p>
            <a:pPr marL="171450" lvl="0" indent="-171450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+mj-ea"/>
                <a:ea typeface="+mj-ea"/>
                <a:cs typeface="Arial" charset="0"/>
              </a:rPr>
              <a:t>10</a:t>
            </a:r>
            <a:r>
              <a:rPr lang="ko-KR" altLang="en-US" sz="1000" dirty="0">
                <a:latin typeface="+mj-ea"/>
                <a:ea typeface="+mj-ea"/>
                <a:cs typeface="Arial" charset="0"/>
              </a:rPr>
              <a:t>월 </a:t>
            </a:r>
            <a:r>
              <a:rPr lang="en-US" altLang="ko-KR" sz="1000" dirty="0">
                <a:latin typeface="+mj-ea"/>
                <a:ea typeface="+mj-ea"/>
                <a:cs typeface="Arial" charset="0"/>
              </a:rPr>
              <a:t>: </a:t>
            </a:r>
            <a:r>
              <a:rPr lang="ko-KR" altLang="en-US" sz="1000" dirty="0">
                <a:latin typeface="+mj-ea"/>
                <a:ea typeface="+mj-ea"/>
                <a:cs typeface="Arial" charset="0"/>
              </a:rPr>
              <a:t>알리 클라우드 </a:t>
            </a:r>
            <a:r>
              <a:rPr lang="en-US" altLang="ko-KR" sz="1000" dirty="0">
                <a:latin typeface="+mj-ea"/>
                <a:ea typeface="+mj-ea"/>
                <a:cs typeface="Arial" charset="0"/>
              </a:rPr>
              <a:t>(</a:t>
            </a:r>
            <a:r>
              <a:rPr lang="en-US" altLang="ko-KR" sz="1000" dirty="0">
                <a:latin typeface="+mj-ea"/>
                <a:ea typeface="+mj-ea"/>
              </a:rPr>
              <a:t>Ali Cloud) </a:t>
            </a:r>
            <a:r>
              <a:rPr lang="ko-KR" altLang="en-US" sz="1000" dirty="0">
                <a:latin typeface="+mj-ea"/>
                <a:ea typeface="+mj-ea"/>
              </a:rPr>
              <a:t>한국 총판 계약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06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중국 알리바바 그룹으로부터 투자 유치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자회사 인슈웨어글로벌㈜ 설립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2014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06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BG CoreBanking Base(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코어뱅킹베이스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저작권 등록</a:t>
            </a: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2013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06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kumimoji="0"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중소기업진흥공단 일하기 좋은 으뜸기업 선정</a:t>
            </a:r>
            <a:endParaRPr kumimoji="0"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kumimoji="0"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05</a:t>
            </a:r>
            <a:r>
              <a:rPr kumimoji="0"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kumimoji="0"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BX Tester </a:t>
            </a:r>
            <a:r>
              <a:rPr kumimoji="0"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버전</a:t>
            </a:r>
            <a:r>
              <a:rPr kumimoji="0"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1.0 </a:t>
            </a:r>
            <a:r>
              <a:rPr kumimoji="0"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발표</a:t>
            </a:r>
            <a:endParaRPr kumimoji="0"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BX Product Factory(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상품팩토리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지재권 등록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2012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 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09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Java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기반 업무시스템의 응용프로그램 무중단 교체를 </a:t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위한 시스템 및 방법의 특허출원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06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BXM(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자바프레임워크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버전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발표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2011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뱅크웨어글로벌 소프트웨어연구소 설립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kumimoji="0"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2010</a:t>
            </a:r>
            <a:r>
              <a:rPr kumimoji="0"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년</a:t>
            </a:r>
            <a:endParaRPr kumimoji="0"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금융기관 상품팩토리 소프트웨어패키지 저작권 등록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3038" indent="-173038" eaLnBrk="0" fontAlgn="auto" latinLnBrk="0" hangingPunct="0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06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뱅크웨어글로벌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(Bankware Global LTD)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설립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93431" y="1336038"/>
            <a:ext cx="1560173" cy="35995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0405" y="1336037"/>
            <a:ext cx="89793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</a:rPr>
              <a:t>History</a:t>
            </a:r>
            <a:endParaRPr lang="ko-KR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11" y="1567229"/>
            <a:ext cx="1441904" cy="209151"/>
          </a:xfrm>
          <a:prstGeom prst="rect">
            <a:avLst/>
          </a:prstGeom>
        </p:spPr>
      </p:pic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1615032" y="2667387"/>
            <a:ext cx="2504813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lIns="720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2010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1610730" y="3734276"/>
            <a:ext cx="2489547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720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 99.7 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억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(2015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200" b="0" dirty="0" err="1">
                <a:latin typeface="맑은 고딕" pitchFamily="50" charset="-127"/>
                <a:ea typeface="맑은 고딕" pitchFamily="50" charset="-127"/>
              </a:rPr>
              <a:t>월기준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1625405" y="4116495"/>
            <a:ext cx="3027880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720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166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억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/14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억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(2015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년도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1625406" y="3382557"/>
            <a:ext cx="2494439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720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245 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 (2016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월 기준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1625405" y="3037017"/>
            <a:ext cx="3224384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720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이경조 박사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전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IBM GBS 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총괄대표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59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53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 구성도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금융그룹 오픈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위한 소프트웨어 구성은 다음과 같습니다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484784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KB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금융그룹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 </a:t>
                </a:r>
                <a:r>
                  <a:rPr lang="ko-KR" altLang="ko-KR" sz="1100" dirty="0">
                    <a:ea typeface="나눔고딕 ExtraBold" panose="020D0904000000000000"/>
                  </a:rPr>
                  <a:t>오픈</a:t>
                </a:r>
                <a:r>
                  <a:rPr lang="en-US" altLang="ko-KR" sz="1100" dirty="0">
                    <a:ea typeface="나눔고딕 ExtraBold" panose="020D0904000000000000"/>
                  </a:rPr>
                  <a:t>API </a:t>
                </a:r>
                <a:r>
                  <a:rPr lang="ko-KR" altLang="ko-KR" sz="1100" dirty="0">
                    <a:ea typeface="나눔고딕 ExtraBold" panose="020D0904000000000000"/>
                  </a:rPr>
                  <a:t>플랫폼</a:t>
                </a:r>
                <a:r>
                  <a:rPr lang="ko-KR" altLang="en-US" sz="1100" dirty="0">
                    <a:ea typeface="나눔고딕 ExtraBold" panose="020D0904000000000000"/>
                  </a:rPr>
                  <a:t>을 위한 소프트웨어 구성도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1787997"/>
            <a:ext cx="9374188" cy="4618061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8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소프트웨어 구성 방안</a:t>
            </a:r>
            <a:endParaRPr lang="ko-KR" altLang="en-US" sz="2000" dirty="0"/>
          </a:p>
        </p:txBody>
      </p:sp>
      <p:grpSp>
        <p:nvGrpSpPr>
          <p:cNvPr id="92" name="그룹 91"/>
          <p:cNvGrpSpPr/>
          <p:nvPr/>
        </p:nvGrpSpPr>
        <p:grpSpPr>
          <a:xfrm>
            <a:off x="992560" y="3036808"/>
            <a:ext cx="1692000" cy="711572"/>
            <a:chOff x="355819" y="2112888"/>
            <a:chExt cx="1512000" cy="711572"/>
          </a:xfrm>
        </p:grpSpPr>
        <p:sp>
          <p:nvSpPr>
            <p:cNvPr id="93" name="직사각형 92"/>
            <p:cNvSpPr/>
            <p:nvPr/>
          </p:nvSpPr>
          <p:spPr>
            <a:xfrm>
              <a:off x="355819" y="2112888"/>
              <a:ext cx="1512000" cy="711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API Gateway (2EA)</a:t>
              </a:r>
            </a:p>
          </p:txBody>
        </p:sp>
      </p:grpSp>
      <p:graphicFrame>
        <p:nvGraphicFramePr>
          <p:cNvPr id="95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086484"/>
              </p:ext>
            </p:extLst>
          </p:nvPr>
        </p:nvGraphicFramePr>
        <p:xfrm>
          <a:off x="1028836" y="3316642"/>
          <a:ext cx="1620000" cy="38784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IBM API Gateway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Secure OS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9" name="Group 76"/>
          <p:cNvGrpSpPr>
            <a:grpSpLocks/>
          </p:cNvGrpSpPr>
          <p:nvPr/>
        </p:nvGrpSpPr>
        <p:grpSpPr bwMode="auto">
          <a:xfrm>
            <a:off x="421982" y="2302201"/>
            <a:ext cx="4998035" cy="4115131"/>
            <a:chOff x="248" y="1258"/>
            <a:chExt cx="3381" cy="2826"/>
          </a:xfrm>
        </p:grpSpPr>
        <p:sp>
          <p:nvSpPr>
            <p:cNvPr id="160" name="AutoShape 77"/>
            <p:cNvSpPr>
              <a:spLocks noChangeArrowheads="1"/>
            </p:cNvSpPr>
            <p:nvPr/>
          </p:nvSpPr>
          <p:spPr bwMode="auto">
            <a:xfrm>
              <a:off x="269" y="1278"/>
              <a:ext cx="3338" cy="284"/>
            </a:xfrm>
            <a:prstGeom prst="roundRect">
              <a:avLst>
                <a:gd name="adj" fmla="val 7407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7413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KB</a:t>
              </a:r>
              <a:r>
                <a:rPr kumimoji="0" lang="ko-KR" altLang="en-US" sz="1100" b="1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데이터시스템</a:t>
              </a:r>
              <a:r>
                <a:rPr kumimoji="0" lang="en-US" altLang="ko-KR" sz="1100" b="1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100" b="1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공통</a:t>
              </a:r>
              <a:r>
                <a:rPr kumimoji="0" lang="en-US" altLang="ko-KR" sz="1100" b="1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Zone)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AutoShape 78"/>
            <p:cNvSpPr>
              <a:spLocks noChangeArrowheads="1"/>
            </p:cNvSpPr>
            <p:nvPr/>
          </p:nvSpPr>
          <p:spPr bwMode="auto">
            <a:xfrm>
              <a:off x="248" y="1258"/>
              <a:ext cx="3381" cy="2826"/>
            </a:xfrm>
            <a:prstGeom prst="roundRect">
              <a:avLst>
                <a:gd name="adj" fmla="val 1185"/>
              </a:avLst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3152988" y="3036808"/>
            <a:ext cx="1692000" cy="711572"/>
            <a:chOff x="355819" y="2112888"/>
            <a:chExt cx="1512000" cy="711572"/>
          </a:xfrm>
        </p:grpSpPr>
        <p:sp>
          <p:nvSpPr>
            <p:cNvPr id="163" name="직사각형 162"/>
            <p:cNvSpPr/>
            <p:nvPr/>
          </p:nvSpPr>
          <p:spPr>
            <a:xfrm>
              <a:off x="355819" y="2112888"/>
              <a:ext cx="1512000" cy="711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API Management (2EA)</a:t>
              </a:r>
            </a:p>
          </p:txBody>
        </p:sp>
      </p:grpSp>
      <p:graphicFrame>
        <p:nvGraphicFramePr>
          <p:cNvPr id="165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76305"/>
              </p:ext>
            </p:extLst>
          </p:nvPr>
        </p:nvGraphicFramePr>
        <p:xfrm>
          <a:off x="3189264" y="3316642"/>
          <a:ext cx="1620000" cy="38784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IBM API Management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Secure OS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66" name="그룹 165"/>
          <p:cNvGrpSpPr/>
          <p:nvPr/>
        </p:nvGrpSpPr>
        <p:grpSpPr>
          <a:xfrm>
            <a:off x="992560" y="3943081"/>
            <a:ext cx="1692000" cy="965934"/>
            <a:chOff x="355819" y="2112888"/>
            <a:chExt cx="1512000" cy="965934"/>
          </a:xfrm>
        </p:grpSpPr>
        <p:sp>
          <p:nvSpPr>
            <p:cNvPr id="167" name="직사각형 166"/>
            <p:cNvSpPr/>
            <p:nvPr/>
          </p:nvSpPr>
          <p:spPr>
            <a:xfrm>
              <a:off x="355819" y="2112888"/>
              <a:ext cx="1512000" cy="965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API Portal Server (2EA)</a:t>
              </a:r>
            </a:p>
          </p:txBody>
        </p:sp>
      </p:grpSp>
      <p:graphicFrame>
        <p:nvGraphicFramePr>
          <p:cNvPr id="169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13170"/>
              </p:ext>
            </p:extLst>
          </p:nvPr>
        </p:nvGraphicFramePr>
        <p:xfrm>
          <a:off x="1028836" y="4224939"/>
          <a:ext cx="1620000" cy="58176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BX Application Framework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Apache Tomcat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0" name="그룹 169"/>
          <p:cNvGrpSpPr/>
          <p:nvPr/>
        </p:nvGrpSpPr>
        <p:grpSpPr>
          <a:xfrm>
            <a:off x="3152414" y="3943081"/>
            <a:ext cx="1692000" cy="965934"/>
            <a:chOff x="355819" y="2112888"/>
            <a:chExt cx="1512000" cy="965934"/>
          </a:xfrm>
        </p:grpSpPr>
        <p:sp>
          <p:nvSpPr>
            <p:cNvPr id="171" name="직사각형 170"/>
            <p:cNvSpPr/>
            <p:nvPr/>
          </p:nvSpPr>
          <p:spPr>
            <a:xfrm>
              <a:off x="355819" y="2112888"/>
              <a:ext cx="1512000" cy="965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Login Server (2EA)</a:t>
              </a:r>
            </a:p>
          </p:txBody>
        </p:sp>
      </p:grpSp>
      <p:graphicFrame>
        <p:nvGraphicFramePr>
          <p:cNvPr id="173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14447"/>
              </p:ext>
            </p:extLst>
          </p:nvPr>
        </p:nvGraphicFramePr>
        <p:xfrm>
          <a:off x="3188690" y="4224939"/>
          <a:ext cx="1620000" cy="58176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BX Application Framework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Apache Tomcat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4" name="그룹 173"/>
          <p:cNvGrpSpPr/>
          <p:nvPr/>
        </p:nvGrpSpPr>
        <p:grpSpPr>
          <a:xfrm>
            <a:off x="992560" y="5125039"/>
            <a:ext cx="1692000" cy="716229"/>
            <a:chOff x="355819" y="2112888"/>
            <a:chExt cx="1512000" cy="716229"/>
          </a:xfrm>
        </p:grpSpPr>
        <p:sp>
          <p:nvSpPr>
            <p:cNvPr id="175" name="직사각형 174"/>
            <p:cNvSpPr/>
            <p:nvPr/>
          </p:nvSpPr>
          <p:spPr>
            <a:xfrm>
              <a:off x="355819" y="2112888"/>
              <a:ext cx="1512000" cy="716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Database Server (2EA)</a:t>
              </a:r>
            </a:p>
          </p:txBody>
        </p:sp>
      </p:grpSp>
      <p:graphicFrame>
        <p:nvGraphicFramePr>
          <p:cNvPr id="177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6945"/>
              </p:ext>
            </p:extLst>
          </p:nvPr>
        </p:nvGraphicFramePr>
        <p:xfrm>
          <a:off x="1028836" y="5406897"/>
          <a:ext cx="1620000" cy="38784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8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Maria DB</a:t>
                      </a:r>
                      <a:endParaRPr lang="ko-KR" altLang="ko-KR" sz="8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0" name="Group 76"/>
          <p:cNvGrpSpPr>
            <a:grpSpLocks/>
          </p:cNvGrpSpPr>
          <p:nvPr/>
        </p:nvGrpSpPr>
        <p:grpSpPr bwMode="auto">
          <a:xfrm>
            <a:off x="5615330" y="2302201"/>
            <a:ext cx="3845907" cy="4115131"/>
            <a:chOff x="248" y="1258"/>
            <a:chExt cx="3381" cy="2826"/>
          </a:xfrm>
        </p:grpSpPr>
        <p:sp>
          <p:nvSpPr>
            <p:cNvPr id="181" name="AutoShape 77"/>
            <p:cNvSpPr>
              <a:spLocks noChangeArrowheads="1"/>
            </p:cNvSpPr>
            <p:nvPr/>
          </p:nvSpPr>
          <p:spPr bwMode="auto">
            <a:xfrm>
              <a:off x="269" y="1278"/>
              <a:ext cx="3338" cy="284"/>
            </a:xfrm>
            <a:prstGeom prst="roundRect">
              <a:avLst>
                <a:gd name="adj" fmla="val 7407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41363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413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ko-KR" sz="105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KB </a:t>
              </a:r>
              <a:r>
                <a:rPr kumimoji="0" lang="ko-KR" altLang="en-US" sz="105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금융그룹사</a:t>
              </a:r>
              <a:endParaRPr kumimoji="0" lang="en-US" altLang="ko-KR" sz="1050" kern="0" dirty="0">
                <a:solidFill>
                  <a:srgbClr val="1C1C1C"/>
                </a:solidFill>
                <a:latin typeface="나눔바른고딕" panose="020B0603020101020101" pitchFamily="50" charset="-127"/>
                <a:ea typeface="나눔고딕 ExtraBold" panose="020D0904000000000000"/>
              </a:endParaRPr>
            </a:p>
            <a:p>
              <a:pPr lvl="0" algn="ctr" eaLnBrk="1" fontAlgn="base" latinLnBrk="0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ko-KR" sz="1050" kern="0" dirty="0">
                  <a:solidFill>
                    <a:srgbClr val="1C1C1C"/>
                  </a:solidFill>
                  <a:latin typeface="나눔바른고딕" panose="020B0603020101020101" pitchFamily="50" charset="-127"/>
                  <a:ea typeface="나눔고딕 ExtraBold" panose="020D0904000000000000"/>
                </a:rPr>
                <a:t>(</a:t>
              </a:r>
              <a:r>
                <a:rPr lang="en-US" altLang="ko-KR" sz="700" dirty="0">
                  <a:ea typeface="나눔고딕 ExtraBold" panose="020D0904000000000000"/>
                </a:rPr>
                <a:t>KB</a:t>
              </a:r>
              <a:r>
                <a:rPr lang="ko-KR" altLang="ko-KR" sz="700" dirty="0">
                  <a:ea typeface="나눔고딕 ExtraBold" panose="020D0904000000000000"/>
                </a:rPr>
                <a:t>국민은행</a:t>
              </a:r>
              <a:r>
                <a:rPr lang="en-US" altLang="ko-KR" sz="700" dirty="0">
                  <a:ea typeface="나눔고딕 ExtraBold" panose="020D0904000000000000"/>
                </a:rPr>
                <a:t>, KB</a:t>
              </a:r>
              <a:r>
                <a:rPr lang="ko-KR" altLang="ko-KR" sz="700" dirty="0">
                  <a:ea typeface="나눔고딕 ExtraBold" panose="020D0904000000000000"/>
                </a:rPr>
                <a:t>손해보험</a:t>
              </a:r>
              <a:r>
                <a:rPr lang="en-US" altLang="ko-KR" sz="700" dirty="0">
                  <a:ea typeface="나눔고딕 ExtraBold" panose="020D0904000000000000"/>
                </a:rPr>
                <a:t>, KB</a:t>
              </a:r>
              <a:r>
                <a:rPr lang="ko-KR" altLang="ko-KR" sz="700" dirty="0">
                  <a:ea typeface="나눔고딕 ExtraBold" panose="020D0904000000000000"/>
                </a:rPr>
                <a:t>증권</a:t>
              </a:r>
              <a:r>
                <a:rPr lang="en-US" altLang="ko-KR" sz="700" dirty="0">
                  <a:ea typeface="나눔고딕 ExtraBold" panose="020D0904000000000000"/>
                </a:rPr>
                <a:t>(</a:t>
              </a:r>
              <a:r>
                <a:rPr lang="ko-KR" altLang="ko-KR" sz="700" dirty="0">
                  <a:ea typeface="나눔고딕 ExtraBold" panose="020D0904000000000000"/>
                </a:rPr>
                <a:t>현대증권</a:t>
              </a:r>
              <a:r>
                <a:rPr lang="en-US" altLang="ko-KR" sz="700" dirty="0">
                  <a:ea typeface="나눔고딕 ExtraBold" panose="020D0904000000000000"/>
                </a:rPr>
                <a:t>), KB</a:t>
              </a:r>
              <a:r>
                <a:rPr lang="ko-KR" altLang="ko-KR" sz="700" dirty="0">
                  <a:ea typeface="나눔고딕 ExtraBold" panose="020D0904000000000000"/>
                </a:rPr>
                <a:t>국민카드</a:t>
              </a:r>
              <a:r>
                <a:rPr lang="en-US" altLang="ko-KR" sz="700" dirty="0">
                  <a:ea typeface="나눔고딕 ExtraBold" panose="020D0904000000000000"/>
                </a:rPr>
                <a:t>, KB</a:t>
              </a:r>
              <a:r>
                <a:rPr lang="ko-KR" altLang="ko-KR" sz="700" dirty="0">
                  <a:ea typeface="나눔고딕 ExtraBold" panose="020D0904000000000000"/>
                </a:rPr>
                <a:t>생명보험</a:t>
              </a:r>
              <a:r>
                <a:rPr lang="en-US" altLang="ko-KR" sz="700" dirty="0">
                  <a:ea typeface="나눔고딕 ExtraBold" panose="020D0904000000000000"/>
                </a:rPr>
                <a:t>, KB</a:t>
              </a:r>
              <a:r>
                <a:rPr lang="ko-KR" altLang="ko-KR" sz="700" dirty="0">
                  <a:ea typeface="나눔고딕 ExtraBold" panose="020D0904000000000000"/>
                </a:rPr>
                <a:t>캐피탈</a:t>
              </a:r>
              <a:r>
                <a:rPr lang="en-US" altLang="ko-KR" sz="700" dirty="0">
                  <a:ea typeface="나눔고딕 ExtraBold" panose="020D0904000000000000"/>
                </a:rPr>
                <a:t>, KB</a:t>
              </a:r>
              <a:r>
                <a:rPr lang="ko-KR" altLang="ko-KR" sz="700" dirty="0">
                  <a:ea typeface="나눔고딕 ExtraBold" panose="020D0904000000000000"/>
                </a:rPr>
                <a:t>저축은행</a:t>
              </a:r>
              <a:r>
                <a:rPr lang="en-US" altLang="ko-KR" sz="700" dirty="0">
                  <a:ea typeface="나눔고딕 ExtraBold" panose="020D0904000000000000"/>
                </a:rPr>
                <a:t>)</a:t>
              </a:r>
              <a:endParaRPr kumimoji="0" lang="ko-KR" altLang="en-US" sz="700" kern="0" dirty="0">
                <a:solidFill>
                  <a:srgbClr val="1C1C1C"/>
                </a:solidFill>
                <a:latin typeface="나눔바른고딕" panose="020B0603020101020101" pitchFamily="50" charset="-127"/>
                <a:ea typeface="나눔고딕 ExtraBold" panose="020D0904000000000000"/>
              </a:endParaRPr>
            </a:p>
          </p:txBody>
        </p:sp>
        <p:sp>
          <p:nvSpPr>
            <p:cNvPr id="182" name="AutoShape 78"/>
            <p:cNvSpPr>
              <a:spLocks noChangeArrowheads="1"/>
            </p:cNvSpPr>
            <p:nvPr/>
          </p:nvSpPr>
          <p:spPr bwMode="auto">
            <a:xfrm>
              <a:off x="248" y="1258"/>
              <a:ext cx="3381" cy="2826"/>
            </a:xfrm>
            <a:prstGeom prst="roundRect">
              <a:avLst>
                <a:gd name="adj" fmla="val 1185"/>
              </a:avLst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6691715" y="3036808"/>
            <a:ext cx="1692000" cy="711572"/>
            <a:chOff x="355819" y="2112888"/>
            <a:chExt cx="1512000" cy="711572"/>
          </a:xfrm>
        </p:grpSpPr>
        <p:sp>
          <p:nvSpPr>
            <p:cNvPr id="184" name="직사각형 183"/>
            <p:cNvSpPr/>
            <p:nvPr/>
          </p:nvSpPr>
          <p:spPr>
            <a:xfrm>
              <a:off x="355819" y="2112888"/>
              <a:ext cx="1512000" cy="711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API Gateway (2EA)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6691715" y="3943081"/>
            <a:ext cx="1692000" cy="1181958"/>
            <a:chOff x="355819" y="2112888"/>
            <a:chExt cx="1512000" cy="1181958"/>
          </a:xfrm>
        </p:grpSpPr>
        <p:sp>
          <p:nvSpPr>
            <p:cNvPr id="187" name="직사각형 186"/>
            <p:cNvSpPr/>
            <p:nvPr/>
          </p:nvSpPr>
          <p:spPr>
            <a:xfrm>
              <a:off x="355819" y="2112888"/>
              <a:ext cx="1512000" cy="11819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900" b="1" dirty="0">
                  <a:latin typeface="+mn-ea"/>
                  <a:ea typeface="+mn-ea"/>
                </a:rPr>
                <a:t>API Server (2EA)</a:t>
              </a:r>
            </a:p>
          </p:txBody>
        </p:sp>
      </p:grpSp>
      <p:graphicFrame>
        <p:nvGraphicFramePr>
          <p:cNvPr id="189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33695"/>
              </p:ext>
            </p:extLst>
          </p:nvPr>
        </p:nvGraphicFramePr>
        <p:xfrm>
          <a:off x="6727991" y="4224939"/>
          <a:ext cx="1620000" cy="77568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BX Integrator Framework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Apache Tomcat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Maria DB</a:t>
                      </a:r>
                      <a:endParaRPr lang="ko-KR" altLang="ko-KR" sz="8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8875"/>
              </p:ext>
            </p:extLst>
          </p:nvPr>
        </p:nvGraphicFramePr>
        <p:xfrm>
          <a:off x="6744465" y="3316642"/>
          <a:ext cx="1620000" cy="38784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IBM API Gateway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Secure OS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5" name="그룹 214"/>
          <p:cNvGrpSpPr/>
          <p:nvPr/>
        </p:nvGrpSpPr>
        <p:grpSpPr>
          <a:xfrm>
            <a:off x="3152414" y="5106876"/>
            <a:ext cx="1692000" cy="734392"/>
            <a:chOff x="355819" y="2112888"/>
            <a:chExt cx="1512000" cy="734392"/>
          </a:xfrm>
        </p:grpSpPr>
        <p:sp>
          <p:nvSpPr>
            <p:cNvPr id="216" name="직사각형 215"/>
            <p:cNvSpPr/>
            <p:nvPr/>
          </p:nvSpPr>
          <p:spPr>
            <a:xfrm>
              <a:off x="355819" y="2112888"/>
              <a:ext cx="1512000" cy="734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50756" latinLnBrk="0">
                <a:buClr>
                  <a:prstClr val="white">
                    <a:lumMod val="65000"/>
                  </a:prstClr>
                </a:buClr>
              </a:pPr>
              <a:endParaRPr lang="ko-KR" altLang="en-US" sz="1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62975" y="2116641"/>
              <a:ext cx="1351149" cy="216000"/>
            </a:xfrm>
            <a:prstGeom prst="round1Rect">
              <a:avLst>
                <a:gd name="adj" fmla="val 28566"/>
              </a:avLst>
            </a:prstGeom>
            <a:solidFill>
              <a:srgbClr val="35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algn="ctr">
                <a:defRPr sz="800">
                  <a:solidFill>
                    <a:schemeClr val="lt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900" b="1" dirty="0">
                  <a:latin typeface="+mn-ea"/>
                  <a:ea typeface="+mn-ea"/>
                </a:rPr>
                <a:t>형상</a:t>
              </a:r>
              <a:r>
                <a:rPr lang="en-US" altLang="ko-KR" sz="900" b="1" dirty="0">
                  <a:latin typeface="+mn-ea"/>
                  <a:ea typeface="+mn-ea"/>
                </a:rPr>
                <a:t> Server (2EA)</a:t>
              </a:r>
            </a:p>
          </p:txBody>
        </p:sp>
      </p:grpSp>
      <p:graphicFrame>
        <p:nvGraphicFramePr>
          <p:cNvPr id="218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12693"/>
              </p:ext>
            </p:extLst>
          </p:nvPr>
        </p:nvGraphicFramePr>
        <p:xfrm>
          <a:off x="3188690" y="5388734"/>
          <a:ext cx="1620000" cy="387840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SVN</a:t>
                      </a:r>
                      <a:endParaRPr kumimoji="1" lang="ko-KR" altLang="en-US" sz="800" b="1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kern="1200" cap="none" spc="-1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800" b="0" i="0" u="none" strike="noStrike" kern="1200" cap="none" spc="-1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4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53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 내역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금번 프로젝트에서 도입되는 소프트웨어 목록은 다음과 같습니다</a:t>
            </a:r>
            <a:r>
              <a:rPr lang="en-US" altLang="ko-KR" sz="1200" dirty="0">
                <a:solidFill>
                  <a:srgbClr val="1C1C1C"/>
                </a:solidFill>
                <a:latin typeface="나눔고딕 ExtraBold" pitchFamily="50" charset="-127"/>
                <a:ea typeface="나눔바른고딕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고딕 ExtraBold" pitchFamily="50" charset="-127"/>
              <a:ea typeface="나눔바른고딕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700808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/>
                  </a:rPr>
                  <a:t>소프트웨어 목록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050058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8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소프트웨어 구성 방안</a:t>
            </a:r>
            <a:endParaRPr lang="ko-KR" altLang="en-US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796595"/>
              </p:ext>
            </p:extLst>
          </p:nvPr>
        </p:nvGraphicFramePr>
        <p:xfrm>
          <a:off x="668522" y="2420888"/>
          <a:ext cx="8546622" cy="35283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6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3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41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SW </a:t>
                      </a:r>
                      <a:r>
                        <a:rPr lang="ko-KR" altLang="en-US" sz="1100" kern="100" dirty="0">
                          <a:effectLst/>
                        </a:rPr>
                        <a:t>구분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제품명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제조사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수량 </a:t>
                      </a:r>
                      <a:r>
                        <a:rPr lang="en-US" altLang="ko-KR" sz="1000" kern="100" dirty="0">
                          <a:effectLst/>
                          <a:latin typeface="바탕"/>
                          <a:cs typeface="Times New Roman"/>
                        </a:rPr>
                        <a:t>(</a:t>
                      </a:r>
                      <a:r>
                        <a:rPr lang="ko-KR" altLang="en-US" sz="1000" kern="100" dirty="0">
                          <a:effectLst/>
                          <a:latin typeface="바탕"/>
                          <a:cs typeface="Times New Roman"/>
                        </a:rPr>
                        <a:t>운영 기준</a:t>
                      </a:r>
                      <a:r>
                        <a:rPr lang="en-US" altLang="ko-KR" sz="1000" kern="100" dirty="0">
                          <a:effectLst/>
                          <a:latin typeface="바탕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Gateway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Datapower Gateway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IBM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16 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 Management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API Connect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IBM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4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Application</a:t>
                      </a:r>
                      <a:r>
                        <a:rPr lang="en-US" altLang="ko-KR" sz="1000" kern="100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 Framework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BX-Framework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Bankware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Global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4 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Interface Framework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BX-</a:t>
                      </a:r>
                      <a:r>
                        <a:rPr lang="en-US" altLang="ko-KR" sz="1000" kern="100" dirty="0" err="1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Integrater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Bankware</a:t>
                      </a:r>
                      <a:r>
                        <a:rPr lang="en-US" altLang="ko-KR" sz="1000" kern="100" baseline="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Global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14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3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WAS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Tomcat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오픈소스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18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93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RDBMS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Maria DB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오픈소스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16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43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형상 관리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SVN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오픈소스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Times New Roman"/>
                        </a:rPr>
                        <a:t>2</a:t>
                      </a:r>
                      <a:endParaRPr lang="ko-KR" sz="1000" kern="100" dirty="0">
                        <a:effectLst/>
                        <a:latin typeface="나눔바른고딕" pitchFamily="50" charset="-127"/>
                        <a:ea typeface="나눔바른고딕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4528" y="6129300"/>
            <a:ext cx="5607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백업 및 </a:t>
            </a:r>
            <a:r>
              <a:rPr lang="en-US" altLang="ko-KR" sz="1000" dirty="0"/>
              <a:t>Recovery </a:t>
            </a:r>
            <a:r>
              <a:rPr lang="ko-KR" altLang="en-US" sz="1000" dirty="0"/>
              <a:t>솔루션은 제안 시점이 촉박하여 적합한 솔루션을 찾지 못하여 제안하지 않음</a:t>
            </a:r>
          </a:p>
        </p:txBody>
      </p:sp>
    </p:spTree>
    <p:extLst>
      <p:ext uri="{BB962C8B-B14F-4D97-AF65-F5344CB8AC3E}">
        <p14:creationId xmlns:p14="http://schemas.microsoft.com/office/powerpoint/2010/main" val="219717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97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표준 웹 서비스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형식 지원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계열사 내에서 제공되는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REST, Web Service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표준 형태로 제공되는 서비스는 바로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연동이 가능하며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시스템의 다양한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비표준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형태의 연계 프로토콜은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서버를 통해 표준 형태로 변경하여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연동이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4" name="그룹 30"/>
          <p:cNvGrpSpPr/>
          <p:nvPr/>
        </p:nvGrpSpPr>
        <p:grpSpPr>
          <a:xfrm>
            <a:off x="28281" y="1857364"/>
            <a:ext cx="9642476" cy="4453249"/>
            <a:chOff x="28281" y="1785927"/>
            <a:chExt cx="9642476" cy="4453249"/>
          </a:xfrm>
        </p:grpSpPr>
        <p:grpSp>
          <p:nvGrpSpPr>
            <p:cNvPr id="13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38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40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fontAlgn="base" latinLnBrk="0"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다양한 표준 웹 서비스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/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데이터 형식 지원</a:t>
                  </a:r>
                  <a:endParaRPr lang="en-US" altLang="ko-KR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139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36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523844" y="2428868"/>
            <a:ext cx="9045569" cy="3541825"/>
            <a:chOff x="309530" y="2428868"/>
            <a:chExt cx="9259883" cy="3541825"/>
          </a:xfrm>
        </p:grpSpPr>
        <p:sp>
          <p:nvSpPr>
            <p:cNvPr id="69" name="Rounded Rectangle 72"/>
            <p:cNvSpPr>
              <a:spLocks noChangeArrowheads="1"/>
            </p:cNvSpPr>
            <p:nvPr/>
          </p:nvSpPr>
          <p:spPr bwMode="auto">
            <a:xfrm>
              <a:off x="2452670" y="3232341"/>
              <a:ext cx="2357454" cy="2405328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2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나눔바른고딕"/>
              </a:endParaRPr>
            </a:p>
          </p:txBody>
        </p:sp>
        <p:sp>
          <p:nvSpPr>
            <p:cNvPr id="70" name="Oval 16"/>
            <p:cNvSpPr>
              <a:spLocks noChangeArrowheads="1"/>
            </p:cNvSpPr>
            <p:nvPr/>
          </p:nvSpPr>
          <p:spPr bwMode="auto">
            <a:xfrm>
              <a:off x="2910548" y="3763703"/>
              <a:ext cx="1374995" cy="1243902"/>
            </a:xfrm>
            <a:prstGeom prst="ellipse">
              <a:avLst/>
            </a:prstGeom>
            <a:noFill/>
            <a:ln w="76200">
              <a:solidFill>
                <a:srgbClr val="808080">
                  <a:lumMod val="9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/>
              </a:endParaRPr>
            </a:p>
          </p:txBody>
        </p:sp>
        <p:sp>
          <p:nvSpPr>
            <p:cNvPr id="71" name="Freeform 5"/>
            <p:cNvSpPr>
              <a:spLocks/>
            </p:cNvSpPr>
            <p:nvPr/>
          </p:nvSpPr>
          <p:spPr bwMode="auto">
            <a:xfrm>
              <a:off x="3670588" y="3377012"/>
              <a:ext cx="1048557" cy="950504"/>
            </a:xfrm>
            <a:custGeom>
              <a:avLst/>
              <a:gdLst>
                <a:gd name="T0" fmla="*/ 2147483646 w 2974"/>
                <a:gd name="T1" fmla="*/ 2147483646 h 2974"/>
                <a:gd name="T2" fmla="*/ 2147483646 w 2974"/>
                <a:gd name="T3" fmla="*/ 2147483646 h 2974"/>
                <a:gd name="T4" fmla="*/ 2147483646 w 2974"/>
                <a:gd name="T5" fmla="*/ 2147483646 h 2974"/>
                <a:gd name="T6" fmla="*/ 2147483646 w 2974"/>
                <a:gd name="T7" fmla="*/ 2147483646 h 2974"/>
                <a:gd name="T8" fmla="*/ 2147483646 w 2974"/>
                <a:gd name="T9" fmla="*/ 2147483646 h 2974"/>
                <a:gd name="T10" fmla="*/ 2147483646 w 2974"/>
                <a:gd name="T11" fmla="*/ 2147483646 h 2974"/>
                <a:gd name="T12" fmla="*/ 2147483646 w 2974"/>
                <a:gd name="T13" fmla="*/ 2147483646 h 2974"/>
                <a:gd name="T14" fmla="*/ 2147483646 w 2974"/>
                <a:gd name="T15" fmla="*/ 2147483646 h 2974"/>
                <a:gd name="T16" fmla="*/ 2147483646 w 2974"/>
                <a:gd name="T17" fmla="*/ 2147483646 h 2974"/>
                <a:gd name="T18" fmla="*/ 2147483646 w 2974"/>
                <a:gd name="T19" fmla="*/ 2147483646 h 2974"/>
                <a:gd name="T20" fmla="*/ 2147483646 w 2974"/>
                <a:gd name="T21" fmla="*/ 2147483646 h 2974"/>
                <a:gd name="T22" fmla="*/ 2147483646 w 2974"/>
                <a:gd name="T23" fmla="*/ 2147483646 h 2974"/>
                <a:gd name="T24" fmla="*/ 2147483646 w 2974"/>
                <a:gd name="T25" fmla="*/ 2147483646 h 2974"/>
                <a:gd name="T26" fmla="*/ 2147483646 w 2974"/>
                <a:gd name="T27" fmla="*/ 2147483646 h 2974"/>
                <a:gd name="T28" fmla="*/ 2147483646 w 2974"/>
                <a:gd name="T29" fmla="*/ 2147483646 h 2974"/>
                <a:gd name="T30" fmla="*/ 2147483646 w 2974"/>
                <a:gd name="T31" fmla="*/ 0 h 2974"/>
                <a:gd name="T32" fmla="*/ 0 w 2974"/>
                <a:gd name="T33" fmla="*/ 0 h 2974"/>
                <a:gd name="T34" fmla="*/ 0 w 2974"/>
                <a:gd name="T35" fmla="*/ 0 h 2974"/>
                <a:gd name="T36" fmla="*/ 0 w 2974"/>
                <a:gd name="T37" fmla="*/ 2147483646 h 2974"/>
                <a:gd name="T38" fmla="*/ 0 w 2974"/>
                <a:gd name="T39" fmla="*/ 2147483646 h 2974"/>
                <a:gd name="T40" fmla="*/ 0 w 2974"/>
                <a:gd name="T41" fmla="*/ 2147483646 h 2974"/>
                <a:gd name="T42" fmla="*/ 0 w 2974"/>
                <a:gd name="T43" fmla="*/ 2147483646 h 2974"/>
                <a:gd name="T44" fmla="*/ 0 w 2974"/>
                <a:gd name="T45" fmla="*/ 2147483646 h 2974"/>
                <a:gd name="T46" fmla="*/ 0 w 2974"/>
                <a:gd name="T47" fmla="*/ 2147483646 h 2974"/>
                <a:gd name="T48" fmla="*/ 0 w 2974"/>
                <a:gd name="T49" fmla="*/ 2147483646 h 2974"/>
                <a:gd name="T50" fmla="*/ 0 w 2974"/>
                <a:gd name="T51" fmla="*/ 2147483646 h 2974"/>
                <a:gd name="T52" fmla="*/ 0 w 2974"/>
                <a:gd name="T53" fmla="*/ 2147483646 h 2974"/>
                <a:gd name="T54" fmla="*/ 0 w 2974"/>
                <a:gd name="T55" fmla="*/ 2147483646 h 2974"/>
                <a:gd name="T56" fmla="*/ 0 w 2974"/>
                <a:gd name="T57" fmla="*/ 2147483646 h 2974"/>
                <a:gd name="T58" fmla="*/ 0 w 2974"/>
                <a:gd name="T59" fmla="*/ 2147483646 h 2974"/>
                <a:gd name="T60" fmla="*/ 0 w 2974"/>
                <a:gd name="T61" fmla="*/ 2147483646 h 2974"/>
                <a:gd name="T62" fmla="*/ 0 w 2974"/>
                <a:gd name="T63" fmla="*/ 2147483646 h 2974"/>
                <a:gd name="T64" fmla="*/ 0 w 2974"/>
                <a:gd name="T65" fmla="*/ 2147483646 h 2974"/>
                <a:gd name="T66" fmla="*/ 0 w 2974"/>
                <a:gd name="T67" fmla="*/ 2147483646 h 2974"/>
                <a:gd name="T68" fmla="*/ 2147483646 w 2974"/>
                <a:gd name="T69" fmla="*/ 2147483646 h 2974"/>
                <a:gd name="T70" fmla="*/ 2147483646 w 2974"/>
                <a:gd name="T71" fmla="*/ 2147483646 h 2974"/>
                <a:gd name="T72" fmla="*/ 2147483646 w 2974"/>
                <a:gd name="T73" fmla="*/ 2147483646 h 2974"/>
                <a:gd name="T74" fmla="*/ 2147483646 w 2974"/>
                <a:gd name="T75" fmla="*/ 2147483646 h 2974"/>
                <a:gd name="T76" fmla="*/ 2147483646 w 2974"/>
                <a:gd name="T77" fmla="*/ 2147483646 h 2974"/>
                <a:gd name="T78" fmla="*/ 2147483646 w 2974"/>
                <a:gd name="T79" fmla="*/ 2147483646 h 2974"/>
                <a:gd name="T80" fmla="*/ 2147483646 w 2974"/>
                <a:gd name="T81" fmla="*/ 2147483646 h 2974"/>
                <a:gd name="T82" fmla="*/ 2147483646 w 2974"/>
                <a:gd name="T83" fmla="*/ 2147483646 h 2974"/>
                <a:gd name="T84" fmla="*/ 2147483646 w 2974"/>
                <a:gd name="T85" fmla="*/ 2147483646 h 2974"/>
                <a:gd name="T86" fmla="*/ 2147483646 w 2974"/>
                <a:gd name="T87" fmla="*/ 2147483646 h 2974"/>
                <a:gd name="T88" fmla="*/ 2147483646 w 2974"/>
                <a:gd name="T89" fmla="*/ 2147483646 h 2974"/>
                <a:gd name="T90" fmla="*/ 2147483646 w 2974"/>
                <a:gd name="T91" fmla="*/ 2147483646 h 2974"/>
                <a:gd name="T92" fmla="*/ 2147483646 w 2974"/>
                <a:gd name="T93" fmla="*/ 2147483646 h 2974"/>
                <a:gd name="T94" fmla="*/ 2147483646 w 2974"/>
                <a:gd name="T95" fmla="*/ 2147483646 h 2974"/>
                <a:gd name="T96" fmla="*/ 2147483646 w 2974"/>
                <a:gd name="T97" fmla="*/ 2147483646 h 29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74" h="2974">
                  <a:moveTo>
                    <a:pt x="2974" y="2974"/>
                  </a:moveTo>
                  <a:lnTo>
                    <a:pt x="2959" y="2670"/>
                  </a:lnTo>
                  <a:lnTo>
                    <a:pt x="2913" y="2376"/>
                  </a:lnTo>
                  <a:lnTo>
                    <a:pt x="2840" y="2091"/>
                  </a:lnTo>
                  <a:lnTo>
                    <a:pt x="2740" y="1817"/>
                  </a:lnTo>
                  <a:lnTo>
                    <a:pt x="2614" y="1557"/>
                  </a:lnTo>
                  <a:lnTo>
                    <a:pt x="2465" y="1312"/>
                  </a:lnTo>
                  <a:lnTo>
                    <a:pt x="2295" y="1082"/>
                  </a:lnTo>
                  <a:lnTo>
                    <a:pt x="2103" y="871"/>
                  </a:lnTo>
                  <a:lnTo>
                    <a:pt x="1892" y="679"/>
                  </a:lnTo>
                  <a:lnTo>
                    <a:pt x="1662" y="509"/>
                  </a:lnTo>
                  <a:lnTo>
                    <a:pt x="1417" y="360"/>
                  </a:lnTo>
                  <a:lnTo>
                    <a:pt x="1157" y="234"/>
                  </a:lnTo>
                  <a:lnTo>
                    <a:pt x="884" y="134"/>
                  </a:lnTo>
                  <a:lnTo>
                    <a:pt x="598" y="61"/>
                  </a:lnTo>
                  <a:lnTo>
                    <a:pt x="304" y="15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128"/>
                  </a:lnTo>
                  <a:lnTo>
                    <a:pt x="0" y="275"/>
                  </a:lnTo>
                  <a:lnTo>
                    <a:pt x="0" y="465"/>
                  </a:lnTo>
                  <a:lnTo>
                    <a:pt x="0" y="690"/>
                  </a:lnTo>
                  <a:lnTo>
                    <a:pt x="0" y="942"/>
                  </a:lnTo>
                  <a:lnTo>
                    <a:pt x="0" y="1210"/>
                  </a:lnTo>
                  <a:lnTo>
                    <a:pt x="0" y="1488"/>
                  </a:lnTo>
                  <a:lnTo>
                    <a:pt x="0" y="1765"/>
                  </a:lnTo>
                  <a:lnTo>
                    <a:pt x="0" y="2033"/>
                  </a:lnTo>
                  <a:lnTo>
                    <a:pt x="0" y="2285"/>
                  </a:lnTo>
                  <a:lnTo>
                    <a:pt x="0" y="2510"/>
                  </a:lnTo>
                  <a:lnTo>
                    <a:pt x="0" y="2700"/>
                  </a:lnTo>
                  <a:lnTo>
                    <a:pt x="0" y="2847"/>
                  </a:lnTo>
                  <a:lnTo>
                    <a:pt x="0" y="2941"/>
                  </a:lnTo>
                  <a:lnTo>
                    <a:pt x="0" y="2974"/>
                  </a:lnTo>
                  <a:lnTo>
                    <a:pt x="33" y="2974"/>
                  </a:lnTo>
                  <a:lnTo>
                    <a:pt x="127" y="2974"/>
                  </a:lnTo>
                  <a:lnTo>
                    <a:pt x="274" y="2974"/>
                  </a:lnTo>
                  <a:lnTo>
                    <a:pt x="464" y="2974"/>
                  </a:lnTo>
                  <a:lnTo>
                    <a:pt x="689" y="2974"/>
                  </a:lnTo>
                  <a:lnTo>
                    <a:pt x="941" y="2974"/>
                  </a:lnTo>
                  <a:lnTo>
                    <a:pt x="1209" y="2974"/>
                  </a:lnTo>
                  <a:lnTo>
                    <a:pt x="1487" y="2974"/>
                  </a:lnTo>
                  <a:lnTo>
                    <a:pt x="1764" y="2974"/>
                  </a:lnTo>
                  <a:lnTo>
                    <a:pt x="2032" y="2974"/>
                  </a:lnTo>
                  <a:lnTo>
                    <a:pt x="2284" y="2974"/>
                  </a:lnTo>
                  <a:lnTo>
                    <a:pt x="2509" y="2974"/>
                  </a:lnTo>
                  <a:lnTo>
                    <a:pt x="2699" y="2974"/>
                  </a:lnTo>
                  <a:lnTo>
                    <a:pt x="2846" y="2974"/>
                  </a:lnTo>
                  <a:lnTo>
                    <a:pt x="2940" y="2974"/>
                  </a:lnTo>
                  <a:lnTo>
                    <a:pt x="2974" y="2974"/>
                  </a:lnTo>
                  <a:close/>
                </a:path>
              </a:pathLst>
            </a:custGeom>
            <a:solidFill>
              <a:srgbClr val="303FF7"/>
            </a:solidFill>
            <a:ln w="28575" cmpd="sng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바른고딕"/>
              </a:endParaRPr>
            </a:p>
          </p:txBody>
        </p:sp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2501677" y="3368900"/>
              <a:ext cx="1048557" cy="950504"/>
            </a:xfrm>
            <a:custGeom>
              <a:avLst/>
              <a:gdLst>
                <a:gd name="T0" fmla="*/ 2147483646 w 2975"/>
                <a:gd name="T1" fmla="*/ 0 h 2974"/>
                <a:gd name="T2" fmla="*/ 2147483646 w 2975"/>
                <a:gd name="T3" fmla="*/ 0 h 2974"/>
                <a:gd name="T4" fmla="*/ 2147483646 w 2975"/>
                <a:gd name="T5" fmla="*/ 2147483646 h 2974"/>
                <a:gd name="T6" fmla="*/ 2147483646 w 2975"/>
                <a:gd name="T7" fmla="*/ 2147483646 h 2974"/>
                <a:gd name="T8" fmla="*/ 2147483646 w 2975"/>
                <a:gd name="T9" fmla="*/ 2147483646 h 2974"/>
                <a:gd name="T10" fmla="*/ 2147483646 w 2975"/>
                <a:gd name="T11" fmla="*/ 2147483646 h 2974"/>
                <a:gd name="T12" fmla="*/ 2147483646 w 2975"/>
                <a:gd name="T13" fmla="*/ 2147483646 h 2974"/>
                <a:gd name="T14" fmla="*/ 2147483646 w 2975"/>
                <a:gd name="T15" fmla="*/ 2147483646 h 2974"/>
                <a:gd name="T16" fmla="*/ 2147483646 w 2975"/>
                <a:gd name="T17" fmla="*/ 2147483646 h 2974"/>
                <a:gd name="T18" fmla="*/ 2147483646 w 2975"/>
                <a:gd name="T19" fmla="*/ 2147483646 h 2974"/>
                <a:gd name="T20" fmla="*/ 2147483646 w 2975"/>
                <a:gd name="T21" fmla="*/ 2147483646 h 2974"/>
                <a:gd name="T22" fmla="*/ 2147483646 w 2975"/>
                <a:gd name="T23" fmla="*/ 2147483646 h 2974"/>
                <a:gd name="T24" fmla="*/ 2147483646 w 2975"/>
                <a:gd name="T25" fmla="*/ 2147483646 h 2974"/>
                <a:gd name="T26" fmla="*/ 2147483646 w 2975"/>
                <a:gd name="T27" fmla="*/ 2147483646 h 2974"/>
                <a:gd name="T28" fmla="*/ 2147483646 w 2975"/>
                <a:gd name="T29" fmla="*/ 2147483646 h 2974"/>
                <a:gd name="T30" fmla="*/ 0 w 2975"/>
                <a:gd name="T31" fmla="*/ 2147483646 h 2974"/>
                <a:gd name="T32" fmla="*/ 0 w 2975"/>
                <a:gd name="T33" fmla="*/ 2147483646 h 2974"/>
                <a:gd name="T34" fmla="*/ 0 w 2975"/>
                <a:gd name="T35" fmla="*/ 2147483646 h 2974"/>
                <a:gd name="T36" fmla="*/ 2147483646 w 2975"/>
                <a:gd name="T37" fmla="*/ 2147483646 h 2974"/>
                <a:gd name="T38" fmla="*/ 2147483646 w 2975"/>
                <a:gd name="T39" fmla="*/ 2147483646 h 2974"/>
                <a:gd name="T40" fmla="*/ 2147483646 w 2975"/>
                <a:gd name="T41" fmla="*/ 2147483646 h 2974"/>
                <a:gd name="T42" fmla="*/ 2147483646 w 2975"/>
                <a:gd name="T43" fmla="*/ 2147483646 h 2974"/>
                <a:gd name="T44" fmla="*/ 2147483646 w 2975"/>
                <a:gd name="T45" fmla="*/ 2147483646 h 2974"/>
                <a:gd name="T46" fmla="*/ 2147483646 w 2975"/>
                <a:gd name="T47" fmla="*/ 2147483646 h 2974"/>
                <a:gd name="T48" fmla="*/ 2147483646 w 2975"/>
                <a:gd name="T49" fmla="*/ 2147483646 h 2974"/>
                <a:gd name="T50" fmla="*/ 2147483646 w 2975"/>
                <a:gd name="T51" fmla="*/ 2147483646 h 2974"/>
                <a:gd name="T52" fmla="*/ 2147483646 w 2975"/>
                <a:gd name="T53" fmla="*/ 2147483646 h 2974"/>
                <a:gd name="T54" fmla="*/ 2147483646 w 2975"/>
                <a:gd name="T55" fmla="*/ 2147483646 h 2974"/>
                <a:gd name="T56" fmla="*/ 2147483646 w 2975"/>
                <a:gd name="T57" fmla="*/ 2147483646 h 2974"/>
                <a:gd name="T58" fmla="*/ 2147483646 w 2975"/>
                <a:gd name="T59" fmla="*/ 2147483646 h 2974"/>
                <a:gd name="T60" fmla="*/ 2147483646 w 2975"/>
                <a:gd name="T61" fmla="*/ 2147483646 h 2974"/>
                <a:gd name="T62" fmla="*/ 2147483646 w 2975"/>
                <a:gd name="T63" fmla="*/ 2147483646 h 2974"/>
                <a:gd name="T64" fmla="*/ 2147483646 w 2975"/>
                <a:gd name="T65" fmla="*/ 2147483646 h 2974"/>
                <a:gd name="T66" fmla="*/ 2147483646 w 2975"/>
                <a:gd name="T67" fmla="*/ 2147483646 h 2974"/>
                <a:gd name="T68" fmla="*/ 2147483646 w 2975"/>
                <a:gd name="T69" fmla="*/ 2147483646 h 2974"/>
                <a:gd name="T70" fmla="*/ 2147483646 w 2975"/>
                <a:gd name="T71" fmla="*/ 2147483646 h 2974"/>
                <a:gd name="T72" fmla="*/ 2147483646 w 2975"/>
                <a:gd name="T73" fmla="*/ 2147483646 h 2974"/>
                <a:gd name="T74" fmla="*/ 2147483646 w 2975"/>
                <a:gd name="T75" fmla="*/ 2147483646 h 2974"/>
                <a:gd name="T76" fmla="*/ 2147483646 w 2975"/>
                <a:gd name="T77" fmla="*/ 2147483646 h 2974"/>
                <a:gd name="T78" fmla="*/ 2147483646 w 2975"/>
                <a:gd name="T79" fmla="*/ 2147483646 h 2974"/>
                <a:gd name="T80" fmla="*/ 2147483646 w 2975"/>
                <a:gd name="T81" fmla="*/ 2147483646 h 2974"/>
                <a:gd name="T82" fmla="*/ 2147483646 w 2975"/>
                <a:gd name="T83" fmla="*/ 2147483646 h 2974"/>
                <a:gd name="T84" fmla="*/ 2147483646 w 2975"/>
                <a:gd name="T85" fmla="*/ 2147483646 h 2974"/>
                <a:gd name="T86" fmla="*/ 2147483646 w 2975"/>
                <a:gd name="T87" fmla="*/ 2147483646 h 2974"/>
                <a:gd name="T88" fmla="*/ 2147483646 w 2975"/>
                <a:gd name="T89" fmla="*/ 2147483646 h 2974"/>
                <a:gd name="T90" fmla="*/ 2147483646 w 2975"/>
                <a:gd name="T91" fmla="*/ 2147483646 h 2974"/>
                <a:gd name="T92" fmla="*/ 2147483646 w 2975"/>
                <a:gd name="T93" fmla="*/ 2147483646 h 2974"/>
                <a:gd name="T94" fmla="*/ 2147483646 w 2975"/>
                <a:gd name="T95" fmla="*/ 0 h 2974"/>
                <a:gd name="T96" fmla="*/ 2147483646 w 2975"/>
                <a:gd name="T97" fmla="*/ 0 h 29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75" h="2974">
                  <a:moveTo>
                    <a:pt x="2975" y="0"/>
                  </a:moveTo>
                  <a:lnTo>
                    <a:pt x="2670" y="15"/>
                  </a:lnTo>
                  <a:lnTo>
                    <a:pt x="2375" y="61"/>
                  </a:lnTo>
                  <a:lnTo>
                    <a:pt x="2090" y="134"/>
                  </a:lnTo>
                  <a:lnTo>
                    <a:pt x="1816" y="234"/>
                  </a:lnTo>
                  <a:lnTo>
                    <a:pt x="1556" y="360"/>
                  </a:lnTo>
                  <a:lnTo>
                    <a:pt x="1311" y="509"/>
                  </a:lnTo>
                  <a:lnTo>
                    <a:pt x="1082" y="679"/>
                  </a:lnTo>
                  <a:lnTo>
                    <a:pt x="870" y="871"/>
                  </a:lnTo>
                  <a:lnTo>
                    <a:pt x="679" y="1082"/>
                  </a:lnTo>
                  <a:lnTo>
                    <a:pt x="508" y="1312"/>
                  </a:lnTo>
                  <a:lnTo>
                    <a:pt x="359" y="1557"/>
                  </a:lnTo>
                  <a:lnTo>
                    <a:pt x="233" y="1817"/>
                  </a:lnTo>
                  <a:lnTo>
                    <a:pt x="133" y="2091"/>
                  </a:lnTo>
                  <a:lnTo>
                    <a:pt x="60" y="2376"/>
                  </a:lnTo>
                  <a:lnTo>
                    <a:pt x="15" y="2670"/>
                  </a:lnTo>
                  <a:lnTo>
                    <a:pt x="0" y="2974"/>
                  </a:lnTo>
                  <a:lnTo>
                    <a:pt x="33" y="2974"/>
                  </a:lnTo>
                  <a:lnTo>
                    <a:pt x="127" y="2974"/>
                  </a:lnTo>
                  <a:lnTo>
                    <a:pt x="275" y="2974"/>
                  </a:lnTo>
                  <a:lnTo>
                    <a:pt x="464" y="2974"/>
                  </a:lnTo>
                  <a:lnTo>
                    <a:pt x="690" y="2974"/>
                  </a:lnTo>
                  <a:lnTo>
                    <a:pt x="941" y="2974"/>
                  </a:lnTo>
                  <a:lnTo>
                    <a:pt x="1210" y="2974"/>
                  </a:lnTo>
                  <a:lnTo>
                    <a:pt x="1487" y="2974"/>
                  </a:lnTo>
                  <a:lnTo>
                    <a:pt x="1764" y="2974"/>
                  </a:lnTo>
                  <a:lnTo>
                    <a:pt x="2033" y="2974"/>
                  </a:lnTo>
                  <a:lnTo>
                    <a:pt x="2284" y="2974"/>
                  </a:lnTo>
                  <a:lnTo>
                    <a:pt x="2510" y="2974"/>
                  </a:lnTo>
                  <a:lnTo>
                    <a:pt x="2699" y="2974"/>
                  </a:lnTo>
                  <a:lnTo>
                    <a:pt x="2847" y="2974"/>
                  </a:lnTo>
                  <a:lnTo>
                    <a:pt x="2941" y="2974"/>
                  </a:lnTo>
                  <a:lnTo>
                    <a:pt x="2975" y="2974"/>
                  </a:lnTo>
                  <a:lnTo>
                    <a:pt x="2975" y="2941"/>
                  </a:lnTo>
                  <a:lnTo>
                    <a:pt x="2975" y="2847"/>
                  </a:lnTo>
                  <a:lnTo>
                    <a:pt x="2975" y="2700"/>
                  </a:lnTo>
                  <a:lnTo>
                    <a:pt x="2975" y="2510"/>
                  </a:lnTo>
                  <a:lnTo>
                    <a:pt x="2975" y="2285"/>
                  </a:lnTo>
                  <a:lnTo>
                    <a:pt x="2975" y="2033"/>
                  </a:lnTo>
                  <a:lnTo>
                    <a:pt x="2975" y="1765"/>
                  </a:lnTo>
                  <a:lnTo>
                    <a:pt x="2975" y="1488"/>
                  </a:lnTo>
                  <a:lnTo>
                    <a:pt x="2975" y="1210"/>
                  </a:lnTo>
                  <a:lnTo>
                    <a:pt x="2975" y="942"/>
                  </a:lnTo>
                  <a:lnTo>
                    <a:pt x="2975" y="690"/>
                  </a:lnTo>
                  <a:lnTo>
                    <a:pt x="2975" y="465"/>
                  </a:lnTo>
                  <a:lnTo>
                    <a:pt x="2975" y="275"/>
                  </a:lnTo>
                  <a:lnTo>
                    <a:pt x="2975" y="128"/>
                  </a:lnTo>
                  <a:lnTo>
                    <a:pt x="2975" y="34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5763F8"/>
            </a:solidFill>
            <a:ln w="28575" cmpd="sng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바른고딕"/>
              </a:endParaRPr>
            </a:p>
          </p:txBody>
        </p:sp>
        <p:sp>
          <p:nvSpPr>
            <p:cNvPr id="73" name="Freeform 7"/>
            <p:cNvSpPr>
              <a:spLocks/>
            </p:cNvSpPr>
            <p:nvPr/>
          </p:nvSpPr>
          <p:spPr bwMode="auto">
            <a:xfrm>
              <a:off x="2501677" y="4424865"/>
              <a:ext cx="1048557" cy="951855"/>
            </a:xfrm>
            <a:custGeom>
              <a:avLst/>
              <a:gdLst>
                <a:gd name="T0" fmla="*/ 0 w 2975"/>
                <a:gd name="T1" fmla="*/ 0 h 2975"/>
                <a:gd name="T2" fmla="*/ 0 w 2975"/>
                <a:gd name="T3" fmla="*/ 2147483646 h 2975"/>
                <a:gd name="T4" fmla="*/ 2147483646 w 2975"/>
                <a:gd name="T5" fmla="*/ 2147483646 h 2975"/>
                <a:gd name="T6" fmla="*/ 2147483646 w 2975"/>
                <a:gd name="T7" fmla="*/ 2147483646 h 2975"/>
                <a:gd name="T8" fmla="*/ 2147483646 w 2975"/>
                <a:gd name="T9" fmla="*/ 2147483646 h 2975"/>
                <a:gd name="T10" fmla="*/ 2147483646 w 2975"/>
                <a:gd name="T11" fmla="*/ 2147483646 h 2975"/>
                <a:gd name="T12" fmla="*/ 2147483646 w 2975"/>
                <a:gd name="T13" fmla="*/ 2147483646 h 2975"/>
                <a:gd name="T14" fmla="*/ 2147483646 w 2975"/>
                <a:gd name="T15" fmla="*/ 2147483646 h 2975"/>
                <a:gd name="T16" fmla="*/ 2147483646 w 2975"/>
                <a:gd name="T17" fmla="*/ 2147483646 h 2975"/>
                <a:gd name="T18" fmla="*/ 2147483646 w 2975"/>
                <a:gd name="T19" fmla="*/ 2147483646 h 2975"/>
                <a:gd name="T20" fmla="*/ 2147483646 w 2975"/>
                <a:gd name="T21" fmla="*/ 2147483646 h 2975"/>
                <a:gd name="T22" fmla="*/ 2147483646 w 2975"/>
                <a:gd name="T23" fmla="*/ 2147483646 h 2975"/>
                <a:gd name="T24" fmla="*/ 2147483646 w 2975"/>
                <a:gd name="T25" fmla="*/ 2147483646 h 2975"/>
                <a:gd name="T26" fmla="*/ 2147483646 w 2975"/>
                <a:gd name="T27" fmla="*/ 2147483646 h 2975"/>
                <a:gd name="T28" fmla="*/ 2147483646 w 2975"/>
                <a:gd name="T29" fmla="*/ 2147483646 h 2975"/>
                <a:gd name="T30" fmla="*/ 2147483646 w 2975"/>
                <a:gd name="T31" fmla="*/ 2147483646 h 2975"/>
                <a:gd name="T32" fmla="*/ 2147483646 w 2975"/>
                <a:gd name="T33" fmla="*/ 2147483646 h 2975"/>
                <a:gd name="T34" fmla="*/ 2147483646 w 2975"/>
                <a:gd name="T35" fmla="*/ 2147483646 h 2975"/>
                <a:gd name="T36" fmla="*/ 2147483646 w 2975"/>
                <a:gd name="T37" fmla="*/ 2147483646 h 2975"/>
                <a:gd name="T38" fmla="*/ 2147483646 w 2975"/>
                <a:gd name="T39" fmla="*/ 2147483646 h 2975"/>
                <a:gd name="T40" fmla="*/ 2147483646 w 2975"/>
                <a:gd name="T41" fmla="*/ 2147483646 h 2975"/>
                <a:gd name="T42" fmla="*/ 2147483646 w 2975"/>
                <a:gd name="T43" fmla="*/ 2147483646 h 2975"/>
                <a:gd name="T44" fmla="*/ 2147483646 w 2975"/>
                <a:gd name="T45" fmla="*/ 2147483646 h 2975"/>
                <a:gd name="T46" fmla="*/ 2147483646 w 2975"/>
                <a:gd name="T47" fmla="*/ 2147483646 h 2975"/>
                <a:gd name="T48" fmla="*/ 2147483646 w 2975"/>
                <a:gd name="T49" fmla="*/ 2147483646 h 2975"/>
                <a:gd name="T50" fmla="*/ 2147483646 w 2975"/>
                <a:gd name="T51" fmla="*/ 2147483646 h 2975"/>
                <a:gd name="T52" fmla="*/ 2147483646 w 2975"/>
                <a:gd name="T53" fmla="*/ 2147483646 h 2975"/>
                <a:gd name="T54" fmla="*/ 2147483646 w 2975"/>
                <a:gd name="T55" fmla="*/ 2147483646 h 2975"/>
                <a:gd name="T56" fmla="*/ 2147483646 w 2975"/>
                <a:gd name="T57" fmla="*/ 2147483646 h 2975"/>
                <a:gd name="T58" fmla="*/ 2147483646 w 2975"/>
                <a:gd name="T59" fmla="*/ 2147483646 h 2975"/>
                <a:gd name="T60" fmla="*/ 2147483646 w 2975"/>
                <a:gd name="T61" fmla="*/ 2147483646 h 2975"/>
                <a:gd name="T62" fmla="*/ 2147483646 w 2975"/>
                <a:gd name="T63" fmla="*/ 0 h 2975"/>
                <a:gd name="T64" fmla="*/ 2147483646 w 2975"/>
                <a:gd name="T65" fmla="*/ 0 h 2975"/>
                <a:gd name="T66" fmla="*/ 2147483646 w 2975"/>
                <a:gd name="T67" fmla="*/ 0 h 2975"/>
                <a:gd name="T68" fmla="*/ 2147483646 w 2975"/>
                <a:gd name="T69" fmla="*/ 0 h 2975"/>
                <a:gd name="T70" fmla="*/ 2147483646 w 2975"/>
                <a:gd name="T71" fmla="*/ 0 h 2975"/>
                <a:gd name="T72" fmla="*/ 2147483646 w 2975"/>
                <a:gd name="T73" fmla="*/ 0 h 2975"/>
                <a:gd name="T74" fmla="*/ 2147483646 w 2975"/>
                <a:gd name="T75" fmla="*/ 0 h 2975"/>
                <a:gd name="T76" fmla="*/ 2147483646 w 2975"/>
                <a:gd name="T77" fmla="*/ 0 h 2975"/>
                <a:gd name="T78" fmla="*/ 2147483646 w 2975"/>
                <a:gd name="T79" fmla="*/ 0 h 2975"/>
                <a:gd name="T80" fmla="*/ 2147483646 w 2975"/>
                <a:gd name="T81" fmla="*/ 0 h 2975"/>
                <a:gd name="T82" fmla="*/ 2147483646 w 2975"/>
                <a:gd name="T83" fmla="*/ 0 h 2975"/>
                <a:gd name="T84" fmla="*/ 2147483646 w 2975"/>
                <a:gd name="T85" fmla="*/ 0 h 2975"/>
                <a:gd name="T86" fmla="*/ 2147483646 w 2975"/>
                <a:gd name="T87" fmla="*/ 0 h 2975"/>
                <a:gd name="T88" fmla="*/ 2147483646 w 2975"/>
                <a:gd name="T89" fmla="*/ 0 h 2975"/>
                <a:gd name="T90" fmla="*/ 2147483646 w 2975"/>
                <a:gd name="T91" fmla="*/ 0 h 2975"/>
                <a:gd name="T92" fmla="*/ 2147483646 w 2975"/>
                <a:gd name="T93" fmla="*/ 0 h 2975"/>
                <a:gd name="T94" fmla="*/ 0 w 2975"/>
                <a:gd name="T95" fmla="*/ 0 h 2975"/>
                <a:gd name="T96" fmla="*/ 0 w 2975"/>
                <a:gd name="T97" fmla="*/ 0 h 29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75" h="2975">
                  <a:moveTo>
                    <a:pt x="0" y="0"/>
                  </a:moveTo>
                  <a:lnTo>
                    <a:pt x="15" y="305"/>
                  </a:lnTo>
                  <a:lnTo>
                    <a:pt x="60" y="600"/>
                  </a:lnTo>
                  <a:lnTo>
                    <a:pt x="133" y="885"/>
                  </a:lnTo>
                  <a:lnTo>
                    <a:pt x="233" y="1159"/>
                  </a:lnTo>
                  <a:lnTo>
                    <a:pt x="359" y="1419"/>
                  </a:lnTo>
                  <a:lnTo>
                    <a:pt x="508" y="1664"/>
                  </a:lnTo>
                  <a:lnTo>
                    <a:pt x="679" y="1894"/>
                  </a:lnTo>
                  <a:lnTo>
                    <a:pt x="870" y="2105"/>
                  </a:lnTo>
                  <a:lnTo>
                    <a:pt x="1082" y="2296"/>
                  </a:lnTo>
                  <a:lnTo>
                    <a:pt x="1311" y="2467"/>
                  </a:lnTo>
                  <a:lnTo>
                    <a:pt x="1556" y="2616"/>
                  </a:lnTo>
                  <a:lnTo>
                    <a:pt x="1816" y="2742"/>
                  </a:lnTo>
                  <a:lnTo>
                    <a:pt x="2090" y="2842"/>
                  </a:lnTo>
                  <a:lnTo>
                    <a:pt x="2375" y="2915"/>
                  </a:lnTo>
                  <a:lnTo>
                    <a:pt x="2670" y="2960"/>
                  </a:lnTo>
                  <a:lnTo>
                    <a:pt x="2975" y="2975"/>
                  </a:lnTo>
                  <a:lnTo>
                    <a:pt x="2975" y="2942"/>
                  </a:lnTo>
                  <a:lnTo>
                    <a:pt x="2975" y="2848"/>
                  </a:lnTo>
                  <a:lnTo>
                    <a:pt x="2975" y="2700"/>
                  </a:lnTo>
                  <a:lnTo>
                    <a:pt x="2975" y="2511"/>
                  </a:lnTo>
                  <a:lnTo>
                    <a:pt x="2975" y="2285"/>
                  </a:lnTo>
                  <a:lnTo>
                    <a:pt x="2975" y="2034"/>
                  </a:lnTo>
                  <a:lnTo>
                    <a:pt x="2975" y="1765"/>
                  </a:lnTo>
                  <a:lnTo>
                    <a:pt x="2975" y="1488"/>
                  </a:lnTo>
                  <a:lnTo>
                    <a:pt x="2975" y="1211"/>
                  </a:lnTo>
                  <a:lnTo>
                    <a:pt x="2975" y="943"/>
                  </a:lnTo>
                  <a:lnTo>
                    <a:pt x="2975" y="691"/>
                  </a:lnTo>
                  <a:lnTo>
                    <a:pt x="2975" y="465"/>
                  </a:lnTo>
                  <a:lnTo>
                    <a:pt x="2975" y="276"/>
                  </a:lnTo>
                  <a:lnTo>
                    <a:pt x="2975" y="128"/>
                  </a:lnTo>
                  <a:lnTo>
                    <a:pt x="2975" y="34"/>
                  </a:lnTo>
                  <a:lnTo>
                    <a:pt x="2975" y="0"/>
                  </a:lnTo>
                  <a:lnTo>
                    <a:pt x="2941" y="0"/>
                  </a:lnTo>
                  <a:lnTo>
                    <a:pt x="2847" y="0"/>
                  </a:lnTo>
                  <a:lnTo>
                    <a:pt x="2699" y="0"/>
                  </a:lnTo>
                  <a:lnTo>
                    <a:pt x="2510" y="0"/>
                  </a:lnTo>
                  <a:lnTo>
                    <a:pt x="2284" y="0"/>
                  </a:lnTo>
                  <a:lnTo>
                    <a:pt x="2033" y="0"/>
                  </a:lnTo>
                  <a:lnTo>
                    <a:pt x="1764" y="0"/>
                  </a:lnTo>
                  <a:lnTo>
                    <a:pt x="1487" y="0"/>
                  </a:lnTo>
                  <a:lnTo>
                    <a:pt x="1210" y="0"/>
                  </a:lnTo>
                  <a:lnTo>
                    <a:pt x="941" y="0"/>
                  </a:lnTo>
                  <a:lnTo>
                    <a:pt x="690" y="0"/>
                  </a:lnTo>
                  <a:lnTo>
                    <a:pt x="464" y="0"/>
                  </a:lnTo>
                  <a:lnTo>
                    <a:pt x="275" y="0"/>
                  </a:lnTo>
                  <a:lnTo>
                    <a:pt x="127" y="0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15C1"/>
            </a:solidFill>
            <a:ln w="28575" cmpd="sng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바른고딕"/>
              </a:endParaRPr>
            </a:p>
          </p:txBody>
        </p:sp>
        <p:sp>
          <p:nvSpPr>
            <p:cNvPr id="74" name="Freeform 8"/>
            <p:cNvSpPr>
              <a:spLocks/>
            </p:cNvSpPr>
            <p:nvPr/>
          </p:nvSpPr>
          <p:spPr bwMode="auto">
            <a:xfrm>
              <a:off x="3670588" y="4424865"/>
              <a:ext cx="1048557" cy="951855"/>
            </a:xfrm>
            <a:custGeom>
              <a:avLst/>
              <a:gdLst>
                <a:gd name="T0" fmla="*/ 0 w 2974"/>
                <a:gd name="T1" fmla="*/ 2147483646 h 2975"/>
                <a:gd name="T2" fmla="*/ 2147483646 w 2974"/>
                <a:gd name="T3" fmla="*/ 2147483646 h 2975"/>
                <a:gd name="T4" fmla="*/ 2147483646 w 2974"/>
                <a:gd name="T5" fmla="*/ 2147483646 h 2975"/>
                <a:gd name="T6" fmla="*/ 2147483646 w 2974"/>
                <a:gd name="T7" fmla="*/ 2147483646 h 2975"/>
                <a:gd name="T8" fmla="*/ 2147483646 w 2974"/>
                <a:gd name="T9" fmla="*/ 2147483646 h 2975"/>
                <a:gd name="T10" fmla="*/ 2147483646 w 2974"/>
                <a:gd name="T11" fmla="*/ 2147483646 h 2975"/>
                <a:gd name="T12" fmla="*/ 2147483646 w 2974"/>
                <a:gd name="T13" fmla="*/ 2147483646 h 2975"/>
                <a:gd name="T14" fmla="*/ 2147483646 w 2974"/>
                <a:gd name="T15" fmla="*/ 2147483646 h 2975"/>
                <a:gd name="T16" fmla="*/ 2147483646 w 2974"/>
                <a:gd name="T17" fmla="*/ 2147483646 h 2975"/>
                <a:gd name="T18" fmla="*/ 2147483646 w 2974"/>
                <a:gd name="T19" fmla="*/ 2147483646 h 2975"/>
                <a:gd name="T20" fmla="*/ 2147483646 w 2974"/>
                <a:gd name="T21" fmla="*/ 2147483646 h 2975"/>
                <a:gd name="T22" fmla="*/ 2147483646 w 2974"/>
                <a:gd name="T23" fmla="*/ 2147483646 h 2975"/>
                <a:gd name="T24" fmla="*/ 2147483646 w 2974"/>
                <a:gd name="T25" fmla="*/ 2147483646 h 2975"/>
                <a:gd name="T26" fmla="*/ 2147483646 w 2974"/>
                <a:gd name="T27" fmla="*/ 2147483646 h 2975"/>
                <a:gd name="T28" fmla="*/ 2147483646 w 2974"/>
                <a:gd name="T29" fmla="*/ 2147483646 h 2975"/>
                <a:gd name="T30" fmla="*/ 2147483646 w 2974"/>
                <a:gd name="T31" fmla="*/ 2147483646 h 2975"/>
                <a:gd name="T32" fmla="*/ 2147483646 w 2974"/>
                <a:gd name="T33" fmla="*/ 0 h 2975"/>
                <a:gd name="T34" fmla="*/ 2147483646 w 2974"/>
                <a:gd name="T35" fmla="*/ 0 h 2975"/>
                <a:gd name="T36" fmla="*/ 2147483646 w 2974"/>
                <a:gd name="T37" fmla="*/ 0 h 2975"/>
                <a:gd name="T38" fmla="*/ 2147483646 w 2974"/>
                <a:gd name="T39" fmla="*/ 0 h 2975"/>
                <a:gd name="T40" fmla="*/ 2147483646 w 2974"/>
                <a:gd name="T41" fmla="*/ 0 h 2975"/>
                <a:gd name="T42" fmla="*/ 2147483646 w 2974"/>
                <a:gd name="T43" fmla="*/ 0 h 2975"/>
                <a:gd name="T44" fmla="*/ 2147483646 w 2974"/>
                <a:gd name="T45" fmla="*/ 0 h 2975"/>
                <a:gd name="T46" fmla="*/ 2147483646 w 2974"/>
                <a:gd name="T47" fmla="*/ 0 h 2975"/>
                <a:gd name="T48" fmla="*/ 2147483646 w 2974"/>
                <a:gd name="T49" fmla="*/ 0 h 2975"/>
                <a:gd name="T50" fmla="*/ 2147483646 w 2974"/>
                <a:gd name="T51" fmla="*/ 0 h 2975"/>
                <a:gd name="T52" fmla="*/ 2147483646 w 2974"/>
                <a:gd name="T53" fmla="*/ 0 h 2975"/>
                <a:gd name="T54" fmla="*/ 2147483646 w 2974"/>
                <a:gd name="T55" fmla="*/ 0 h 2975"/>
                <a:gd name="T56" fmla="*/ 2147483646 w 2974"/>
                <a:gd name="T57" fmla="*/ 0 h 2975"/>
                <a:gd name="T58" fmla="*/ 2147483646 w 2974"/>
                <a:gd name="T59" fmla="*/ 0 h 2975"/>
                <a:gd name="T60" fmla="*/ 2147483646 w 2974"/>
                <a:gd name="T61" fmla="*/ 0 h 2975"/>
                <a:gd name="T62" fmla="*/ 0 w 2974"/>
                <a:gd name="T63" fmla="*/ 0 h 2975"/>
                <a:gd name="T64" fmla="*/ 0 w 2974"/>
                <a:gd name="T65" fmla="*/ 0 h 2975"/>
                <a:gd name="T66" fmla="*/ 0 w 2974"/>
                <a:gd name="T67" fmla="*/ 0 h 2975"/>
                <a:gd name="T68" fmla="*/ 0 w 2974"/>
                <a:gd name="T69" fmla="*/ 2147483646 h 2975"/>
                <a:gd name="T70" fmla="*/ 0 w 2974"/>
                <a:gd name="T71" fmla="*/ 2147483646 h 2975"/>
                <a:gd name="T72" fmla="*/ 0 w 2974"/>
                <a:gd name="T73" fmla="*/ 2147483646 h 2975"/>
                <a:gd name="T74" fmla="*/ 0 w 2974"/>
                <a:gd name="T75" fmla="*/ 2147483646 h 2975"/>
                <a:gd name="T76" fmla="*/ 0 w 2974"/>
                <a:gd name="T77" fmla="*/ 2147483646 h 2975"/>
                <a:gd name="T78" fmla="*/ 0 w 2974"/>
                <a:gd name="T79" fmla="*/ 2147483646 h 2975"/>
                <a:gd name="T80" fmla="*/ 0 w 2974"/>
                <a:gd name="T81" fmla="*/ 2147483646 h 2975"/>
                <a:gd name="T82" fmla="*/ 0 w 2974"/>
                <a:gd name="T83" fmla="*/ 2147483646 h 2975"/>
                <a:gd name="T84" fmla="*/ 0 w 2974"/>
                <a:gd name="T85" fmla="*/ 2147483646 h 2975"/>
                <a:gd name="T86" fmla="*/ 0 w 2974"/>
                <a:gd name="T87" fmla="*/ 2147483646 h 2975"/>
                <a:gd name="T88" fmla="*/ 0 w 2974"/>
                <a:gd name="T89" fmla="*/ 2147483646 h 2975"/>
                <a:gd name="T90" fmla="*/ 0 w 2974"/>
                <a:gd name="T91" fmla="*/ 2147483646 h 2975"/>
                <a:gd name="T92" fmla="*/ 0 w 2974"/>
                <a:gd name="T93" fmla="*/ 2147483646 h 2975"/>
                <a:gd name="T94" fmla="*/ 0 w 2974"/>
                <a:gd name="T95" fmla="*/ 2147483646 h 2975"/>
                <a:gd name="T96" fmla="*/ 0 w 2974"/>
                <a:gd name="T97" fmla="*/ 2147483646 h 297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74" h="2975">
                  <a:moveTo>
                    <a:pt x="0" y="2975"/>
                  </a:moveTo>
                  <a:lnTo>
                    <a:pt x="304" y="2960"/>
                  </a:lnTo>
                  <a:lnTo>
                    <a:pt x="598" y="2915"/>
                  </a:lnTo>
                  <a:lnTo>
                    <a:pt x="884" y="2842"/>
                  </a:lnTo>
                  <a:lnTo>
                    <a:pt x="1157" y="2742"/>
                  </a:lnTo>
                  <a:lnTo>
                    <a:pt x="1417" y="2616"/>
                  </a:lnTo>
                  <a:lnTo>
                    <a:pt x="1662" y="2467"/>
                  </a:lnTo>
                  <a:lnTo>
                    <a:pt x="1892" y="2296"/>
                  </a:lnTo>
                  <a:lnTo>
                    <a:pt x="2103" y="2105"/>
                  </a:lnTo>
                  <a:lnTo>
                    <a:pt x="2295" y="1894"/>
                  </a:lnTo>
                  <a:lnTo>
                    <a:pt x="2465" y="1664"/>
                  </a:lnTo>
                  <a:lnTo>
                    <a:pt x="2614" y="1419"/>
                  </a:lnTo>
                  <a:lnTo>
                    <a:pt x="2740" y="1159"/>
                  </a:lnTo>
                  <a:lnTo>
                    <a:pt x="2840" y="885"/>
                  </a:lnTo>
                  <a:lnTo>
                    <a:pt x="2913" y="600"/>
                  </a:lnTo>
                  <a:lnTo>
                    <a:pt x="2959" y="305"/>
                  </a:lnTo>
                  <a:lnTo>
                    <a:pt x="2974" y="0"/>
                  </a:lnTo>
                  <a:lnTo>
                    <a:pt x="2940" y="0"/>
                  </a:lnTo>
                  <a:lnTo>
                    <a:pt x="2846" y="0"/>
                  </a:lnTo>
                  <a:lnTo>
                    <a:pt x="2699" y="0"/>
                  </a:lnTo>
                  <a:lnTo>
                    <a:pt x="2509" y="0"/>
                  </a:lnTo>
                  <a:lnTo>
                    <a:pt x="2284" y="0"/>
                  </a:lnTo>
                  <a:lnTo>
                    <a:pt x="2032" y="0"/>
                  </a:lnTo>
                  <a:lnTo>
                    <a:pt x="1764" y="0"/>
                  </a:lnTo>
                  <a:lnTo>
                    <a:pt x="1487" y="0"/>
                  </a:lnTo>
                  <a:lnTo>
                    <a:pt x="1209" y="0"/>
                  </a:lnTo>
                  <a:lnTo>
                    <a:pt x="941" y="0"/>
                  </a:lnTo>
                  <a:lnTo>
                    <a:pt x="689" y="0"/>
                  </a:lnTo>
                  <a:lnTo>
                    <a:pt x="464" y="0"/>
                  </a:lnTo>
                  <a:lnTo>
                    <a:pt x="274" y="0"/>
                  </a:lnTo>
                  <a:lnTo>
                    <a:pt x="12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128"/>
                  </a:lnTo>
                  <a:lnTo>
                    <a:pt x="0" y="276"/>
                  </a:lnTo>
                  <a:lnTo>
                    <a:pt x="0" y="465"/>
                  </a:lnTo>
                  <a:lnTo>
                    <a:pt x="0" y="691"/>
                  </a:lnTo>
                  <a:lnTo>
                    <a:pt x="0" y="943"/>
                  </a:lnTo>
                  <a:lnTo>
                    <a:pt x="0" y="1211"/>
                  </a:lnTo>
                  <a:lnTo>
                    <a:pt x="0" y="1488"/>
                  </a:lnTo>
                  <a:lnTo>
                    <a:pt x="0" y="1765"/>
                  </a:lnTo>
                  <a:lnTo>
                    <a:pt x="0" y="2034"/>
                  </a:lnTo>
                  <a:lnTo>
                    <a:pt x="0" y="2285"/>
                  </a:lnTo>
                  <a:lnTo>
                    <a:pt x="0" y="2511"/>
                  </a:lnTo>
                  <a:lnTo>
                    <a:pt x="0" y="2700"/>
                  </a:lnTo>
                  <a:lnTo>
                    <a:pt x="0" y="2848"/>
                  </a:lnTo>
                  <a:lnTo>
                    <a:pt x="0" y="2942"/>
                  </a:lnTo>
                  <a:lnTo>
                    <a:pt x="0" y="2975"/>
                  </a:lnTo>
                  <a:close/>
                </a:path>
              </a:pathLst>
            </a:custGeom>
            <a:solidFill>
              <a:srgbClr val="1223F4"/>
            </a:solidFill>
            <a:ln w="28575" cmpd="sng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바른고딕"/>
              </a:endParaRPr>
            </a:p>
          </p:txBody>
        </p:sp>
        <p:sp>
          <p:nvSpPr>
            <p:cNvPr id="75" name="Oval 88"/>
            <p:cNvSpPr/>
            <p:nvPr/>
          </p:nvSpPr>
          <p:spPr bwMode="auto">
            <a:xfrm>
              <a:off x="3159499" y="3994907"/>
              <a:ext cx="883690" cy="799071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나눔바른고딕"/>
              </a:endParaRPr>
            </a:p>
          </p:txBody>
        </p:sp>
        <p:sp>
          <p:nvSpPr>
            <p:cNvPr id="76" name="TextBox 25"/>
            <p:cNvSpPr txBox="1">
              <a:spLocks noChangeArrowheads="1"/>
            </p:cNvSpPr>
            <p:nvPr/>
          </p:nvSpPr>
          <p:spPr bwMode="auto">
            <a:xfrm>
              <a:off x="2702815" y="3798857"/>
              <a:ext cx="666656" cy="291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292">
                  <a:solidFill>
                    <a:srgbClr val="FFFFFF"/>
                  </a:solidFill>
                  <a:latin typeface="맑은 고딕" panose="020B0503020000020004" pitchFamily="50" charset="-127"/>
                  <a:ea typeface="나눔바른고딕"/>
                  <a:cs typeface="Helvetica Neue Light" charset="0"/>
                </a:rPr>
                <a:t>Create</a:t>
              </a:r>
            </a:p>
          </p:txBody>
        </p:sp>
        <p:sp>
          <p:nvSpPr>
            <p:cNvPr id="77" name="TextBox 32"/>
            <p:cNvSpPr txBox="1">
              <a:spLocks noChangeArrowheads="1"/>
            </p:cNvSpPr>
            <p:nvPr/>
          </p:nvSpPr>
          <p:spPr bwMode="auto">
            <a:xfrm>
              <a:off x="3911294" y="3798857"/>
              <a:ext cx="478015" cy="291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292">
                  <a:solidFill>
                    <a:srgbClr val="FFFFFF"/>
                  </a:solidFill>
                  <a:latin typeface="맑은 고딕" panose="020B0503020000020004" pitchFamily="50" charset="-127"/>
                  <a:ea typeface="나눔바른고딕"/>
                  <a:cs typeface="Helvetica Neue Light" charset="0"/>
                </a:rPr>
                <a:t>Run</a:t>
              </a:r>
            </a:p>
          </p:txBody>
        </p:sp>
        <p:sp>
          <p:nvSpPr>
            <p:cNvPr id="78" name="TextBox 38"/>
            <p:cNvSpPr txBox="1">
              <a:spLocks noChangeArrowheads="1"/>
            </p:cNvSpPr>
            <p:nvPr/>
          </p:nvSpPr>
          <p:spPr bwMode="auto">
            <a:xfrm>
              <a:off x="3748075" y="4734488"/>
              <a:ext cx="793807" cy="291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292">
                  <a:solidFill>
                    <a:srgbClr val="FFFFFF"/>
                  </a:solidFill>
                  <a:latin typeface="맑은 고딕" panose="020B0503020000020004" pitchFamily="50" charset="-127"/>
                  <a:ea typeface="나눔바른고딕"/>
                  <a:cs typeface="Helvetica Neue Light" charset="0"/>
                </a:rPr>
                <a:t>Manage</a:t>
              </a:r>
            </a:p>
          </p:txBody>
        </p:sp>
        <p:sp>
          <p:nvSpPr>
            <p:cNvPr id="79" name="TextBox 39"/>
            <p:cNvSpPr txBox="1">
              <a:spLocks noChangeArrowheads="1"/>
            </p:cNvSpPr>
            <p:nvPr/>
          </p:nvSpPr>
          <p:spPr bwMode="auto">
            <a:xfrm>
              <a:off x="2709410" y="4734488"/>
              <a:ext cx="682431" cy="291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292" dirty="0">
                  <a:solidFill>
                    <a:srgbClr val="FFFFFF"/>
                  </a:solidFill>
                  <a:latin typeface="맑은 고딕" panose="020B0503020000020004" pitchFamily="50" charset="-127"/>
                  <a:ea typeface="나눔바른고딕"/>
                  <a:cs typeface="Helvetica Neue Light" charset="0"/>
                </a:rPr>
                <a:t>Secure</a:t>
              </a:r>
            </a:p>
          </p:txBody>
        </p:sp>
        <p:pic>
          <p:nvPicPr>
            <p:cNvPr id="80" name="Picture 40"/>
            <p:cNvPicPr>
              <a:picLocks noChangeAspect="1"/>
            </p:cNvPicPr>
            <p:nvPr/>
          </p:nvPicPr>
          <p:blipFill>
            <a:blip r:embed="rId4"/>
            <a:srcRect l="3938" t="67908" r="3334" b="11638"/>
            <a:stretch>
              <a:fillRect/>
            </a:stretch>
          </p:blipFill>
          <p:spPr bwMode="auto">
            <a:xfrm>
              <a:off x="2816574" y="5376720"/>
              <a:ext cx="1635486" cy="260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41"/>
            <p:cNvPicPr>
              <a:picLocks noChangeAspect="1"/>
            </p:cNvPicPr>
            <p:nvPr/>
          </p:nvPicPr>
          <p:blipFill>
            <a:blip r:embed="rId4"/>
            <a:srcRect l="27499" t="9737" r="26906" b="34622"/>
            <a:stretch>
              <a:fillRect/>
            </a:stretch>
          </p:blipFill>
          <p:spPr bwMode="auto">
            <a:xfrm>
              <a:off x="3250175" y="4063862"/>
              <a:ext cx="720471" cy="635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ounded Rectangle 2"/>
            <p:cNvSpPr>
              <a:spLocks noChangeArrowheads="1"/>
            </p:cNvSpPr>
            <p:nvPr/>
          </p:nvSpPr>
          <p:spPr bwMode="auto">
            <a:xfrm>
              <a:off x="309530" y="3043052"/>
              <a:ext cx="1017232" cy="83016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/>
            <a:lstStyle>
              <a:lvl1pPr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Times" panose="02020603050405020304" pitchFamily="18" charset="0"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10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바른고딕"/>
                </a:rPr>
                <a:t>고객</a:t>
              </a:r>
            </a:p>
          </p:txBody>
        </p:sp>
        <p:sp>
          <p:nvSpPr>
            <p:cNvPr id="83" name="Rounded Rectangle 48"/>
            <p:cNvSpPr>
              <a:spLocks noChangeArrowheads="1"/>
            </p:cNvSpPr>
            <p:nvPr/>
          </p:nvSpPr>
          <p:spPr bwMode="auto">
            <a:xfrm>
              <a:off x="309530" y="3982738"/>
              <a:ext cx="1017232" cy="82881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/>
            <a:lstStyle>
              <a:lvl1pPr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Times" panose="02020603050405020304" pitchFamily="18" charset="0"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10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바른고딕"/>
                </a:rPr>
                <a:t>이용</a:t>
              </a:r>
              <a:br>
                <a:rPr kumimoji="0" lang="en-US" altLang="ko-KR" sz="110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바른고딕"/>
                </a:rPr>
              </a:br>
              <a:r>
                <a:rPr kumimoji="0" lang="ko-KR" altLang="en-US" sz="110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바른고딕"/>
                </a:rPr>
                <a:t>기관</a:t>
              </a:r>
            </a:p>
          </p:txBody>
        </p:sp>
        <p:sp>
          <p:nvSpPr>
            <p:cNvPr id="84" name="Rounded Rectangle 49"/>
            <p:cNvSpPr>
              <a:spLocks noChangeArrowheads="1"/>
            </p:cNvSpPr>
            <p:nvPr/>
          </p:nvSpPr>
          <p:spPr bwMode="auto">
            <a:xfrm>
              <a:off x="309530" y="4921073"/>
              <a:ext cx="1017232" cy="83016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/>
            <a:lstStyle>
              <a:lvl1pPr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Times" panose="02020603050405020304" pitchFamily="18" charset="0"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10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나눔바른고딕"/>
                </a:rPr>
                <a:t>파트너</a:t>
              </a:r>
              <a:endParaRPr kumimoji="0" lang="en-US" altLang="ko-KR" sz="110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Times" panose="02020603050405020304" pitchFamily="18" charset="0"/>
                <a:buNone/>
                <a:tabLst>
                  <a:tab pos="914400" algn="l"/>
                  <a:tab pos="7315200" algn="r"/>
                </a:tabLst>
                <a:defRPr/>
              </a:pPr>
              <a:endParaRPr kumimoji="0" lang="ko-KR" altLang="en-US" sz="110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나눔바른고딕"/>
              </a:endParaRPr>
            </a:p>
          </p:txBody>
        </p:sp>
        <p:pic>
          <p:nvPicPr>
            <p:cNvPr id="85" name="Picture 2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4290" y="3317521"/>
              <a:ext cx="685849" cy="500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86" name="Object 371"/>
            <p:cNvGraphicFramePr>
              <a:graphicFrameLocks noChangeAspect="1"/>
            </p:cNvGraphicFramePr>
            <p:nvPr/>
          </p:nvGraphicFramePr>
          <p:xfrm>
            <a:off x="599697" y="4422161"/>
            <a:ext cx="436898" cy="3380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4" name="Visio" r:id="rId6" imgW="1015746" imgH="941222" progId="">
                    <p:embed/>
                  </p:oleObj>
                </mc:Choice>
                <mc:Fallback>
                  <p:oleObj name="Visio" r:id="rId6" imgW="1015746" imgH="94122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9697" y="4422161"/>
                          <a:ext cx="436898" cy="3380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7" name="Straight Connector 100"/>
            <p:cNvCxnSpPr>
              <a:stCxn id="82" idx="3"/>
            </p:cNvCxnSpPr>
            <p:nvPr/>
          </p:nvCxnSpPr>
          <p:spPr bwMode="auto">
            <a:xfrm>
              <a:off x="1326762" y="3458137"/>
              <a:ext cx="648988" cy="46511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"/>
            <p:cNvCxnSpPr>
              <a:cxnSpLocks noChangeShapeType="1"/>
              <a:endCxn id="84" idx="3"/>
            </p:cNvCxnSpPr>
            <p:nvPr/>
          </p:nvCxnSpPr>
          <p:spPr bwMode="auto">
            <a:xfrm rot="10800000" flipV="1">
              <a:off x="1326762" y="4768290"/>
              <a:ext cx="645692" cy="567868"/>
            </a:xfrm>
            <a:prstGeom prst="line">
              <a:avLst/>
            </a:prstGeom>
            <a:noFill/>
            <a:ln w="19050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0" name="AutoShape 164"/>
            <p:cNvSpPr>
              <a:spLocks noChangeArrowheads="1"/>
            </p:cNvSpPr>
            <p:nvPr/>
          </p:nvSpPr>
          <p:spPr bwMode="auto">
            <a:xfrm>
              <a:off x="4953001" y="3770505"/>
              <a:ext cx="1285883" cy="180000"/>
            </a:xfrm>
            <a:prstGeom prst="leftRightArrow">
              <a:avLst>
                <a:gd name="adj1" fmla="val 55139"/>
                <a:gd name="adj2" fmla="val 62338"/>
              </a:avLst>
            </a:prstGeom>
            <a:pattFill prst="dkUpDiag">
              <a:fgClr>
                <a:srgbClr val="FFFFFF">
                  <a:lumMod val="50000"/>
                </a:srgbClr>
              </a:fgClr>
              <a:bgClr>
                <a:srgbClr val="FFFFFF">
                  <a:lumMod val="65000"/>
                </a:srgbClr>
              </a:bgClr>
            </a:pattFill>
            <a:ln w="9525">
              <a:noFill/>
            </a:ln>
            <a:extLst/>
          </p:spPr>
          <p:txBody>
            <a:bodyPr lIns="37030" tIns="37030" rIns="37030" bIns="3703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8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나눔바른고딕"/>
              </a:endParaRPr>
            </a:p>
          </p:txBody>
        </p:sp>
        <p:pic>
          <p:nvPicPr>
            <p:cNvPr id="124" name="Picture 13" descr="cl_st_00111"/>
            <p:cNvPicPr>
              <a:picLocks noChangeAspect="1" noChangeArrowheads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 bwMode="auto">
            <a:xfrm>
              <a:off x="1388822" y="3901614"/>
              <a:ext cx="1168910" cy="866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직사각형 90"/>
            <p:cNvSpPr/>
            <p:nvPr/>
          </p:nvSpPr>
          <p:spPr bwMode="auto">
            <a:xfrm>
              <a:off x="1588311" y="4180140"/>
              <a:ext cx="723275" cy="262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ct val="15000"/>
                </a:spcAft>
                <a:buClr>
                  <a:srgbClr val="000000"/>
                </a:buClr>
                <a:tabLst>
                  <a:tab pos="844083" algn="l"/>
                  <a:tab pos="6752661" algn="r"/>
                </a:tabLst>
                <a:defRPr/>
              </a:pPr>
              <a:r>
                <a:rPr lang="en-US" altLang="ko-KR" sz="1108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Internet</a:t>
              </a:r>
              <a:endParaRPr lang="ko-KR" altLang="en-US" sz="1108" b="1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/>
              </a:endParaRPr>
            </a:p>
          </p:txBody>
        </p:sp>
        <p:grpSp>
          <p:nvGrpSpPr>
            <p:cNvPr id="129" name="Group 676"/>
            <p:cNvGrpSpPr>
              <a:grpSpLocks/>
            </p:cNvGrpSpPr>
            <p:nvPr/>
          </p:nvGrpSpPr>
          <p:grpSpPr bwMode="auto">
            <a:xfrm>
              <a:off x="607940" y="5265876"/>
              <a:ext cx="367655" cy="370466"/>
              <a:chOff x="2966" y="1989"/>
              <a:chExt cx="720" cy="800"/>
            </a:xfrm>
          </p:grpSpPr>
          <p:sp>
            <p:nvSpPr>
              <p:cNvPr id="130" name="Freeform 677"/>
              <p:cNvSpPr>
                <a:spLocks/>
              </p:cNvSpPr>
              <p:nvPr/>
            </p:nvSpPr>
            <p:spPr bwMode="auto">
              <a:xfrm>
                <a:off x="2966" y="2429"/>
                <a:ext cx="720" cy="360"/>
              </a:xfrm>
              <a:custGeom>
                <a:avLst/>
                <a:gdLst>
                  <a:gd name="T0" fmla="*/ 504 w 720"/>
                  <a:gd name="T1" fmla="*/ 0 h 360"/>
                  <a:gd name="T2" fmla="*/ 498 w 720"/>
                  <a:gd name="T3" fmla="*/ 16 h 360"/>
                  <a:gd name="T4" fmla="*/ 482 w 720"/>
                  <a:gd name="T5" fmla="*/ 32 h 360"/>
                  <a:gd name="T6" fmla="*/ 432 w 720"/>
                  <a:gd name="T7" fmla="*/ 60 h 360"/>
                  <a:gd name="T8" fmla="*/ 382 w 720"/>
                  <a:gd name="T9" fmla="*/ 78 h 360"/>
                  <a:gd name="T10" fmla="*/ 360 w 720"/>
                  <a:gd name="T11" fmla="*/ 86 h 360"/>
                  <a:gd name="T12" fmla="*/ 314 w 720"/>
                  <a:gd name="T13" fmla="*/ 70 h 360"/>
                  <a:gd name="T14" fmla="*/ 262 w 720"/>
                  <a:gd name="T15" fmla="*/ 46 h 360"/>
                  <a:gd name="T16" fmla="*/ 230 w 720"/>
                  <a:gd name="T17" fmla="*/ 24 h 360"/>
                  <a:gd name="T18" fmla="*/ 218 w 720"/>
                  <a:gd name="T19" fmla="*/ 10 h 360"/>
                  <a:gd name="T20" fmla="*/ 216 w 720"/>
                  <a:gd name="T21" fmla="*/ 0 h 360"/>
                  <a:gd name="T22" fmla="*/ 172 w 720"/>
                  <a:gd name="T23" fmla="*/ 10 h 360"/>
                  <a:gd name="T24" fmla="*/ 132 w 720"/>
                  <a:gd name="T25" fmla="*/ 26 h 360"/>
                  <a:gd name="T26" fmla="*/ 94 w 720"/>
                  <a:gd name="T27" fmla="*/ 48 h 360"/>
                  <a:gd name="T28" fmla="*/ 64 w 720"/>
                  <a:gd name="T29" fmla="*/ 76 h 360"/>
                  <a:gd name="T30" fmla="*/ 38 w 720"/>
                  <a:gd name="T31" fmla="*/ 110 h 360"/>
                  <a:gd name="T32" fmla="*/ 18 w 720"/>
                  <a:gd name="T33" fmla="*/ 150 h 360"/>
                  <a:gd name="T34" fmla="*/ 6 w 720"/>
                  <a:gd name="T35" fmla="*/ 192 h 360"/>
                  <a:gd name="T36" fmla="*/ 0 w 720"/>
                  <a:gd name="T37" fmla="*/ 238 h 360"/>
                  <a:gd name="T38" fmla="*/ 2 w 720"/>
                  <a:gd name="T39" fmla="*/ 260 h 360"/>
                  <a:gd name="T40" fmla="*/ 12 w 720"/>
                  <a:gd name="T41" fmla="*/ 298 h 360"/>
                  <a:gd name="T42" fmla="*/ 30 w 720"/>
                  <a:gd name="T43" fmla="*/ 324 h 360"/>
                  <a:gd name="T44" fmla="*/ 54 w 720"/>
                  <a:gd name="T45" fmla="*/ 342 h 360"/>
                  <a:gd name="T46" fmla="*/ 88 w 720"/>
                  <a:gd name="T47" fmla="*/ 352 h 360"/>
                  <a:gd name="T48" fmla="*/ 146 w 720"/>
                  <a:gd name="T49" fmla="*/ 360 h 360"/>
                  <a:gd name="T50" fmla="*/ 238 w 720"/>
                  <a:gd name="T51" fmla="*/ 360 h 360"/>
                  <a:gd name="T52" fmla="*/ 482 w 720"/>
                  <a:gd name="T53" fmla="*/ 360 h 360"/>
                  <a:gd name="T54" fmla="*/ 574 w 720"/>
                  <a:gd name="T55" fmla="*/ 360 h 360"/>
                  <a:gd name="T56" fmla="*/ 632 w 720"/>
                  <a:gd name="T57" fmla="*/ 352 h 360"/>
                  <a:gd name="T58" fmla="*/ 666 w 720"/>
                  <a:gd name="T59" fmla="*/ 342 h 360"/>
                  <a:gd name="T60" fmla="*/ 690 w 720"/>
                  <a:gd name="T61" fmla="*/ 324 h 360"/>
                  <a:gd name="T62" fmla="*/ 708 w 720"/>
                  <a:gd name="T63" fmla="*/ 298 h 360"/>
                  <a:gd name="T64" fmla="*/ 718 w 720"/>
                  <a:gd name="T65" fmla="*/ 260 h 360"/>
                  <a:gd name="T66" fmla="*/ 720 w 720"/>
                  <a:gd name="T67" fmla="*/ 238 h 360"/>
                  <a:gd name="T68" fmla="*/ 714 w 720"/>
                  <a:gd name="T69" fmla="*/ 192 h 360"/>
                  <a:gd name="T70" fmla="*/ 702 w 720"/>
                  <a:gd name="T71" fmla="*/ 150 h 360"/>
                  <a:gd name="T72" fmla="*/ 682 w 720"/>
                  <a:gd name="T73" fmla="*/ 110 h 360"/>
                  <a:gd name="T74" fmla="*/ 656 w 720"/>
                  <a:gd name="T75" fmla="*/ 76 h 360"/>
                  <a:gd name="T76" fmla="*/ 626 w 720"/>
                  <a:gd name="T77" fmla="*/ 48 h 360"/>
                  <a:gd name="T78" fmla="*/ 588 w 720"/>
                  <a:gd name="T79" fmla="*/ 26 h 360"/>
                  <a:gd name="T80" fmla="*/ 548 w 720"/>
                  <a:gd name="T81" fmla="*/ 10 h 360"/>
                  <a:gd name="T82" fmla="*/ 504 w 720"/>
                  <a:gd name="T83" fmla="*/ 0 h 36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720" h="360">
                    <a:moveTo>
                      <a:pt x="504" y="0"/>
                    </a:moveTo>
                    <a:lnTo>
                      <a:pt x="504" y="0"/>
                    </a:lnTo>
                    <a:lnTo>
                      <a:pt x="502" y="8"/>
                    </a:lnTo>
                    <a:lnTo>
                      <a:pt x="498" y="16"/>
                    </a:lnTo>
                    <a:lnTo>
                      <a:pt x="490" y="24"/>
                    </a:lnTo>
                    <a:lnTo>
                      <a:pt x="482" y="32"/>
                    </a:lnTo>
                    <a:lnTo>
                      <a:pt x="458" y="46"/>
                    </a:lnTo>
                    <a:lnTo>
                      <a:pt x="432" y="60"/>
                    </a:lnTo>
                    <a:lnTo>
                      <a:pt x="406" y="70"/>
                    </a:lnTo>
                    <a:lnTo>
                      <a:pt x="382" y="78"/>
                    </a:lnTo>
                    <a:lnTo>
                      <a:pt x="360" y="86"/>
                    </a:lnTo>
                    <a:lnTo>
                      <a:pt x="338" y="78"/>
                    </a:lnTo>
                    <a:lnTo>
                      <a:pt x="314" y="70"/>
                    </a:lnTo>
                    <a:lnTo>
                      <a:pt x="288" y="60"/>
                    </a:lnTo>
                    <a:lnTo>
                      <a:pt x="262" y="46"/>
                    </a:lnTo>
                    <a:lnTo>
                      <a:pt x="238" y="32"/>
                    </a:lnTo>
                    <a:lnTo>
                      <a:pt x="230" y="24"/>
                    </a:lnTo>
                    <a:lnTo>
                      <a:pt x="222" y="16"/>
                    </a:lnTo>
                    <a:lnTo>
                      <a:pt x="218" y="10"/>
                    </a:lnTo>
                    <a:lnTo>
                      <a:pt x="216" y="0"/>
                    </a:lnTo>
                    <a:lnTo>
                      <a:pt x="194" y="4"/>
                    </a:lnTo>
                    <a:lnTo>
                      <a:pt x="172" y="10"/>
                    </a:lnTo>
                    <a:lnTo>
                      <a:pt x="152" y="16"/>
                    </a:lnTo>
                    <a:lnTo>
                      <a:pt x="132" y="26"/>
                    </a:lnTo>
                    <a:lnTo>
                      <a:pt x="112" y="36"/>
                    </a:lnTo>
                    <a:lnTo>
                      <a:pt x="94" y="48"/>
                    </a:lnTo>
                    <a:lnTo>
                      <a:pt x="78" y="62"/>
                    </a:lnTo>
                    <a:lnTo>
                      <a:pt x="64" y="76"/>
                    </a:lnTo>
                    <a:lnTo>
                      <a:pt x="50" y="94"/>
                    </a:lnTo>
                    <a:lnTo>
                      <a:pt x="38" y="110"/>
                    </a:lnTo>
                    <a:lnTo>
                      <a:pt x="26" y="130"/>
                    </a:lnTo>
                    <a:lnTo>
                      <a:pt x="18" y="150"/>
                    </a:lnTo>
                    <a:lnTo>
                      <a:pt x="10" y="170"/>
                    </a:lnTo>
                    <a:lnTo>
                      <a:pt x="6" y="192"/>
                    </a:lnTo>
                    <a:lnTo>
                      <a:pt x="2" y="214"/>
                    </a:lnTo>
                    <a:lnTo>
                      <a:pt x="0" y="238"/>
                    </a:lnTo>
                    <a:lnTo>
                      <a:pt x="2" y="260"/>
                    </a:lnTo>
                    <a:lnTo>
                      <a:pt x="6" y="280"/>
                    </a:lnTo>
                    <a:lnTo>
                      <a:pt x="12" y="298"/>
                    </a:lnTo>
                    <a:lnTo>
                      <a:pt x="20" y="312"/>
                    </a:lnTo>
                    <a:lnTo>
                      <a:pt x="30" y="324"/>
                    </a:lnTo>
                    <a:lnTo>
                      <a:pt x="42" y="334"/>
                    </a:lnTo>
                    <a:lnTo>
                      <a:pt x="54" y="342"/>
                    </a:lnTo>
                    <a:lnTo>
                      <a:pt x="70" y="348"/>
                    </a:lnTo>
                    <a:lnTo>
                      <a:pt x="88" y="352"/>
                    </a:lnTo>
                    <a:lnTo>
                      <a:pt x="106" y="356"/>
                    </a:lnTo>
                    <a:lnTo>
                      <a:pt x="146" y="360"/>
                    </a:lnTo>
                    <a:lnTo>
                      <a:pt x="190" y="360"/>
                    </a:lnTo>
                    <a:lnTo>
                      <a:pt x="238" y="360"/>
                    </a:lnTo>
                    <a:lnTo>
                      <a:pt x="482" y="360"/>
                    </a:lnTo>
                    <a:lnTo>
                      <a:pt x="530" y="360"/>
                    </a:lnTo>
                    <a:lnTo>
                      <a:pt x="574" y="360"/>
                    </a:lnTo>
                    <a:lnTo>
                      <a:pt x="614" y="356"/>
                    </a:lnTo>
                    <a:lnTo>
                      <a:pt x="632" y="352"/>
                    </a:lnTo>
                    <a:lnTo>
                      <a:pt x="650" y="348"/>
                    </a:lnTo>
                    <a:lnTo>
                      <a:pt x="666" y="342"/>
                    </a:lnTo>
                    <a:lnTo>
                      <a:pt x="678" y="334"/>
                    </a:lnTo>
                    <a:lnTo>
                      <a:pt x="690" y="324"/>
                    </a:lnTo>
                    <a:lnTo>
                      <a:pt x="700" y="312"/>
                    </a:lnTo>
                    <a:lnTo>
                      <a:pt x="708" y="298"/>
                    </a:lnTo>
                    <a:lnTo>
                      <a:pt x="714" y="280"/>
                    </a:lnTo>
                    <a:lnTo>
                      <a:pt x="718" y="260"/>
                    </a:lnTo>
                    <a:lnTo>
                      <a:pt x="720" y="238"/>
                    </a:lnTo>
                    <a:lnTo>
                      <a:pt x="718" y="214"/>
                    </a:lnTo>
                    <a:lnTo>
                      <a:pt x="714" y="192"/>
                    </a:lnTo>
                    <a:lnTo>
                      <a:pt x="710" y="170"/>
                    </a:lnTo>
                    <a:lnTo>
                      <a:pt x="702" y="150"/>
                    </a:lnTo>
                    <a:lnTo>
                      <a:pt x="694" y="130"/>
                    </a:lnTo>
                    <a:lnTo>
                      <a:pt x="682" y="110"/>
                    </a:lnTo>
                    <a:lnTo>
                      <a:pt x="670" y="94"/>
                    </a:lnTo>
                    <a:lnTo>
                      <a:pt x="656" y="76"/>
                    </a:lnTo>
                    <a:lnTo>
                      <a:pt x="642" y="62"/>
                    </a:lnTo>
                    <a:lnTo>
                      <a:pt x="626" y="48"/>
                    </a:lnTo>
                    <a:lnTo>
                      <a:pt x="608" y="36"/>
                    </a:lnTo>
                    <a:lnTo>
                      <a:pt x="588" y="26"/>
                    </a:lnTo>
                    <a:lnTo>
                      <a:pt x="568" y="16"/>
                    </a:lnTo>
                    <a:lnTo>
                      <a:pt x="548" y="10"/>
                    </a:lnTo>
                    <a:lnTo>
                      <a:pt x="526" y="4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80808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나눔바른고딕"/>
                </a:endParaRPr>
              </a:p>
            </p:txBody>
          </p:sp>
          <p:sp>
            <p:nvSpPr>
              <p:cNvPr id="131" name="Freeform 678"/>
              <p:cNvSpPr>
                <a:spLocks/>
              </p:cNvSpPr>
              <p:nvPr/>
            </p:nvSpPr>
            <p:spPr bwMode="auto">
              <a:xfrm>
                <a:off x="3484" y="2405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0 w 2"/>
                  <a:gd name="T5" fmla="*/ 2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08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나눔바른고딕"/>
                </a:endParaRPr>
              </a:p>
            </p:txBody>
          </p:sp>
          <p:sp>
            <p:nvSpPr>
              <p:cNvPr id="132" name="Freeform 679"/>
              <p:cNvSpPr>
                <a:spLocks noEditPoints="1"/>
              </p:cNvSpPr>
              <p:nvPr/>
            </p:nvSpPr>
            <p:spPr bwMode="auto">
              <a:xfrm>
                <a:off x="3128" y="1989"/>
                <a:ext cx="396" cy="472"/>
              </a:xfrm>
              <a:custGeom>
                <a:avLst/>
                <a:gdLst>
                  <a:gd name="T0" fmla="*/ 218 w 396"/>
                  <a:gd name="T1" fmla="*/ 470 h 472"/>
                  <a:gd name="T2" fmla="*/ 276 w 396"/>
                  <a:gd name="T3" fmla="*/ 444 h 472"/>
                  <a:gd name="T4" fmla="*/ 324 w 396"/>
                  <a:gd name="T5" fmla="*/ 396 h 472"/>
                  <a:gd name="T6" fmla="*/ 362 w 396"/>
                  <a:gd name="T7" fmla="*/ 334 h 472"/>
                  <a:gd name="T8" fmla="*/ 386 w 396"/>
                  <a:gd name="T9" fmla="*/ 264 h 472"/>
                  <a:gd name="T10" fmla="*/ 396 w 396"/>
                  <a:gd name="T11" fmla="*/ 198 h 472"/>
                  <a:gd name="T12" fmla="*/ 392 w 396"/>
                  <a:gd name="T13" fmla="*/ 158 h 472"/>
                  <a:gd name="T14" fmla="*/ 372 w 396"/>
                  <a:gd name="T15" fmla="*/ 104 h 472"/>
                  <a:gd name="T16" fmla="*/ 338 w 396"/>
                  <a:gd name="T17" fmla="*/ 58 h 472"/>
                  <a:gd name="T18" fmla="*/ 292 w 396"/>
                  <a:gd name="T19" fmla="*/ 24 h 472"/>
                  <a:gd name="T20" fmla="*/ 238 w 396"/>
                  <a:gd name="T21" fmla="*/ 4 h 472"/>
                  <a:gd name="T22" fmla="*/ 198 w 396"/>
                  <a:gd name="T23" fmla="*/ 0 h 472"/>
                  <a:gd name="T24" fmla="*/ 140 w 396"/>
                  <a:gd name="T25" fmla="*/ 10 h 472"/>
                  <a:gd name="T26" fmla="*/ 88 w 396"/>
                  <a:gd name="T27" fmla="*/ 34 h 472"/>
                  <a:gd name="T28" fmla="*/ 46 w 396"/>
                  <a:gd name="T29" fmla="*/ 72 h 472"/>
                  <a:gd name="T30" fmla="*/ 16 w 396"/>
                  <a:gd name="T31" fmla="*/ 122 h 472"/>
                  <a:gd name="T32" fmla="*/ 2 w 396"/>
                  <a:gd name="T33" fmla="*/ 178 h 472"/>
                  <a:gd name="T34" fmla="*/ 2 w 396"/>
                  <a:gd name="T35" fmla="*/ 220 h 472"/>
                  <a:gd name="T36" fmla="*/ 16 w 396"/>
                  <a:gd name="T37" fmla="*/ 288 h 472"/>
                  <a:gd name="T38" fmla="*/ 46 w 396"/>
                  <a:gd name="T39" fmla="*/ 356 h 472"/>
                  <a:gd name="T40" fmla="*/ 88 w 396"/>
                  <a:gd name="T41" fmla="*/ 414 h 472"/>
                  <a:gd name="T42" fmla="*/ 140 w 396"/>
                  <a:gd name="T43" fmla="*/ 456 h 472"/>
                  <a:gd name="T44" fmla="*/ 198 w 396"/>
                  <a:gd name="T45" fmla="*/ 472 h 472"/>
                  <a:gd name="T46" fmla="*/ 26 w 396"/>
                  <a:gd name="T47" fmla="*/ 226 h 472"/>
                  <a:gd name="T48" fmla="*/ 40 w 396"/>
                  <a:gd name="T49" fmla="*/ 164 h 472"/>
                  <a:gd name="T50" fmla="*/ 52 w 396"/>
                  <a:gd name="T51" fmla="*/ 144 h 472"/>
                  <a:gd name="T52" fmla="*/ 58 w 396"/>
                  <a:gd name="T53" fmla="*/ 150 h 472"/>
                  <a:gd name="T54" fmla="*/ 74 w 396"/>
                  <a:gd name="T55" fmla="*/ 168 h 472"/>
                  <a:gd name="T56" fmla="*/ 128 w 396"/>
                  <a:gd name="T57" fmla="*/ 186 h 472"/>
                  <a:gd name="T58" fmla="*/ 194 w 396"/>
                  <a:gd name="T59" fmla="*/ 184 h 472"/>
                  <a:gd name="T60" fmla="*/ 314 w 396"/>
                  <a:gd name="T61" fmla="*/ 160 h 472"/>
                  <a:gd name="T62" fmla="*/ 332 w 396"/>
                  <a:gd name="T63" fmla="*/ 162 h 472"/>
                  <a:gd name="T64" fmla="*/ 352 w 396"/>
                  <a:gd name="T65" fmla="*/ 174 h 472"/>
                  <a:gd name="T66" fmla="*/ 366 w 396"/>
                  <a:gd name="T67" fmla="*/ 210 h 472"/>
                  <a:gd name="T68" fmla="*/ 368 w 396"/>
                  <a:gd name="T69" fmla="*/ 236 h 472"/>
                  <a:gd name="T70" fmla="*/ 330 w 396"/>
                  <a:gd name="T71" fmla="*/ 342 h 472"/>
                  <a:gd name="T72" fmla="*/ 298 w 396"/>
                  <a:gd name="T73" fmla="*/ 388 h 472"/>
                  <a:gd name="T74" fmla="*/ 258 w 396"/>
                  <a:gd name="T75" fmla="*/ 422 h 472"/>
                  <a:gd name="T76" fmla="*/ 214 w 396"/>
                  <a:gd name="T77" fmla="*/ 440 h 472"/>
                  <a:gd name="T78" fmla="*/ 182 w 396"/>
                  <a:gd name="T79" fmla="*/ 440 h 472"/>
                  <a:gd name="T80" fmla="*/ 136 w 396"/>
                  <a:gd name="T81" fmla="*/ 420 h 472"/>
                  <a:gd name="T82" fmla="*/ 96 w 396"/>
                  <a:gd name="T83" fmla="*/ 384 h 472"/>
                  <a:gd name="T84" fmla="*/ 64 w 396"/>
                  <a:gd name="T85" fmla="*/ 336 h 472"/>
                  <a:gd name="T86" fmla="*/ 30 w 396"/>
                  <a:gd name="T87" fmla="*/ 244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96" h="472">
                    <a:moveTo>
                      <a:pt x="198" y="472"/>
                    </a:moveTo>
                    <a:lnTo>
                      <a:pt x="198" y="472"/>
                    </a:lnTo>
                    <a:lnTo>
                      <a:pt x="218" y="470"/>
                    </a:lnTo>
                    <a:lnTo>
                      <a:pt x="238" y="464"/>
                    </a:lnTo>
                    <a:lnTo>
                      <a:pt x="256" y="456"/>
                    </a:lnTo>
                    <a:lnTo>
                      <a:pt x="276" y="444"/>
                    </a:lnTo>
                    <a:lnTo>
                      <a:pt x="292" y="430"/>
                    </a:lnTo>
                    <a:lnTo>
                      <a:pt x="308" y="414"/>
                    </a:lnTo>
                    <a:lnTo>
                      <a:pt x="324" y="396"/>
                    </a:lnTo>
                    <a:lnTo>
                      <a:pt x="338" y="376"/>
                    </a:lnTo>
                    <a:lnTo>
                      <a:pt x="350" y="356"/>
                    </a:lnTo>
                    <a:lnTo>
                      <a:pt x="362" y="334"/>
                    </a:lnTo>
                    <a:lnTo>
                      <a:pt x="372" y="310"/>
                    </a:lnTo>
                    <a:lnTo>
                      <a:pt x="380" y="288"/>
                    </a:lnTo>
                    <a:lnTo>
                      <a:pt x="386" y="264"/>
                    </a:lnTo>
                    <a:lnTo>
                      <a:pt x="392" y="242"/>
                    </a:lnTo>
                    <a:lnTo>
                      <a:pt x="394" y="220"/>
                    </a:lnTo>
                    <a:lnTo>
                      <a:pt x="396" y="198"/>
                    </a:lnTo>
                    <a:lnTo>
                      <a:pt x="394" y="178"/>
                    </a:lnTo>
                    <a:lnTo>
                      <a:pt x="392" y="158"/>
                    </a:lnTo>
                    <a:lnTo>
                      <a:pt x="386" y="140"/>
                    </a:lnTo>
                    <a:lnTo>
                      <a:pt x="380" y="122"/>
                    </a:lnTo>
                    <a:lnTo>
                      <a:pt x="372" y="104"/>
                    </a:lnTo>
                    <a:lnTo>
                      <a:pt x="362" y="88"/>
                    </a:lnTo>
                    <a:lnTo>
                      <a:pt x="350" y="72"/>
                    </a:lnTo>
                    <a:lnTo>
                      <a:pt x="338" y="58"/>
                    </a:lnTo>
                    <a:lnTo>
                      <a:pt x="324" y="46"/>
                    </a:lnTo>
                    <a:lnTo>
                      <a:pt x="308" y="34"/>
                    </a:lnTo>
                    <a:lnTo>
                      <a:pt x="292" y="24"/>
                    </a:lnTo>
                    <a:lnTo>
                      <a:pt x="276" y="16"/>
                    </a:lnTo>
                    <a:lnTo>
                      <a:pt x="256" y="10"/>
                    </a:lnTo>
                    <a:lnTo>
                      <a:pt x="238" y="4"/>
                    </a:lnTo>
                    <a:lnTo>
                      <a:pt x="218" y="2"/>
                    </a:lnTo>
                    <a:lnTo>
                      <a:pt x="198" y="0"/>
                    </a:lnTo>
                    <a:lnTo>
                      <a:pt x="178" y="2"/>
                    </a:lnTo>
                    <a:lnTo>
                      <a:pt x="158" y="4"/>
                    </a:lnTo>
                    <a:lnTo>
                      <a:pt x="140" y="10"/>
                    </a:lnTo>
                    <a:lnTo>
                      <a:pt x="122" y="16"/>
                    </a:lnTo>
                    <a:lnTo>
                      <a:pt x="104" y="24"/>
                    </a:lnTo>
                    <a:lnTo>
                      <a:pt x="88" y="34"/>
                    </a:lnTo>
                    <a:lnTo>
                      <a:pt x="72" y="46"/>
                    </a:lnTo>
                    <a:lnTo>
                      <a:pt x="58" y="58"/>
                    </a:lnTo>
                    <a:lnTo>
                      <a:pt x="46" y="72"/>
                    </a:lnTo>
                    <a:lnTo>
                      <a:pt x="34" y="88"/>
                    </a:lnTo>
                    <a:lnTo>
                      <a:pt x="24" y="104"/>
                    </a:lnTo>
                    <a:lnTo>
                      <a:pt x="16" y="122"/>
                    </a:lnTo>
                    <a:lnTo>
                      <a:pt x="10" y="140"/>
                    </a:lnTo>
                    <a:lnTo>
                      <a:pt x="4" y="158"/>
                    </a:lnTo>
                    <a:lnTo>
                      <a:pt x="2" y="178"/>
                    </a:lnTo>
                    <a:lnTo>
                      <a:pt x="0" y="198"/>
                    </a:lnTo>
                    <a:lnTo>
                      <a:pt x="2" y="220"/>
                    </a:lnTo>
                    <a:lnTo>
                      <a:pt x="4" y="242"/>
                    </a:lnTo>
                    <a:lnTo>
                      <a:pt x="10" y="264"/>
                    </a:lnTo>
                    <a:lnTo>
                      <a:pt x="16" y="288"/>
                    </a:lnTo>
                    <a:lnTo>
                      <a:pt x="24" y="310"/>
                    </a:lnTo>
                    <a:lnTo>
                      <a:pt x="34" y="334"/>
                    </a:lnTo>
                    <a:lnTo>
                      <a:pt x="46" y="356"/>
                    </a:lnTo>
                    <a:lnTo>
                      <a:pt x="58" y="376"/>
                    </a:lnTo>
                    <a:lnTo>
                      <a:pt x="72" y="396"/>
                    </a:lnTo>
                    <a:lnTo>
                      <a:pt x="88" y="414"/>
                    </a:lnTo>
                    <a:lnTo>
                      <a:pt x="104" y="430"/>
                    </a:lnTo>
                    <a:lnTo>
                      <a:pt x="122" y="444"/>
                    </a:lnTo>
                    <a:lnTo>
                      <a:pt x="140" y="456"/>
                    </a:lnTo>
                    <a:lnTo>
                      <a:pt x="158" y="464"/>
                    </a:lnTo>
                    <a:lnTo>
                      <a:pt x="178" y="470"/>
                    </a:lnTo>
                    <a:lnTo>
                      <a:pt x="198" y="472"/>
                    </a:lnTo>
                    <a:close/>
                    <a:moveTo>
                      <a:pt x="26" y="226"/>
                    </a:moveTo>
                    <a:lnTo>
                      <a:pt x="26" y="226"/>
                    </a:lnTo>
                    <a:lnTo>
                      <a:pt x="30" y="200"/>
                    </a:lnTo>
                    <a:lnTo>
                      <a:pt x="34" y="180"/>
                    </a:lnTo>
                    <a:lnTo>
                      <a:pt x="40" y="164"/>
                    </a:lnTo>
                    <a:lnTo>
                      <a:pt x="44" y="154"/>
                    </a:lnTo>
                    <a:lnTo>
                      <a:pt x="48" y="148"/>
                    </a:lnTo>
                    <a:lnTo>
                      <a:pt x="52" y="144"/>
                    </a:lnTo>
                    <a:lnTo>
                      <a:pt x="54" y="142"/>
                    </a:lnTo>
                    <a:lnTo>
                      <a:pt x="58" y="150"/>
                    </a:lnTo>
                    <a:lnTo>
                      <a:pt x="62" y="158"/>
                    </a:lnTo>
                    <a:lnTo>
                      <a:pt x="68" y="164"/>
                    </a:lnTo>
                    <a:lnTo>
                      <a:pt x="74" y="168"/>
                    </a:lnTo>
                    <a:lnTo>
                      <a:pt x="88" y="178"/>
                    </a:lnTo>
                    <a:lnTo>
                      <a:pt x="108" y="182"/>
                    </a:lnTo>
                    <a:lnTo>
                      <a:pt x="128" y="186"/>
                    </a:lnTo>
                    <a:lnTo>
                      <a:pt x="150" y="188"/>
                    </a:lnTo>
                    <a:lnTo>
                      <a:pt x="172" y="186"/>
                    </a:lnTo>
                    <a:lnTo>
                      <a:pt x="194" y="184"/>
                    </a:lnTo>
                    <a:lnTo>
                      <a:pt x="240" y="178"/>
                    </a:lnTo>
                    <a:lnTo>
                      <a:pt x="278" y="170"/>
                    </a:lnTo>
                    <a:lnTo>
                      <a:pt x="314" y="160"/>
                    </a:lnTo>
                    <a:lnTo>
                      <a:pt x="324" y="160"/>
                    </a:lnTo>
                    <a:lnTo>
                      <a:pt x="332" y="162"/>
                    </a:lnTo>
                    <a:lnTo>
                      <a:pt x="340" y="164"/>
                    </a:lnTo>
                    <a:lnTo>
                      <a:pt x="346" y="170"/>
                    </a:lnTo>
                    <a:lnTo>
                      <a:pt x="352" y="174"/>
                    </a:lnTo>
                    <a:lnTo>
                      <a:pt x="356" y="182"/>
                    </a:lnTo>
                    <a:lnTo>
                      <a:pt x="362" y="196"/>
                    </a:lnTo>
                    <a:lnTo>
                      <a:pt x="366" y="210"/>
                    </a:lnTo>
                    <a:lnTo>
                      <a:pt x="368" y="224"/>
                    </a:lnTo>
                    <a:lnTo>
                      <a:pt x="368" y="236"/>
                    </a:lnTo>
                    <a:lnTo>
                      <a:pt x="360" y="272"/>
                    </a:lnTo>
                    <a:lnTo>
                      <a:pt x="346" y="308"/>
                    </a:lnTo>
                    <a:lnTo>
                      <a:pt x="330" y="342"/>
                    </a:lnTo>
                    <a:lnTo>
                      <a:pt x="320" y="358"/>
                    </a:lnTo>
                    <a:lnTo>
                      <a:pt x="308" y="374"/>
                    </a:lnTo>
                    <a:lnTo>
                      <a:pt x="298" y="388"/>
                    </a:lnTo>
                    <a:lnTo>
                      <a:pt x="284" y="400"/>
                    </a:lnTo>
                    <a:lnTo>
                      <a:pt x="272" y="412"/>
                    </a:lnTo>
                    <a:lnTo>
                      <a:pt x="258" y="422"/>
                    </a:lnTo>
                    <a:lnTo>
                      <a:pt x="244" y="430"/>
                    </a:lnTo>
                    <a:lnTo>
                      <a:pt x="228" y="436"/>
                    </a:lnTo>
                    <a:lnTo>
                      <a:pt x="214" y="440"/>
                    </a:lnTo>
                    <a:lnTo>
                      <a:pt x="198" y="440"/>
                    </a:lnTo>
                    <a:lnTo>
                      <a:pt x="182" y="440"/>
                    </a:lnTo>
                    <a:lnTo>
                      <a:pt x="166" y="436"/>
                    </a:lnTo>
                    <a:lnTo>
                      <a:pt x="150" y="430"/>
                    </a:lnTo>
                    <a:lnTo>
                      <a:pt x="136" y="420"/>
                    </a:lnTo>
                    <a:lnTo>
                      <a:pt x="122" y="410"/>
                    </a:lnTo>
                    <a:lnTo>
                      <a:pt x="108" y="398"/>
                    </a:lnTo>
                    <a:lnTo>
                      <a:pt x="96" y="384"/>
                    </a:lnTo>
                    <a:lnTo>
                      <a:pt x="84" y="368"/>
                    </a:lnTo>
                    <a:lnTo>
                      <a:pt x="74" y="352"/>
                    </a:lnTo>
                    <a:lnTo>
                      <a:pt x="64" y="336"/>
                    </a:lnTo>
                    <a:lnTo>
                      <a:pt x="46" y="300"/>
                    </a:lnTo>
                    <a:lnTo>
                      <a:pt x="34" y="262"/>
                    </a:lnTo>
                    <a:lnTo>
                      <a:pt x="30" y="244"/>
                    </a:lnTo>
                    <a:lnTo>
                      <a:pt x="26" y="226"/>
                    </a:lnTo>
                    <a:close/>
                  </a:path>
                </a:pathLst>
              </a:custGeom>
              <a:solidFill>
                <a:srgbClr val="808080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나눔바른고딕"/>
                </a:endParaRPr>
              </a:p>
            </p:txBody>
          </p:sp>
        </p:grpSp>
        <p:cxnSp>
          <p:nvCxnSpPr>
            <p:cNvPr id="142" name="Straight Arrow Connector 131"/>
            <p:cNvCxnSpPr>
              <a:cxnSpLocks noChangeShapeType="1"/>
            </p:cNvCxnSpPr>
            <p:nvPr/>
          </p:nvCxnSpPr>
          <p:spPr bwMode="auto">
            <a:xfrm>
              <a:off x="595282" y="2714620"/>
              <a:ext cx="2143140" cy="1588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</p:cxnSp>
        <p:sp>
          <p:nvSpPr>
            <p:cNvPr id="143" name="TextBox 142"/>
            <p:cNvSpPr txBox="1"/>
            <p:nvPr/>
          </p:nvSpPr>
          <p:spPr>
            <a:xfrm>
              <a:off x="1342996" y="2428868"/>
              <a:ext cx="1057275" cy="237607"/>
            </a:xfrm>
            <a:prstGeom prst="rect">
              <a:avLst/>
            </a:prstGeom>
            <a:noFill/>
          </p:spPr>
          <p:txBody>
            <a:bodyPr lIns="33231" tIns="33231" rIns="33231" bIns="33231">
              <a:spAutoFit/>
            </a:bodyPr>
            <a:lstStyle/>
            <a:p>
              <a:pPr>
                <a:defRPr/>
              </a:pPr>
              <a:r>
                <a:rPr lang="ko-KR" altLang="en-US" sz="1108" dirty="0">
                  <a:latin typeface="맑은 고딕" panose="020B0503020000020004" pitchFamily="50" charset="-127"/>
                  <a:ea typeface="나눔바른고딕"/>
                </a:rPr>
                <a:t>서비스 사용 측 </a:t>
              </a:r>
            </a:p>
          </p:txBody>
        </p:sp>
        <p:cxnSp>
          <p:nvCxnSpPr>
            <p:cNvPr id="144" name="Straight Arrow Connector 133"/>
            <p:cNvCxnSpPr>
              <a:cxnSpLocks noChangeShapeType="1"/>
            </p:cNvCxnSpPr>
            <p:nvPr/>
          </p:nvCxnSpPr>
          <p:spPr bwMode="auto">
            <a:xfrm>
              <a:off x="4524372" y="2714620"/>
              <a:ext cx="4429156" cy="1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</p:cxnSp>
        <p:sp>
          <p:nvSpPr>
            <p:cNvPr id="145" name="TextBox 144"/>
            <p:cNvSpPr txBox="1"/>
            <p:nvPr/>
          </p:nvSpPr>
          <p:spPr>
            <a:xfrm>
              <a:off x="6215170" y="2428868"/>
              <a:ext cx="1523912" cy="237607"/>
            </a:xfrm>
            <a:prstGeom prst="rect">
              <a:avLst/>
            </a:prstGeom>
            <a:noFill/>
          </p:spPr>
          <p:txBody>
            <a:bodyPr wrap="square" lIns="33231" tIns="33231" rIns="33231" bIns="33231">
              <a:spAutoFit/>
            </a:bodyPr>
            <a:lstStyle/>
            <a:p>
              <a:pPr>
                <a:defRPr/>
              </a:pPr>
              <a:r>
                <a:rPr lang="ko-KR" altLang="en-US" sz="1108" dirty="0">
                  <a:latin typeface="맑은 고딕" panose="020B0503020000020004" pitchFamily="50" charset="-127"/>
                  <a:ea typeface="나눔바른고딕"/>
                </a:rPr>
                <a:t>서비스 제공자 측</a:t>
              </a:r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8514954" y="2857496"/>
              <a:ext cx="1054459" cy="31131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rgbClr val="002060"/>
                </a:solidFill>
                <a:ea typeface="나눔바른고딕"/>
              </a:endParaRPr>
            </a:p>
          </p:txBody>
        </p:sp>
        <p:pic>
          <p:nvPicPr>
            <p:cNvPr id="158" name="Picture 74" descr="other server large_s"/>
            <p:cNvPicPr preferRelativeResize="0"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871967" y="3430594"/>
              <a:ext cx="418297" cy="546594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pic>
          <p:nvPicPr>
            <p:cNvPr id="160" name="Picture 74" descr="other server large_s"/>
            <p:cNvPicPr preferRelativeResize="0"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892421" y="4984951"/>
              <a:ext cx="418297" cy="546594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</p:pic>
        <p:sp>
          <p:nvSpPr>
            <p:cNvPr id="161" name="TextBox 160"/>
            <p:cNvSpPr txBox="1"/>
            <p:nvPr/>
          </p:nvSpPr>
          <p:spPr>
            <a:xfrm>
              <a:off x="8645972" y="4039739"/>
              <a:ext cx="807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ea typeface="나눔바른고딕"/>
                </a:rPr>
                <a:t>기간계</a:t>
              </a:r>
              <a:endParaRPr lang="en-US" altLang="ko-KR" sz="900" b="1" dirty="0">
                <a:ea typeface="나눔바른고딕"/>
              </a:endParaRPr>
            </a:p>
            <a:p>
              <a:pPr algn="ctr"/>
              <a:r>
                <a:rPr lang="ko-KR" altLang="en-US" sz="900" b="1" dirty="0">
                  <a:ea typeface="나눔바른고딕"/>
                </a:rPr>
                <a:t>시스템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734311" y="5611375"/>
              <a:ext cx="6912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ea typeface="나눔바른고딕"/>
                </a:rPr>
                <a:t>EAI/ESB</a:t>
              </a:r>
              <a:endParaRPr lang="ko-KR" altLang="en-US" sz="900" b="1" dirty="0">
                <a:ea typeface="나눔바른고딕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6238884" y="2896241"/>
              <a:ext cx="1234183" cy="1731520"/>
            </a:xfrm>
            <a:prstGeom prst="roundRect">
              <a:avLst>
                <a:gd name="adj" fmla="val 6033"/>
              </a:avLst>
            </a:prstGeom>
            <a:solidFill>
              <a:srgbClr val="3A77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99799"/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401468" y="2896241"/>
              <a:ext cx="8851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API Server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67" name="Rectangle 23"/>
            <p:cNvSpPr>
              <a:spLocks noChangeArrowheads="1"/>
            </p:cNvSpPr>
            <p:nvPr/>
          </p:nvSpPr>
          <p:spPr bwMode="auto">
            <a:xfrm>
              <a:off x="6401040" y="3292885"/>
              <a:ext cx="936000" cy="264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j-ea"/>
                  <a:ea typeface="+mj-ea"/>
                </a:rPr>
                <a:t>TCP/IP</a:t>
              </a:r>
            </a:p>
          </p:txBody>
        </p:sp>
        <p:sp>
          <p:nvSpPr>
            <p:cNvPr id="168" name="Rectangle 23"/>
            <p:cNvSpPr>
              <a:spLocks noChangeArrowheads="1"/>
            </p:cNvSpPr>
            <p:nvPr/>
          </p:nvSpPr>
          <p:spPr bwMode="auto">
            <a:xfrm>
              <a:off x="6401040" y="3596432"/>
              <a:ext cx="936000" cy="264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srgbClr val="4D4D4D"/>
                  </a:solidFill>
                  <a:latin typeface="+mj-ea"/>
                  <a:ea typeface="+mj-ea"/>
                </a:rPr>
                <a:t>HTTP/HTTPS</a:t>
              </a:r>
              <a:endPara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69" name="Rectangle 23"/>
            <p:cNvSpPr>
              <a:spLocks noChangeArrowheads="1"/>
            </p:cNvSpPr>
            <p:nvPr/>
          </p:nvSpPr>
          <p:spPr bwMode="auto">
            <a:xfrm>
              <a:off x="6401040" y="3899979"/>
              <a:ext cx="936000" cy="264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srgbClr val="4D4D4D"/>
                  </a:solidFill>
                  <a:latin typeface="+mj-ea"/>
                  <a:ea typeface="+mj-ea"/>
                </a:rPr>
                <a:t>JMS/JDBC</a:t>
              </a:r>
              <a:endPara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71" name="Rectangle 23"/>
            <p:cNvSpPr>
              <a:spLocks noChangeArrowheads="1"/>
            </p:cNvSpPr>
            <p:nvPr/>
          </p:nvSpPr>
          <p:spPr bwMode="auto">
            <a:xfrm>
              <a:off x="6401040" y="4203526"/>
              <a:ext cx="936000" cy="264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srgbClr val="4D4D4D"/>
                  </a:solidFill>
                  <a:latin typeface="+mj-ea"/>
                  <a:ea typeface="+mj-ea"/>
                </a:rPr>
                <a:t>SOAP/REST</a:t>
              </a:r>
              <a:endPara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336181" y="3215376"/>
              <a:ext cx="1045882" cy="1323939"/>
            </a:xfrm>
            <a:prstGeom prst="rect">
              <a:avLst/>
            </a:prstGeom>
            <a:noFill/>
            <a:ln w="22225">
              <a:solidFill>
                <a:schemeClr val="bg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rgbClr val="002060"/>
                </a:solidFill>
              </a:endParaRPr>
            </a:p>
          </p:txBody>
        </p:sp>
        <p:sp>
          <p:nvSpPr>
            <p:cNvPr id="189" name="TextBox 188"/>
            <p:cNvSpPr txBox="1"/>
            <p:nvPr/>
          </p:nvSpPr>
          <p:spPr bwMode="auto">
            <a:xfrm>
              <a:off x="5054189" y="3199001"/>
              <a:ext cx="1032655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REST, W/S</a:t>
              </a:r>
            </a:p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(JSON, XML)</a:t>
              </a:r>
              <a:endParaRPr lang="en-US" altLang="zh-CN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/>
              </a:endParaRPr>
            </a:p>
          </p:txBody>
        </p:sp>
        <p:sp>
          <p:nvSpPr>
            <p:cNvPr id="121" name="AutoShape 164"/>
            <p:cNvSpPr>
              <a:spLocks noChangeArrowheads="1"/>
            </p:cNvSpPr>
            <p:nvPr/>
          </p:nvSpPr>
          <p:spPr bwMode="auto">
            <a:xfrm>
              <a:off x="4881562" y="5270703"/>
              <a:ext cx="3929090" cy="180000"/>
            </a:xfrm>
            <a:prstGeom prst="leftRightArrow">
              <a:avLst>
                <a:gd name="adj1" fmla="val 55139"/>
                <a:gd name="adj2" fmla="val 62338"/>
              </a:avLst>
            </a:prstGeom>
            <a:pattFill prst="dkUpDiag">
              <a:fgClr>
                <a:srgbClr val="FFFFFF">
                  <a:lumMod val="50000"/>
                </a:srgbClr>
              </a:fgClr>
              <a:bgClr>
                <a:srgbClr val="FFFFFF">
                  <a:lumMod val="65000"/>
                </a:srgbClr>
              </a:bgClr>
            </a:pattFill>
            <a:ln w="9525">
              <a:noFill/>
            </a:ln>
            <a:extLst/>
          </p:spPr>
          <p:txBody>
            <a:bodyPr lIns="37030" tIns="37030" rIns="37030" bIns="3703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8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나눔바른고딕"/>
              </a:endParaRPr>
            </a:p>
          </p:txBody>
        </p:sp>
        <p:sp>
          <p:nvSpPr>
            <p:cNvPr id="193" name="TextBox 192"/>
            <p:cNvSpPr txBox="1"/>
            <p:nvPr/>
          </p:nvSpPr>
          <p:spPr bwMode="auto">
            <a:xfrm>
              <a:off x="6420675" y="4911254"/>
              <a:ext cx="1032655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REST, W/S</a:t>
              </a:r>
            </a:p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(JSON, XML)</a:t>
              </a:r>
              <a:endParaRPr lang="en-US" altLang="zh-CN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/>
              </a:endParaRPr>
            </a:p>
          </p:txBody>
        </p:sp>
        <p:sp>
          <p:nvSpPr>
            <p:cNvPr id="194" name="AutoShape 164"/>
            <p:cNvSpPr>
              <a:spLocks noChangeArrowheads="1"/>
            </p:cNvSpPr>
            <p:nvPr/>
          </p:nvSpPr>
          <p:spPr bwMode="auto">
            <a:xfrm>
              <a:off x="7524768" y="3770505"/>
              <a:ext cx="928694" cy="180000"/>
            </a:xfrm>
            <a:prstGeom prst="leftRightArrow">
              <a:avLst>
                <a:gd name="adj1" fmla="val 55139"/>
                <a:gd name="adj2" fmla="val 62338"/>
              </a:avLst>
            </a:prstGeom>
            <a:pattFill prst="dkUpDiag">
              <a:fgClr>
                <a:srgbClr val="FFFFFF">
                  <a:lumMod val="50000"/>
                </a:srgbClr>
              </a:fgClr>
              <a:bgClr>
                <a:srgbClr val="FFFFFF">
                  <a:lumMod val="65000"/>
                </a:srgbClr>
              </a:bgClr>
            </a:pattFill>
            <a:ln w="9525">
              <a:noFill/>
            </a:ln>
            <a:extLst/>
          </p:spPr>
          <p:txBody>
            <a:bodyPr lIns="37030" tIns="37030" rIns="37030" bIns="3703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8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나눔바른고딕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7453330" y="3270439"/>
              <a:ext cx="1066318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Any protocol</a:t>
              </a:r>
            </a:p>
            <a:p>
              <a:pPr algn="ctr">
                <a:defRPr/>
              </a:pPr>
              <a:r>
                <a:rPr lang="en-US" altLang="zh-CN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(Any Data)</a:t>
              </a:r>
            </a:p>
          </p:txBody>
        </p:sp>
        <p:sp>
          <p:nvSpPr>
            <p:cNvPr id="196" name="TextBox 195"/>
            <p:cNvSpPr txBox="1"/>
            <p:nvPr/>
          </p:nvSpPr>
          <p:spPr bwMode="auto">
            <a:xfrm>
              <a:off x="1663463" y="3196742"/>
              <a:ext cx="646331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REST</a:t>
              </a:r>
            </a:p>
            <a:p>
              <a:pPr algn="ctr">
                <a:defRPr/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나눔바른고딕"/>
                </a:rPr>
                <a:t>(JSON)</a:t>
              </a:r>
              <a:endParaRPr lang="en-US" altLang="zh-CN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586392" y="2928934"/>
              <a:ext cx="938640" cy="341505"/>
            </a:xfrm>
            <a:prstGeom prst="roundRect">
              <a:avLst>
                <a:gd name="adj" fmla="val 50000"/>
              </a:avLst>
            </a:prstGeom>
            <a:solidFill>
              <a:srgbClr val="A3A3A3"/>
            </a:solidFill>
            <a:ln w="38100">
              <a:noFill/>
            </a:ln>
          </p:spPr>
          <p:txBody>
            <a:bodyPr wrap="square" tIns="0" bIns="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" pitchFamily="50" charset="-127"/>
                  <a:ea typeface="나눔바른고딕"/>
                </a:rPr>
                <a:t>계열사 시스템</a:t>
              </a:r>
            </a:p>
          </p:txBody>
        </p:sp>
      </p:grpSp>
      <p:sp>
        <p:nvSpPr>
          <p:cNvPr id="204" name="설명선 2 203"/>
          <p:cNvSpPr/>
          <p:nvPr/>
        </p:nvSpPr>
        <p:spPr bwMode="auto">
          <a:xfrm>
            <a:off x="3595678" y="5786454"/>
            <a:ext cx="2214577" cy="628600"/>
          </a:xfrm>
          <a:prstGeom prst="borderCallout2">
            <a:avLst>
              <a:gd name="adj1" fmla="val -1620"/>
              <a:gd name="adj2" fmla="val 90162"/>
              <a:gd name="adj3" fmla="val -111873"/>
              <a:gd name="adj4" fmla="val 88995"/>
              <a:gd name="adj5" fmla="val -228122"/>
              <a:gd name="adj6" fmla="val 120379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dash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latinLnBrk="0">
              <a:spcBef>
                <a:spcPct val="50000"/>
              </a:spcBef>
              <a:buClr>
                <a:srgbClr val="FFC000"/>
              </a:buClr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</a:rPr>
              <a:t>계열사의 </a:t>
            </a:r>
            <a:r>
              <a:rPr lang="ko-KR" altLang="en-US" sz="1000" b="1" kern="0" dirty="0" err="1">
                <a:solidFill>
                  <a:sysClr val="windowText" lastClr="000000"/>
                </a:solidFill>
              </a:rPr>
              <a:t>비표준</a:t>
            </a:r>
            <a:r>
              <a:rPr lang="ko-KR" altLang="en-US" sz="1000" b="1" kern="0" dirty="0">
                <a:solidFill>
                  <a:sysClr val="windowText" lastClr="000000"/>
                </a:solidFill>
              </a:rPr>
              <a:t> 프로토콜을</a:t>
            </a:r>
            <a:endParaRPr lang="en-US" altLang="ko-KR" sz="1000" b="1" kern="0" dirty="0">
              <a:solidFill>
                <a:sysClr val="windowText" lastClr="000000"/>
              </a:solidFill>
            </a:endParaRPr>
          </a:p>
          <a:p>
            <a:pPr lvl="0" latinLnBrk="0">
              <a:spcBef>
                <a:spcPct val="50000"/>
              </a:spcBef>
              <a:buClr>
                <a:srgbClr val="FFC000"/>
              </a:buClr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</a:rPr>
              <a:t>표준</a:t>
            </a:r>
            <a:r>
              <a:rPr lang="en-US" altLang="ko-KR" sz="1000" b="1" kern="0" dirty="0">
                <a:solidFill>
                  <a:sysClr val="windowText" lastClr="000000"/>
                </a:solidFill>
              </a:rPr>
              <a:t>(REST, W/S) </a:t>
            </a:r>
            <a:r>
              <a:rPr lang="ko-KR" altLang="en-US" sz="1000" b="1" kern="0" dirty="0">
                <a:solidFill>
                  <a:sysClr val="windowText" lastClr="000000"/>
                </a:solidFill>
              </a:rPr>
              <a:t>프로토콜로 변경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05" name="설명선 2 204"/>
          <p:cNvSpPr/>
          <p:nvPr/>
        </p:nvSpPr>
        <p:spPr bwMode="auto">
          <a:xfrm>
            <a:off x="6310322" y="5786454"/>
            <a:ext cx="2107785" cy="628600"/>
          </a:xfrm>
          <a:prstGeom prst="borderCallout2">
            <a:avLst>
              <a:gd name="adj1" fmla="val -4964"/>
              <a:gd name="adj2" fmla="val 72556"/>
              <a:gd name="adj3" fmla="val -46664"/>
              <a:gd name="adj4" fmla="val 71334"/>
              <a:gd name="adj5" fmla="val -89343"/>
              <a:gd name="adj6" fmla="val 55935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dash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계열사 </a:t>
            </a:r>
            <a:r>
              <a:rPr lang="ko-KR" altLang="en-US" sz="10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표준</a:t>
            </a:r>
            <a:r>
              <a:rPr lang="en-US" altLang="ko-KR" sz="10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(REST, W/S) </a:t>
            </a:r>
            <a:r>
              <a:rPr lang="ko-KR" altLang="en-US" sz="10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서비스를</a:t>
            </a:r>
            <a:endParaRPr lang="en-US" altLang="ko-KR" sz="1000" b="1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lang="en-US" altLang="ko-KR" sz="10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API </a:t>
            </a:r>
            <a:r>
              <a:rPr lang="ko-KR" altLang="en-US" sz="10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서비스로 제공 가능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06" name="설명선 2 205"/>
          <p:cNvSpPr/>
          <p:nvPr/>
        </p:nvSpPr>
        <p:spPr bwMode="auto">
          <a:xfrm>
            <a:off x="1238224" y="5786454"/>
            <a:ext cx="1214445" cy="628600"/>
          </a:xfrm>
          <a:prstGeom prst="borderCallout2">
            <a:avLst>
              <a:gd name="adj1" fmla="val -13324"/>
              <a:gd name="adj2" fmla="val 73077"/>
              <a:gd name="adj3" fmla="val -105185"/>
              <a:gd name="adj4" fmla="val 73333"/>
              <a:gd name="adj5" fmla="val -156225"/>
              <a:gd name="adj6" fmla="val 78614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dash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latinLnBrk="0">
              <a:spcBef>
                <a:spcPct val="50000"/>
              </a:spcBef>
              <a:buClr>
                <a:srgbClr val="FFC000"/>
              </a:buClr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</a:rPr>
              <a:t>서비스 사용자는 </a:t>
            </a:r>
            <a:endParaRPr lang="en-US" altLang="ko-KR" sz="1000" b="1" kern="0" dirty="0">
              <a:solidFill>
                <a:sysClr val="windowText" lastClr="000000"/>
              </a:solidFill>
            </a:endParaRPr>
          </a:p>
          <a:p>
            <a:pPr lvl="0" latinLnBrk="0">
              <a:spcBef>
                <a:spcPct val="50000"/>
              </a:spcBef>
              <a:buClr>
                <a:srgbClr val="FFC000"/>
              </a:buClr>
              <a:defRPr/>
            </a:pPr>
            <a:r>
              <a:rPr lang="en-US" altLang="ko-KR" sz="1000" b="1" kern="0" dirty="0">
                <a:solidFill>
                  <a:sysClr val="windowText" lastClr="000000"/>
                </a:solidFill>
              </a:rPr>
              <a:t>REST(JSON)</a:t>
            </a:r>
            <a:r>
              <a:rPr lang="ko-KR" altLang="en-US" sz="1000" b="1" kern="0" dirty="0">
                <a:solidFill>
                  <a:sysClr val="windowText" lastClr="000000"/>
                </a:solidFill>
              </a:rPr>
              <a:t>만 사용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7303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형상관리 방안 기능 제공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수행기간 동안 형상이력에 대한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추적성을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공정산출물의 가시성을 확보하고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중 발생되는 다양한 요구에 대한 처리과정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투명하고 체계적으로 관리하겠습니다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30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19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22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24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산출물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형상관리 방안</a:t>
                  </a:r>
                  <a:endPara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23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1" name="Rectangle 140"/>
          <p:cNvSpPr/>
          <p:nvPr/>
        </p:nvSpPr>
        <p:spPr bwMode="auto">
          <a:xfrm>
            <a:off x="587004" y="2576220"/>
            <a:ext cx="4284000" cy="35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형상관리 목표 및 원칙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87004" y="2974548"/>
            <a:ext cx="4284000" cy="345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30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sz="1200" dirty="0"/>
          </a:p>
        </p:txBody>
      </p:sp>
      <p:sp>
        <p:nvSpPr>
          <p:cNvPr id="88" name="Rectangle 155"/>
          <p:cNvSpPr/>
          <p:nvPr/>
        </p:nvSpPr>
        <p:spPr bwMode="auto">
          <a:xfrm>
            <a:off x="5133496" y="2564904"/>
            <a:ext cx="4284000" cy="35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rPr>
              <a:t>기법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rPr>
              <a:t>도구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charset="0"/>
              </a:rPr>
              <a:t>대상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cs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133496" y="2963232"/>
            <a:ext cx="4284000" cy="345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300" b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sz="12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1899854" y="4213829"/>
            <a:ext cx="306896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081259" y="4213829"/>
            <a:ext cx="294671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954821" y="4213830"/>
            <a:ext cx="91533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3407371" y="4213830"/>
            <a:ext cx="91431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29082" y="3959840"/>
            <a:ext cx="1008557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r>
              <a:rPr lang="ko-KR" altLang="en-US" spc="0" dirty="0">
                <a:solidFill>
                  <a:schemeClr val="tx1"/>
                </a:solidFill>
                <a:latin typeface="+mn-ea"/>
                <a:ea typeface="+mn-ea"/>
              </a:rPr>
              <a:t>형상관리계획수립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80798" y="3968124"/>
            <a:ext cx="1058460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r>
              <a:rPr lang="ko-KR" altLang="en-US" spc="0" dirty="0">
                <a:solidFill>
                  <a:schemeClr val="tx1"/>
                </a:solidFill>
                <a:latin typeface="+mn-ea"/>
                <a:ea typeface="+mn-ea"/>
              </a:rPr>
              <a:t>형상식별</a:t>
            </a:r>
            <a:r>
              <a:rPr lang="en-US" altLang="ko-KR" spc="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pc="0" dirty="0">
                <a:solidFill>
                  <a:schemeClr val="tx1"/>
                </a:solidFill>
                <a:latin typeface="+mn-ea"/>
                <a:ea typeface="+mn-ea"/>
              </a:rPr>
              <a:t>통제기록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746264" y="4213830"/>
            <a:ext cx="9741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533817" y="4213830"/>
            <a:ext cx="9524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714051" y="4322601"/>
            <a:ext cx="1345881" cy="46166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marL="100858" indent="-100858" eaLnBrk="0" latinLnBrk="0" hangingPunct="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형상관리 계획수립</a:t>
            </a:r>
          </a:p>
          <a:p>
            <a:pPr marL="100858" indent="-100858" eaLnBrk="0" latinLnBrk="0" hangingPunct="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형상 라이브러리 구축</a:t>
            </a:r>
          </a:p>
          <a:p>
            <a:pPr marL="191098" indent="-92010" defTabSz="1017778">
              <a:buClr>
                <a:schemeClr val="bg1">
                  <a:lumMod val="50000"/>
                </a:schemeClr>
              </a:buClr>
              <a:buSzPct val="100000"/>
              <a:buFont typeface="Rix모던고딕 L" pitchFamily="18" charset="-127"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절차 및 메뉴얼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3522363" y="4310077"/>
            <a:ext cx="1172757" cy="61555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marL="100858" indent="-100858" eaLnBrk="0" latinLnBrk="0" hangingPunct="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형상항목 식별</a:t>
            </a:r>
          </a:p>
          <a:p>
            <a:pPr marL="100858" indent="-100858" eaLnBrk="0" latinLnBrk="0" hangingPunct="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형상관리 통제기록</a:t>
            </a:r>
          </a:p>
          <a:p>
            <a:pPr marL="191098" indent="-92010" defTabSz="1017778">
              <a:buClr>
                <a:schemeClr val="bg1">
                  <a:lumMod val="50000"/>
                </a:schemeClr>
              </a:buClr>
              <a:buSzPct val="100000"/>
              <a:buFont typeface="Rix모던고딕 L" pitchFamily="18" charset="-127"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변경요청서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형상이력목록</a:t>
            </a:r>
          </a:p>
        </p:txBody>
      </p:sp>
      <p:sp>
        <p:nvSpPr>
          <p:cNvPr id="111" name="육각형 110"/>
          <p:cNvSpPr/>
          <p:nvPr/>
        </p:nvSpPr>
        <p:spPr>
          <a:xfrm rot="1800000">
            <a:off x="2156091" y="3933056"/>
            <a:ext cx="974964" cy="982298"/>
          </a:xfrm>
          <a:prstGeom prst="hexagon">
            <a:avLst>
              <a:gd name="adj" fmla="val 28885"/>
              <a:gd name="vf" fmla="val 115470"/>
            </a:avLst>
          </a:prstGeom>
          <a:solidFill>
            <a:schemeClr val="bg1">
              <a:lumMod val="9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육각형 111"/>
          <p:cNvSpPr/>
          <p:nvPr/>
        </p:nvSpPr>
        <p:spPr>
          <a:xfrm rot="1800000">
            <a:off x="2226909" y="4014295"/>
            <a:ext cx="833775" cy="840047"/>
          </a:xfrm>
          <a:prstGeom prst="hexagon">
            <a:avLst>
              <a:gd name="adj" fmla="val 28885"/>
              <a:gd name="vf" fmla="val 115470"/>
            </a:avLst>
          </a:prstGeom>
          <a:solidFill>
            <a:schemeClr val="bg1"/>
          </a:solidFill>
          <a:ln w="63500">
            <a:solidFill>
              <a:srgbClr val="63B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2223364" y="4414975"/>
            <a:ext cx="839013" cy="293328"/>
            <a:chOff x="2863754" y="4284354"/>
            <a:chExt cx="1450658" cy="433948"/>
          </a:xfrm>
        </p:grpSpPr>
        <p:grpSp>
          <p:nvGrpSpPr>
            <p:cNvPr id="114" name="그룹 56"/>
            <p:cNvGrpSpPr/>
            <p:nvPr/>
          </p:nvGrpSpPr>
          <p:grpSpPr>
            <a:xfrm>
              <a:off x="2863754" y="4284354"/>
              <a:ext cx="1450658" cy="433948"/>
              <a:chOff x="4397362" y="3020220"/>
              <a:chExt cx="1960576" cy="586485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4397362" y="3123394"/>
                <a:ext cx="1960576" cy="48331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7" name="직각 삼각형 116"/>
              <p:cNvSpPr/>
              <p:nvPr/>
            </p:nvSpPr>
            <p:spPr>
              <a:xfrm rot="16200000">
                <a:off x="4400551" y="3020220"/>
                <a:ext cx="104774" cy="104774"/>
              </a:xfrm>
              <a:prstGeom prst="rtTriangle">
                <a:avLst/>
              </a:prstGeom>
              <a:solidFill>
                <a:srgbClr val="00598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8" name="직각 삼각형 117"/>
              <p:cNvSpPr/>
              <p:nvPr/>
            </p:nvSpPr>
            <p:spPr>
              <a:xfrm rot="5400000" flipH="1">
                <a:off x="6253164" y="3020220"/>
                <a:ext cx="104774" cy="104774"/>
              </a:xfrm>
              <a:prstGeom prst="rtTriangle">
                <a:avLst/>
              </a:prstGeom>
              <a:solidFill>
                <a:srgbClr val="00598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056936" y="4391518"/>
              <a:ext cx="1064294" cy="273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1018934"/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형상관리</a:t>
              </a: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2190417" y="4707477"/>
            <a:ext cx="879693" cy="33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7" name="Picture 2" descr="D:\@@한전백업방\@삽도백업\PNG\02-가-2)_01-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75" y="4112403"/>
            <a:ext cx="290462" cy="32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2394813" y="4770383"/>
            <a:ext cx="504278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eaLnBrk="1" latinLnBrk="0" hangingPunct="1">
              <a:lnSpc>
                <a:spcPct val="110000"/>
              </a:lnSpc>
              <a:buClrTx/>
              <a:buSzTx/>
              <a:buFontTx/>
              <a:buNone/>
              <a:defRPr sz="1200" spc="-5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defRPr>
            </a:lvl1pPr>
            <a:lvl2pPr marL="742950" indent="-28575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2pPr>
            <a:lvl3pPr marL="11430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3pPr>
            <a:lvl4pPr marL="16002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4pPr>
            <a:lvl5pPr marL="2057400" indent="-228600" eaLnBrk="0" hangingPunct="0">
              <a:defRPr sz="1000">
                <a:latin typeface="산돌고딕 M" pitchFamily="50" charset="-127"/>
                <a:ea typeface="산돌고딕 M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sz="1000">
                <a:latin typeface="산돌고딕 M" pitchFamily="50" charset="-127"/>
                <a:ea typeface="산돌고딕 M" pitchFamily="50" charset="-127"/>
              </a:defRPr>
            </a:lvl9pPr>
          </a:lstStyle>
          <a:p>
            <a:r>
              <a:rPr lang="ko-KR" altLang="en-US" spc="0" dirty="0">
                <a:solidFill>
                  <a:schemeClr val="tx1"/>
                </a:solidFill>
                <a:latin typeface="+mn-ea"/>
                <a:ea typeface="+mn-ea"/>
              </a:rPr>
              <a:t>백업실시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2256971" y="5004072"/>
            <a:ext cx="7799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253002" y="5075089"/>
            <a:ext cx="962443" cy="3077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marL="100858" indent="-100858" eaLnBrk="0" latinLnBrk="0" hangingPunct="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•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백업실시</a:t>
            </a:r>
          </a:p>
          <a:p>
            <a:pPr marL="191098" indent="-92010" defTabSz="1017778">
              <a:buClr>
                <a:schemeClr val="bg1">
                  <a:lumMod val="50000"/>
                </a:schemeClr>
              </a:buClr>
              <a:buSzPct val="100000"/>
              <a:buFont typeface="Rix모던고딕 L" pitchFamily="18" charset="-127"/>
              <a:buChar char="-"/>
              <a:tabLst>
                <a:tab pos="569756" algn="l"/>
                <a:tab pos="1139511" algn="l"/>
                <a:tab pos="1712806" algn="l"/>
                <a:tab pos="2282561" algn="l"/>
                <a:tab pos="2852317" algn="l"/>
                <a:tab pos="3423843" algn="l"/>
                <a:tab pos="3993598" algn="l"/>
                <a:tab pos="4565123" algn="l"/>
                <a:tab pos="5136649" algn="l"/>
                <a:tab pos="5706404" algn="l"/>
                <a:tab pos="6277929" algn="l"/>
                <a:tab pos="7419210" algn="l"/>
                <a:tab pos="7990735" algn="l"/>
                <a:tab pos="8560490" algn="l"/>
                <a:tab pos="9130246" algn="l"/>
                <a:tab pos="9701772" algn="l"/>
                <a:tab pos="10273296" algn="l"/>
                <a:tab pos="10843052" algn="l"/>
                <a:tab pos="11414577" algn="l"/>
                <a:tab pos="11984333" algn="l"/>
                <a:tab pos="12555858" algn="l"/>
                <a:tab pos="13127383" algn="l"/>
                <a:tab pos="13697139" algn="l"/>
                <a:tab pos="14268663" algn="l"/>
                <a:tab pos="14838419" algn="l"/>
                <a:tab pos="15408175" algn="l"/>
                <a:tab pos="15981469" algn="l"/>
                <a:tab pos="16551225" algn="l"/>
                <a:tab pos="17120980" algn="l"/>
                <a:tab pos="17692506" algn="l"/>
                <a:tab pos="18262262" algn="l"/>
              </a:tabLst>
              <a:defRPr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백업관리대장</a:t>
            </a:r>
          </a:p>
        </p:txBody>
      </p:sp>
      <p:pic>
        <p:nvPicPr>
          <p:cNvPr id="119" name="Picture 6" descr="C:\Documents and Settings\WIN\바탕 화면\금_작업\02-3-가-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82" y="3573016"/>
            <a:ext cx="3981414" cy="10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모서리가 둥근 직사각형 119"/>
          <p:cNvSpPr/>
          <p:nvPr/>
        </p:nvSpPr>
        <p:spPr>
          <a:xfrm>
            <a:off x="524508" y="3248980"/>
            <a:ext cx="4284012" cy="371038"/>
          </a:xfrm>
          <a:prstGeom prst="roundRect">
            <a:avLst>
              <a:gd name="adj" fmla="val 13526"/>
            </a:avLst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1067745">
              <a:spcAft>
                <a:spcPts val="300"/>
              </a:spcAft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시스템 구축 과정의 </a:t>
            </a:r>
            <a:r>
              <a:rPr lang="ko-KR" altLang="en-US" sz="1400" b="1" kern="0" dirty="0">
                <a:solidFill>
                  <a:srgbClr val="EC1C24"/>
                </a:solidFill>
                <a:latin typeface="+mn-ea"/>
              </a:rPr>
              <a:t>가시성 확보 </a:t>
            </a:r>
            <a:r>
              <a:rPr lang="en-US" altLang="ko-KR" sz="1400" b="1" kern="0" dirty="0">
                <a:solidFill>
                  <a:prstClr val="black"/>
                </a:solidFill>
                <a:latin typeface="+mn-ea"/>
              </a:rPr>
              <a:t>/ </a:t>
            </a:r>
          </a:p>
          <a:p>
            <a:pPr lvl="0" algn="ctr" defTabSz="1067745">
              <a:spcAft>
                <a:spcPts val="300"/>
              </a:spcAft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+mn-ea"/>
              </a:rPr>
              <a:t>산출물 </a:t>
            </a:r>
            <a:r>
              <a:rPr lang="ko-KR" altLang="en-US" sz="1400" b="1" kern="0" dirty="0" err="1">
                <a:solidFill>
                  <a:srgbClr val="EC1C24"/>
                </a:solidFill>
                <a:latin typeface="+mn-ea"/>
              </a:rPr>
              <a:t>무결성</a:t>
            </a:r>
            <a:r>
              <a:rPr lang="en-US" altLang="ko-KR" sz="1400" b="1" kern="0" dirty="0">
                <a:solidFill>
                  <a:srgbClr val="EC1C24"/>
                </a:solidFill>
                <a:latin typeface="+mn-ea"/>
              </a:rPr>
              <a:t>, </a:t>
            </a:r>
            <a:r>
              <a:rPr lang="ko-KR" altLang="en-US" sz="1400" b="1" kern="0" dirty="0">
                <a:solidFill>
                  <a:srgbClr val="EC1C24"/>
                </a:solidFill>
                <a:latin typeface="+mn-ea"/>
              </a:rPr>
              <a:t>일관성 확보 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EC1C24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1" name="AutoShape 5"/>
          <p:cNvSpPr>
            <a:spLocks noChangeArrowheads="1"/>
          </p:cNvSpPr>
          <p:nvPr/>
        </p:nvSpPr>
        <p:spPr bwMode="auto">
          <a:xfrm>
            <a:off x="704528" y="5513678"/>
            <a:ext cx="4071256" cy="795642"/>
          </a:xfrm>
          <a:prstGeom prst="roundRect">
            <a:avLst>
              <a:gd name="adj" fmla="val 1287"/>
            </a:avLst>
          </a:prstGeom>
          <a:solidFill>
            <a:schemeClr val="bg1">
              <a:lumMod val="95000"/>
            </a:schemeClr>
          </a:solidFill>
          <a:ln w="6350" algn="ctr">
            <a:noFill/>
            <a:round/>
            <a:headEnd/>
            <a:tailEnd/>
          </a:ln>
        </p:spPr>
        <p:txBody>
          <a:bodyPr wrap="square" lIns="83969" tIns="41985" rIns="83969" bIns="41985" anchor="ctr"/>
          <a:lstStyle/>
          <a:p>
            <a:pPr marL="88900" indent="-88900" defTabSz="914445">
              <a:buFont typeface="Arial" panose="020B0604020202020204" pitchFamily="34" charset="0"/>
              <a:buChar char="•"/>
            </a:pPr>
            <a:r>
              <a:rPr kumimoji="0" lang="ko-KR" altLang="en-US" sz="1000" b="0" u="none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형상관리원칙은 사업 전 단계에 걸친 산출물에 대하여 형상관리 </a:t>
            </a:r>
            <a:r>
              <a:rPr kumimoji="0" lang="en-US" altLang="ko-KR" sz="1000" b="0" u="none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Tool</a:t>
            </a:r>
            <a:r>
              <a:rPr kumimoji="0" lang="ko-KR" altLang="en-US" sz="1000" b="0" u="none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이용한 이력관리</a:t>
            </a:r>
            <a:endParaRPr kumimoji="0" lang="en-US" altLang="ko-KR" sz="1000" b="0" u="none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88900" indent="-88900" defTabSz="914445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형상관리 대상 및 변경에 대한 기준 설정 및 운영</a:t>
            </a:r>
            <a:endParaRPr kumimoji="0" lang="en-US" altLang="ko-KR" sz="1000" b="0" u="none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5277480" y="3337872"/>
            <a:ext cx="3996000" cy="2039073"/>
            <a:chOff x="864812" y="8978900"/>
            <a:chExt cx="6196105" cy="1471755"/>
          </a:xfrm>
        </p:grpSpPr>
        <p:grpSp>
          <p:nvGrpSpPr>
            <p:cNvPr id="128" name="그룹 127"/>
            <p:cNvGrpSpPr/>
            <p:nvPr/>
          </p:nvGrpSpPr>
          <p:grpSpPr>
            <a:xfrm>
              <a:off x="864812" y="8978900"/>
              <a:ext cx="3089741" cy="1471755"/>
              <a:chOff x="644972" y="1225963"/>
              <a:chExt cx="3488727" cy="1471755"/>
            </a:xfrm>
          </p:grpSpPr>
          <p:sp>
            <p:nvSpPr>
              <p:cNvPr id="132" name="양쪽 모서리가 둥근 사각형 131"/>
              <p:cNvSpPr/>
              <p:nvPr/>
            </p:nvSpPr>
            <p:spPr>
              <a:xfrm>
                <a:off x="644972" y="1450488"/>
                <a:ext cx="3488727" cy="1247230"/>
              </a:xfrm>
              <a:prstGeom prst="round2SameRect">
                <a:avLst>
                  <a:gd name="adj1" fmla="val 0"/>
                  <a:gd name="adj2" fmla="val 1945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anchor="t"/>
              <a:lstStyle/>
              <a:p>
                <a:pPr marL="112415" indent="-112415" eaLnBrk="0" latinLnBrk="0" hangingPunct="0">
                  <a:spcBef>
                    <a:spcPts val="373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itchFamily="34" charset="0"/>
                  <a:buChar char="•"/>
                  <a:tabLst>
                    <a:tab pos="635048" algn="l"/>
                    <a:tab pos="1270097" algn="l"/>
                    <a:tab pos="1909090" algn="l"/>
                    <a:tab pos="2544138" algn="l"/>
                    <a:tab pos="3179188" algn="l"/>
                    <a:tab pos="3816209" algn="l"/>
                    <a:tab pos="4451258" algn="l"/>
                    <a:tab pos="5088277" algn="l"/>
                    <a:tab pos="5725299" algn="l"/>
                    <a:tab pos="6360347" algn="l"/>
                    <a:tab pos="6997367" algn="l"/>
                    <a:tab pos="8269437" algn="l"/>
                    <a:tab pos="8906457" algn="l"/>
                    <a:tab pos="9541505" algn="l"/>
                    <a:tab pos="10176553" algn="l"/>
                    <a:tab pos="10813575" algn="l"/>
                    <a:tab pos="11450596" algn="l"/>
                    <a:tab pos="12085645" algn="l"/>
                    <a:tab pos="12722666" algn="l"/>
                    <a:tab pos="13357714" algn="l"/>
                    <a:tab pos="13994735" algn="l"/>
                    <a:tab pos="14631755" algn="l"/>
                    <a:tab pos="15266804" algn="l"/>
                    <a:tab pos="15903824" algn="l"/>
                    <a:tab pos="16538873" algn="l"/>
                    <a:tab pos="17173921" algn="l"/>
                    <a:tab pos="17812914" algn="l"/>
                    <a:tab pos="18447962" algn="l"/>
                    <a:tab pos="19083012" algn="l"/>
                    <a:tab pos="19720033" algn="l"/>
                    <a:tab pos="20355082" algn="l"/>
                  </a:tabLst>
                </a:pPr>
                <a:endParaRPr lang="ko-KR" altLang="en-US" sz="11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33" name="양쪽 모서리가 둥근 사각형 132"/>
              <p:cNvSpPr/>
              <p:nvPr/>
            </p:nvSpPr>
            <p:spPr bwMode="auto">
              <a:xfrm>
                <a:off x="644972" y="1225963"/>
                <a:ext cx="3445846" cy="226687"/>
              </a:xfrm>
              <a:prstGeom prst="round2SameRect">
                <a:avLst>
                  <a:gd name="adj1" fmla="val 11611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+mn-ea"/>
                  </a:rPr>
                  <a:t>조직</a:t>
                </a: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3957138" y="8978900"/>
              <a:ext cx="3103779" cy="1471755"/>
              <a:chOff x="314784" y="1225963"/>
              <a:chExt cx="3504578" cy="1471755"/>
            </a:xfrm>
          </p:grpSpPr>
          <p:sp>
            <p:nvSpPr>
              <p:cNvPr id="130" name="양쪽 모서리가 둥근 사각형 129"/>
              <p:cNvSpPr/>
              <p:nvPr/>
            </p:nvSpPr>
            <p:spPr>
              <a:xfrm>
                <a:off x="314784" y="1450488"/>
                <a:ext cx="3488728" cy="1247230"/>
              </a:xfrm>
              <a:prstGeom prst="round2SameRect">
                <a:avLst>
                  <a:gd name="adj1" fmla="val 0"/>
                  <a:gd name="adj2" fmla="val 1945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tIns="108000" anchor="t"/>
              <a:lstStyle/>
              <a:p>
                <a:pPr marL="112415" indent="-112415">
                  <a:spcBef>
                    <a:spcPts val="621"/>
                  </a:spcBef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itchFamily="34" charset="0"/>
                  <a:buChar char="•"/>
                  <a:tabLst>
                    <a:tab pos="635048" algn="l"/>
                    <a:tab pos="1270097" algn="l"/>
                    <a:tab pos="1909090" algn="l"/>
                    <a:tab pos="2544138" algn="l"/>
                    <a:tab pos="3179188" algn="l"/>
                    <a:tab pos="3816209" algn="l"/>
                    <a:tab pos="4451258" algn="l"/>
                    <a:tab pos="5088277" algn="l"/>
                    <a:tab pos="5725299" algn="l"/>
                    <a:tab pos="6360347" algn="l"/>
                    <a:tab pos="6997367" algn="l"/>
                    <a:tab pos="8269437" algn="l"/>
                    <a:tab pos="8906457" algn="l"/>
                    <a:tab pos="9541505" algn="l"/>
                    <a:tab pos="10176553" algn="l"/>
                    <a:tab pos="10813575" algn="l"/>
                    <a:tab pos="11450596" algn="l"/>
                    <a:tab pos="12085645" algn="l"/>
                    <a:tab pos="12722666" algn="l"/>
                    <a:tab pos="13357714" algn="l"/>
                    <a:tab pos="13994735" algn="l"/>
                    <a:tab pos="14631755" algn="l"/>
                    <a:tab pos="15266804" algn="l"/>
                    <a:tab pos="15903824" algn="l"/>
                    <a:tab pos="16538873" algn="l"/>
                    <a:tab pos="17173921" algn="l"/>
                    <a:tab pos="17812914" algn="l"/>
                    <a:tab pos="18447962" algn="l"/>
                    <a:tab pos="19083012" algn="l"/>
                    <a:tab pos="19720033" algn="l"/>
                    <a:tab pos="20355082" algn="l"/>
                  </a:tabLst>
                </a:pPr>
                <a:endParaRPr lang="ko-KR" altLang="en-US" sz="1100" dirty="0">
                  <a:solidFill>
                    <a:schemeClr val="tx1"/>
                  </a:solidFill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31" name="양쪽 모서리가 둥근 사각형 130"/>
              <p:cNvSpPr/>
              <p:nvPr/>
            </p:nvSpPr>
            <p:spPr bwMode="auto">
              <a:xfrm>
                <a:off x="367125" y="1225963"/>
                <a:ext cx="3452237" cy="226687"/>
              </a:xfrm>
              <a:prstGeom prst="round2SameRect">
                <a:avLst>
                  <a:gd name="adj1" fmla="val 11611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+mn-ea"/>
                  </a:rPr>
                  <a:t>기법 및 도구</a:t>
                </a:r>
              </a:p>
            </p:txBody>
          </p:sp>
        </p:grpSp>
      </p:grpSp>
      <p:pic>
        <p:nvPicPr>
          <p:cNvPr id="124" name="Picture 3" descr="D:\정은작업\PNG\사람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CBECF3"/>
              </a:clrFrom>
              <a:clrTo>
                <a:srgbClr val="CBECF3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1662" y="3360723"/>
            <a:ext cx="320863" cy="28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9" descr="D:\@@한전백업방\@삽도백업\PNG\02-가-2)_01-08.png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74" y="3349376"/>
            <a:ext cx="273024" cy="2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7509285" y="3749131"/>
            <a:ext cx="1764196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t">
            <a:spAutoFit/>
          </a:bodyPr>
          <a:lstStyle/>
          <a:p>
            <a:pPr marL="96301" indent="-96301" defTabSz="849325" fontAlgn="t" latinLnBrk="0">
              <a:spcBef>
                <a:spcPct val="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기법 </a:t>
            </a:r>
          </a:p>
          <a:p>
            <a:pPr marL="216000" indent="-108000" defTabSz="849325" fontAlgn="t" latinLnBrk="0">
              <a:spcBef>
                <a:spcPct val="0"/>
              </a:spcBef>
              <a:buClr>
                <a:schemeClr val="tx1">
                  <a:lumMod val="75000"/>
                  <a:lumOff val="25000"/>
                </a:schemeClr>
              </a:buClr>
              <a:buFont typeface="Rix모던고딕 B" pitchFamily="18" charset="-127"/>
              <a:buChar char="-"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형상관리</a:t>
            </a:r>
          </a:p>
          <a:p>
            <a:pPr marL="216000" indent="-108000" defTabSz="849325" fontAlgn="t" latinLnBrk="0">
              <a:spcBef>
                <a:spcPct val="0"/>
              </a:spcBef>
              <a:buClr>
                <a:schemeClr val="tx1">
                  <a:lumMod val="75000"/>
                  <a:lumOff val="25000"/>
                </a:schemeClr>
              </a:buClr>
              <a:buFont typeface="Rix모던고딕 B" pitchFamily="18" charset="-127"/>
              <a:buChar char="-"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도구</a:t>
            </a:r>
          </a:p>
          <a:p>
            <a:pPr marL="96301" indent="-96301" defTabSz="849325" fontAlgn="t" latinLnBrk="0">
              <a:spcBef>
                <a:spcPct val="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형상관리보고서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형상관리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Tool(SVN)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5362943" y="3749131"/>
            <a:ext cx="160628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96301" indent="-96301"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의사결정조직</a:t>
            </a:r>
            <a:br>
              <a:rPr kumimoji="1" lang="ko-KR" altLang="en-US" sz="1000" dirty="0">
                <a:solidFill>
                  <a:schemeClr val="tx1"/>
                </a:solidFill>
                <a:latin typeface="+mn-ea"/>
              </a:rPr>
            </a:b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(Steering Committee)</a:t>
            </a:r>
          </a:p>
          <a:p>
            <a:pPr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  : 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제안요청서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/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제안사간  </a:t>
            </a:r>
            <a:endParaRPr kumimoji="1" lang="en-US" altLang="ko-KR" sz="1000" dirty="0">
              <a:solidFill>
                <a:schemeClr val="tx1"/>
              </a:solidFill>
              <a:latin typeface="+mn-ea"/>
            </a:endParaRPr>
          </a:p>
          <a:p>
            <a:pPr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    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의사결정권자</a:t>
            </a:r>
            <a:endParaRPr kumimoji="1" lang="en-US" altLang="ko-KR" sz="1000" dirty="0">
              <a:solidFill>
                <a:schemeClr val="tx1"/>
              </a:solidFill>
              <a:latin typeface="+mn-ea"/>
            </a:endParaRPr>
          </a:p>
          <a:p>
            <a:pPr marL="96301" indent="-96301"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정규 진행모니터링 조직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:</a:t>
            </a:r>
          </a:p>
          <a:p>
            <a:pPr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  : PM, 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사업관리</a:t>
            </a:r>
            <a:endParaRPr kumimoji="1" lang="en-US" altLang="ko-KR" sz="1000" dirty="0">
              <a:solidFill>
                <a:schemeClr val="tx1"/>
              </a:solidFill>
              <a:latin typeface="+mn-ea"/>
            </a:endParaRPr>
          </a:p>
          <a:p>
            <a:pPr marL="96301" indent="-96301"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프로젝트 내부 조직 </a:t>
            </a:r>
            <a:endParaRPr kumimoji="1" lang="en-US" altLang="ko-KR" sz="1000" dirty="0">
              <a:solidFill>
                <a:schemeClr val="tx1"/>
              </a:solidFill>
              <a:latin typeface="+mn-ea"/>
            </a:endParaRPr>
          </a:p>
          <a:p>
            <a:pPr defTabSz="849325" fontAlgn="t" latinLnBrk="0">
              <a:spcBef>
                <a:spcPct val="0"/>
              </a:spcBef>
              <a:buClr>
                <a:srgbClr val="808080"/>
              </a:buClr>
              <a:buSzPct val="100000"/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  : PM, </a:t>
            </a: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형상관리 담당</a:t>
            </a:r>
            <a:endParaRPr kumimoji="1"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5279397" y="4437075"/>
            <a:ext cx="3990003" cy="1656221"/>
            <a:chOff x="5640974" y="5481037"/>
            <a:chExt cx="4728796" cy="1656221"/>
          </a:xfrm>
        </p:grpSpPr>
        <p:sp>
          <p:nvSpPr>
            <p:cNvPr id="135" name="AutoShape 160"/>
            <p:cNvSpPr>
              <a:spLocks noChangeArrowheads="1"/>
            </p:cNvSpPr>
            <p:nvPr/>
          </p:nvSpPr>
          <p:spPr bwMode="gray">
            <a:xfrm flipV="1">
              <a:off x="7707579" y="5481037"/>
              <a:ext cx="595587" cy="15619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 algn="ctr">
              <a:solidFill>
                <a:srgbClr val="E6E6E6"/>
              </a:solidFill>
              <a:round/>
              <a:headEnd/>
              <a:tailEnd/>
            </a:ln>
          </p:spPr>
          <p:txBody>
            <a:bodyPr wrap="none" lIns="93598" tIns="46799" rIns="93598" bIns="46799" anchor="ctr"/>
            <a:lstStyle/>
            <a:p>
              <a:pPr latinLnBrk="0"/>
              <a:endParaRPr lang="ko-KR" altLang="en-US" kern="0" dirty="0"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 bwMode="auto">
            <a:xfrm>
              <a:off x="7822989" y="6027533"/>
              <a:ext cx="36476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R="0" lvl="0" indent="0" eaLnBrk="0" fontAlgn="auto" latinLnBrk="0" hangingPunct="0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defRPr>
              </a:lvl1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대상</a:t>
              </a:r>
            </a:p>
          </p:txBody>
        </p:sp>
        <p:grpSp>
          <p:nvGrpSpPr>
            <p:cNvPr id="137" name="Group 167"/>
            <p:cNvGrpSpPr>
              <a:grpSpLocks/>
            </p:cNvGrpSpPr>
            <p:nvPr/>
          </p:nvGrpSpPr>
          <p:grpSpPr bwMode="auto">
            <a:xfrm>
              <a:off x="7875576" y="5637921"/>
              <a:ext cx="259593" cy="258538"/>
              <a:chOff x="4509" y="3483"/>
              <a:chExt cx="106" cy="108"/>
            </a:xfrm>
            <a:solidFill>
              <a:srgbClr val="2679D4"/>
            </a:solidFill>
          </p:grpSpPr>
          <p:sp>
            <p:nvSpPr>
              <p:cNvPr id="148" name="Oval 168"/>
              <p:cNvSpPr>
                <a:spLocks noChangeArrowheads="1"/>
              </p:cNvSpPr>
              <p:nvPr/>
            </p:nvSpPr>
            <p:spPr bwMode="auto">
              <a:xfrm>
                <a:off x="4547" y="3483"/>
                <a:ext cx="30" cy="3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kern="0" dirty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49" name="Oval 169"/>
              <p:cNvSpPr>
                <a:spLocks noChangeArrowheads="1"/>
              </p:cNvSpPr>
              <p:nvPr/>
            </p:nvSpPr>
            <p:spPr bwMode="auto">
              <a:xfrm>
                <a:off x="4547" y="3522"/>
                <a:ext cx="30" cy="3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kern="0" dirty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50" name="Oval 170"/>
              <p:cNvSpPr>
                <a:spLocks noChangeArrowheads="1"/>
              </p:cNvSpPr>
              <p:nvPr/>
            </p:nvSpPr>
            <p:spPr bwMode="auto">
              <a:xfrm>
                <a:off x="4547" y="3561"/>
                <a:ext cx="30" cy="3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kern="0" dirty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51" name="Oval 171"/>
              <p:cNvSpPr>
                <a:spLocks noChangeArrowheads="1"/>
              </p:cNvSpPr>
              <p:nvPr/>
            </p:nvSpPr>
            <p:spPr bwMode="auto">
              <a:xfrm>
                <a:off x="4585" y="3522"/>
                <a:ext cx="30" cy="3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kern="0" dirty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  <p:sp>
            <p:nvSpPr>
              <p:cNvPr id="152" name="Oval 172"/>
              <p:cNvSpPr>
                <a:spLocks noChangeArrowheads="1"/>
              </p:cNvSpPr>
              <p:nvPr/>
            </p:nvSpPr>
            <p:spPr bwMode="auto">
              <a:xfrm>
                <a:off x="4509" y="3522"/>
                <a:ext cx="30" cy="30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kern="0" dirty="0">
                  <a:latin typeface="Rix모던고딕 B" pitchFamily="18" charset="-127"/>
                  <a:ea typeface="Rix모던고딕 B" pitchFamily="18" charset="-127"/>
                </a:endParaRPr>
              </a:p>
            </p:txBody>
          </p:sp>
        </p:grpSp>
        <p:sp>
          <p:nvSpPr>
            <p:cNvPr id="138" name="모서리가 둥근 직사각형 137"/>
            <p:cNvSpPr/>
            <p:nvPr/>
          </p:nvSpPr>
          <p:spPr>
            <a:xfrm>
              <a:off x="5640974" y="6516766"/>
              <a:ext cx="4728796" cy="620492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1127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90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5703100" y="6603311"/>
              <a:ext cx="4604545" cy="447403"/>
              <a:chOff x="959071" y="8002350"/>
              <a:chExt cx="5994609" cy="346351"/>
            </a:xfrm>
          </p:grpSpPr>
          <p:sp>
            <p:nvSpPr>
              <p:cNvPr id="144" name="모서리가 둥근 직사각형 143"/>
              <p:cNvSpPr/>
              <p:nvPr/>
            </p:nvSpPr>
            <p:spPr>
              <a:xfrm>
                <a:off x="959071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개발산출물</a:t>
                </a: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2527447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관리 산출물</a:t>
                </a: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095824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프로그램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소스</a:t>
                </a: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5664199" y="8002350"/>
                <a:ext cx="1289481" cy="3463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요구사항</a:t>
                </a:r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6722056" y="6749451"/>
              <a:ext cx="2566632" cy="155123"/>
              <a:chOff x="6718889" y="6762647"/>
              <a:chExt cx="2589444" cy="155123"/>
            </a:xfrm>
          </p:grpSpPr>
          <p:sp>
            <p:nvSpPr>
              <p:cNvPr id="141" name="십자형 140"/>
              <p:cNvSpPr/>
              <p:nvPr/>
            </p:nvSpPr>
            <p:spPr>
              <a:xfrm>
                <a:off x="6718889" y="6762647"/>
                <a:ext cx="157140" cy="155123"/>
              </a:xfrm>
              <a:prstGeom prst="plus">
                <a:avLst>
                  <a:gd name="adj" fmla="val 3599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십자형 141"/>
              <p:cNvSpPr/>
              <p:nvPr/>
            </p:nvSpPr>
            <p:spPr>
              <a:xfrm>
                <a:off x="7935041" y="6762647"/>
                <a:ext cx="157140" cy="155123"/>
              </a:xfrm>
              <a:prstGeom prst="plus">
                <a:avLst>
                  <a:gd name="adj" fmla="val 3599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십자형 142"/>
              <p:cNvSpPr/>
              <p:nvPr/>
            </p:nvSpPr>
            <p:spPr>
              <a:xfrm>
                <a:off x="9151193" y="6762647"/>
                <a:ext cx="157140" cy="155123"/>
              </a:xfrm>
              <a:prstGeom prst="plus">
                <a:avLst>
                  <a:gd name="adj" fmla="val 35996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823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형상관리 방안 기능 제공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Management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관리의 복잡성과 시간을 줄일 수 있도록 스냅샷 기능을 통해 바로 버전 생성 및 이동이  가능하며 이를 통해서 과거 이력에 대한 보존 및 관리가 가능합니다</a:t>
            </a:r>
          </a:p>
        </p:txBody>
      </p:sp>
      <p:grpSp>
        <p:nvGrpSpPr>
          <p:cNvPr id="2" name="그룹 29"/>
          <p:cNvGrpSpPr/>
          <p:nvPr/>
        </p:nvGrpSpPr>
        <p:grpSpPr>
          <a:xfrm>
            <a:off x="452406" y="2500306"/>
            <a:ext cx="9072626" cy="4000528"/>
            <a:chOff x="368052" y="2023507"/>
            <a:chExt cx="9290297" cy="4537251"/>
          </a:xfrm>
        </p:grpSpPr>
        <p:sp>
          <p:nvSpPr>
            <p:cNvPr id="17" name="모서리가 둥근 직사각형 16"/>
            <p:cNvSpPr/>
            <p:nvPr/>
          </p:nvSpPr>
          <p:spPr bwMode="auto">
            <a:xfrm rot="10800000">
              <a:off x="5086349" y="2023507"/>
              <a:ext cx="4572000" cy="1549509"/>
            </a:xfrm>
            <a:prstGeom prst="roundRect">
              <a:avLst>
                <a:gd name="adj" fmla="val 4034"/>
              </a:avLst>
            </a:prstGeom>
            <a:solidFill>
              <a:sysClr val="window" lastClr="FFFFFF"/>
            </a:solidFill>
            <a:ln w="3810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1000" kern="0" dirty="0">
                <a:solidFill>
                  <a:prstClr val="white"/>
                </a:solidFill>
                <a:latin typeface="맑은 고딕" pitchFamily="50" charset="-127"/>
              </a:endParaRPr>
            </a:p>
          </p:txBody>
        </p:sp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5421052" y="4786990"/>
              <a:ext cx="4102258" cy="1621053"/>
            </a:xfrm>
            <a:prstGeom prst="rect">
              <a:avLst/>
            </a:prstGeom>
          </p:spPr>
        </p:pic>
        <p:pic>
          <p:nvPicPr>
            <p:cNvPr id="19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045" y="3645024"/>
              <a:ext cx="3998767" cy="1584176"/>
            </a:xfrm>
            <a:prstGeom prst="rect">
              <a:avLst/>
            </a:prstGeom>
          </p:spPr>
        </p:pic>
        <p:pic>
          <p:nvPicPr>
            <p:cNvPr id="20" name="Picture 3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68052" y="2074027"/>
              <a:ext cx="4080892" cy="1787022"/>
            </a:xfrm>
            <a:prstGeom prst="rect">
              <a:avLst/>
            </a:prstGeom>
          </p:spPr>
        </p:pic>
        <p:sp>
          <p:nvSpPr>
            <p:cNvPr id="21" name="Rounded Rectangle 14"/>
            <p:cNvSpPr/>
            <p:nvPr/>
          </p:nvSpPr>
          <p:spPr>
            <a:xfrm>
              <a:off x="5408437" y="5949279"/>
              <a:ext cx="3396992" cy="458763"/>
            </a:xfrm>
            <a:prstGeom prst="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2" name="Bent Arrow 6"/>
            <p:cNvSpPr/>
            <p:nvPr/>
          </p:nvSpPr>
          <p:spPr bwMode="auto">
            <a:xfrm rot="5400000">
              <a:off x="4574958" y="3064073"/>
              <a:ext cx="504056" cy="540060"/>
            </a:xfrm>
            <a:prstGeom prst="bentArrow">
              <a:avLst/>
            </a:prstGeom>
            <a:pattFill prst="dkUpDiag">
              <a:fgClr>
                <a:srgbClr val="FFFFFF">
                  <a:lumMod val="50000"/>
                </a:srgbClr>
              </a:fgClr>
              <a:bgClr>
                <a:srgbClr val="FFFFFF">
                  <a:lumMod val="65000"/>
                </a:srgbClr>
              </a:bgClr>
            </a:pattFill>
            <a:ln w="9525">
              <a:noFill/>
            </a:ln>
            <a:extLst/>
          </p:spPr>
          <p:txBody>
            <a:bodyPr lIns="40116" tIns="40116" rIns="40116" bIns="40116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23" name="Bent Arrow 16"/>
            <p:cNvSpPr/>
            <p:nvPr/>
          </p:nvSpPr>
          <p:spPr bwMode="auto">
            <a:xfrm rot="5400000">
              <a:off x="6823006" y="4206040"/>
              <a:ext cx="504056" cy="540060"/>
            </a:xfrm>
            <a:prstGeom prst="bentArrow">
              <a:avLst/>
            </a:prstGeom>
            <a:pattFill prst="dkUpDiag">
              <a:fgClr>
                <a:srgbClr val="FFFFFF">
                  <a:lumMod val="50000"/>
                </a:srgbClr>
              </a:fgClr>
              <a:bgClr>
                <a:srgbClr val="FFFFFF">
                  <a:lumMod val="65000"/>
                </a:srgbClr>
              </a:bgClr>
            </a:pattFill>
            <a:ln w="9525">
              <a:noFill/>
            </a:ln>
            <a:extLst/>
          </p:spPr>
          <p:txBody>
            <a:bodyPr lIns="40116" tIns="40116" rIns="40116" bIns="40116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24" name="Rectangle 1"/>
            <p:cNvSpPr>
              <a:spLocks noChangeArrowheads="1"/>
            </p:cNvSpPr>
            <p:nvPr/>
          </p:nvSpPr>
          <p:spPr bwMode="auto">
            <a:xfrm>
              <a:off x="5313040" y="2132856"/>
              <a:ext cx="4204468" cy="1338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190500" indent="-190500" latinLnBrk="0">
                <a:spcBef>
                  <a:spcPts val="400"/>
                </a:spcBef>
                <a:spcAft>
                  <a:spcPts val="600"/>
                </a:spcAft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개별 </a:t>
              </a:r>
              <a:r>
                <a:rPr kumimoji="0" lang="en-US" altLang="ko-KR" sz="1200" dirty="0">
                  <a:solidFill>
                    <a:srgbClr val="000000"/>
                  </a:solidFill>
                  <a:latin typeface="맑은 고딕" pitchFamily="50" charset="-127"/>
                </a:rPr>
                <a:t>API </a:t>
              </a: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나 </a:t>
              </a:r>
              <a:r>
                <a:rPr kumimoji="0" lang="en-US" altLang="ko-KR" sz="1200" dirty="0">
                  <a:solidFill>
                    <a:srgbClr val="000000"/>
                  </a:solidFill>
                  <a:latin typeface="맑은 고딕" pitchFamily="50" charset="-127"/>
                </a:rPr>
                <a:t>API </a:t>
              </a: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제품에 대해서 스냅샷 형태의 버전 관리 가능</a:t>
              </a:r>
              <a:endParaRPr kumimoji="0" lang="en-US" altLang="ko-KR" sz="12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90500" indent="-190500" latinLnBrk="0">
                <a:spcBef>
                  <a:spcPts val="400"/>
                </a:spcBef>
                <a:spcAft>
                  <a:spcPts val="600"/>
                </a:spcAft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서비스 연속성을 위해서 필요시 여러 버전을 동시에    서비스 가능</a:t>
              </a:r>
              <a:endParaRPr kumimoji="0" lang="en-US" altLang="ko-KR" sz="12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90500" indent="-190500" latinLnBrk="0">
                <a:spcBef>
                  <a:spcPts val="400"/>
                </a:spcBef>
                <a:spcAft>
                  <a:spcPts val="600"/>
                </a:spcAft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새로운 사용자만 신규 버전의 </a:t>
              </a:r>
              <a:r>
                <a:rPr kumimoji="0" lang="en-US" altLang="ko-KR" sz="1200" dirty="0">
                  <a:solidFill>
                    <a:srgbClr val="000000"/>
                  </a:solidFill>
                  <a:latin typeface="맑은 고딕" pitchFamily="50" charset="-127"/>
                </a:rPr>
                <a:t>API </a:t>
              </a:r>
              <a:r>
                <a:rPr kumimoji="0" lang="ko-KR" altLang="en-US" sz="1200" dirty="0">
                  <a:solidFill>
                    <a:srgbClr val="000000"/>
                  </a:solidFill>
                  <a:latin typeface="맑은 고딕" pitchFamily="50" charset="-127"/>
                </a:rPr>
                <a:t>제품에 등록도 가능</a:t>
              </a:r>
              <a:r>
                <a:rPr kumimoji="0" lang="en-US" altLang="ko-KR" sz="1200" dirty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</a:p>
          </p:txBody>
        </p:sp>
        <p:pic>
          <p:nvPicPr>
            <p:cNvPr id="25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053" y="5013176"/>
              <a:ext cx="2307941" cy="1547582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sp>
          <p:nvSpPr>
            <p:cNvPr id="26" name="Rounded Rectangle 19"/>
            <p:cNvSpPr/>
            <p:nvPr/>
          </p:nvSpPr>
          <p:spPr>
            <a:xfrm>
              <a:off x="1964668" y="5569427"/>
              <a:ext cx="612068" cy="366032"/>
            </a:xfrm>
            <a:prstGeom prst="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7" name="AutoShape 149"/>
            <p:cNvSpPr>
              <a:spLocks noChangeArrowheads="1"/>
            </p:cNvSpPr>
            <p:nvPr/>
          </p:nvSpPr>
          <p:spPr bwMode="auto">
            <a:xfrm>
              <a:off x="5241593" y="2132310"/>
              <a:ext cx="179388" cy="180000"/>
            </a:xfrm>
            <a:prstGeom prst="roundRect">
              <a:avLst>
                <a:gd name="adj" fmla="val 16667"/>
              </a:avLst>
            </a:prstGeom>
            <a:solidFill>
              <a:srgbClr val="B7B7B9"/>
            </a:solidFill>
            <a:ln w="15875" algn="ctr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85000"/>
                    </a:srgbClr>
                  </a:gs>
                  <a:gs pos="58000">
                    <a:srgbClr val="FFFFFF">
                      <a:lumMod val="50000"/>
                    </a:srgbClr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1</a:t>
              </a:r>
            </a:p>
          </p:txBody>
        </p:sp>
        <p:sp>
          <p:nvSpPr>
            <p:cNvPr id="28" name="AutoShape 149"/>
            <p:cNvSpPr>
              <a:spLocks noChangeArrowheads="1"/>
            </p:cNvSpPr>
            <p:nvPr/>
          </p:nvSpPr>
          <p:spPr bwMode="auto">
            <a:xfrm>
              <a:off x="5241593" y="2734753"/>
              <a:ext cx="179388" cy="180000"/>
            </a:xfrm>
            <a:prstGeom prst="roundRect">
              <a:avLst>
                <a:gd name="adj" fmla="val 16667"/>
              </a:avLst>
            </a:prstGeom>
            <a:solidFill>
              <a:srgbClr val="B7B7B9"/>
            </a:solidFill>
            <a:ln w="15875" algn="ctr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85000"/>
                    </a:srgbClr>
                  </a:gs>
                  <a:gs pos="58000">
                    <a:srgbClr val="FFFFFF">
                      <a:lumMod val="50000"/>
                    </a:srgbClr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2</a:t>
              </a:r>
            </a:p>
          </p:txBody>
        </p:sp>
        <p:sp>
          <p:nvSpPr>
            <p:cNvPr id="29" name="AutoShape 149"/>
            <p:cNvSpPr>
              <a:spLocks noChangeArrowheads="1"/>
            </p:cNvSpPr>
            <p:nvPr/>
          </p:nvSpPr>
          <p:spPr bwMode="auto">
            <a:xfrm>
              <a:off x="5241593" y="3288228"/>
              <a:ext cx="179388" cy="180000"/>
            </a:xfrm>
            <a:prstGeom prst="roundRect">
              <a:avLst>
                <a:gd name="adj" fmla="val 16667"/>
              </a:avLst>
            </a:prstGeom>
            <a:solidFill>
              <a:srgbClr val="B7B7B9"/>
            </a:solidFill>
            <a:ln w="15875" algn="ctr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85000"/>
                    </a:srgbClr>
                  </a:gs>
                  <a:gs pos="58000">
                    <a:srgbClr val="FFFFFF">
                      <a:lumMod val="50000"/>
                    </a:srgbClr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3</a:t>
              </a:r>
            </a:p>
          </p:txBody>
        </p:sp>
      </p:grpSp>
      <p:grpSp>
        <p:nvGrpSpPr>
          <p:cNvPr id="4" name="그룹 30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6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37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API  Gateway Layer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형상관리 방안</a:t>
                  </a:r>
                  <a:endPara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36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028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5.1.3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요청에 대한 응답 코드 등은 플랫폼 표준에 맞게 설계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RESTful 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규칙과 가이드를 기반으로 프로젝트 진행을 통해서 반영된 고객사의 요구사항이 적절하게 조화된 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RESTful 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및 개발 가이드를 프로젝트 기간에 작성하여 제공 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8" name="Group 35"/>
          <p:cNvGrpSpPr/>
          <p:nvPr/>
        </p:nvGrpSpPr>
        <p:grpSpPr>
          <a:xfrm>
            <a:off x="945984" y="1966519"/>
            <a:ext cx="1224136" cy="4290534"/>
            <a:chOff x="992560" y="1930516"/>
            <a:chExt cx="1871200" cy="4290534"/>
          </a:xfrm>
          <a:solidFill>
            <a:srgbClr val="29518B">
              <a:lumMod val="40000"/>
              <a:lumOff val="60000"/>
            </a:srgbClr>
          </a:solidFill>
        </p:grpSpPr>
        <p:sp>
          <p:nvSpPr>
            <p:cNvPr id="64" name="직사각형 63"/>
            <p:cNvSpPr/>
            <p:nvPr/>
          </p:nvSpPr>
          <p:spPr>
            <a:xfrm>
              <a:off x="992560" y="1930516"/>
              <a:ext cx="1871200" cy="673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5875" cap="flat" cmpd="sng" algn="ctr">
              <a:solidFill>
                <a:srgbClr val="0070C0">
                  <a:shade val="50000"/>
                  <a:shade val="75000"/>
                  <a:lumMod val="8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API 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설계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992560" y="3198942"/>
              <a:ext cx="1871200" cy="673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5875" cap="flat" cmpd="sng" algn="ctr">
              <a:solidFill>
                <a:srgbClr val="0070C0">
                  <a:shade val="50000"/>
                  <a:shade val="75000"/>
                  <a:lumMod val="8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리뷰 및 보완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92560" y="4389069"/>
              <a:ext cx="1871200" cy="673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5875" cap="flat" cmpd="sng" algn="ctr">
              <a:solidFill>
                <a:srgbClr val="0070C0">
                  <a:shade val="50000"/>
                  <a:shade val="75000"/>
                  <a:lumMod val="8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개발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92560" y="5547877"/>
              <a:ext cx="1871200" cy="673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5875" cap="flat" cmpd="sng" algn="ctr">
              <a:solidFill>
                <a:srgbClr val="0070C0">
                  <a:shade val="50000"/>
                  <a:shade val="75000"/>
                  <a:lumMod val="8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API 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문서 생성</a:t>
              </a:r>
            </a:p>
          </p:txBody>
        </p:sp>
        <p:cxnSp>
          <p:nvCxnSpPr>
            <p:cNvPr id="69" name="직선 화살표 연결선 68"/>
            <p:cNvCxnSpPr>
              <a:stCxn id="64" idx="2"/>
              <a:endCxn id="66" idx="0"/>
            </p:cNvCxnSpPr>
            <p:nvPr/>
          </p:nvCxnSpPr>
          <p:spPr>
            <a:xfrm>
              <a:off x="1928160" y="2603689"/>
              <a:ext cx="0" cy="595252"/>
            </a:xfrm>
            <a:prstGeom prst="straightConnector1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직선 화살표 연결선 69"/>
            <p:cNvCxnSpPr>
              <a:stCxn id="66" idx="2"/>
              <a:endCxn id="67" idx="0"/>
            </p:cNvCxnSpPr>
            <p:nvPr/>
          </p:nvCxnSpPr>
          <p:spPr>
            <a:xfrm>
              <a:off x="1928160" y="3872115"/>
              <a:ext cx="0" cy="516953"/>
            </a:xfrm>
            <a:prstGeom prst="straightConnector1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직선 화살표 연결선 70"/>
            <p:cNvCxnSpPr>
              <a:stCxn id="67" idx="2"/>
              <a:endCxn id="68" idx="0"/>
            </p:cNvCxnSpPr>
            <p:nvPr/>
          </p:nvCxnSpPr>
          <p:spPr>
            <a:xfrm>
              <a:off x="1928160" y="5062242"/>
              <a:ext cx="0" cy="485635"/>
            </a:xfrm>
            <a:prstGeom prst="straightConnector1">
              <a:avLst/>
            </a:prstGeom>
            <a:grpFill/>
            <a:ln w="9525" cap="flat" cmpd="sng" algn="ctr">
              <a:solidFill>
                <a:srgbClr val="0070C0"/>
              </a:solidFill>
              <a:prstDash val="solid"/>
              <a:tailEnd type="triangle"/>
            </a:ln>
            <a:effectLst/>
          </p:spPr>
        </p:cxnSp>
      </p:grpSp>
      <p:cxnSp>
        <p:nvCxnSpPr>
          <p:cNvPr id="39" name="직선 연결선[R] 17"/>
          <p:cNvCxnSpPr/>
          <p:nvPr/>
        </p:nvCxnSpPr>
        <p:spPr>
          <a:xfrm>
            <a:off x="431889" y="4203968"/>
            <a:ext cx="2782347" cy="24821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dash"/>
          </a:ln>
          <a:effectLst/>
        </p:spPr>
      </p:cxnSp>
      <p:grpSp>
        <p:nvGrpSpPr>
          <p:cNvPr id="40" name="그룹 39"/>
          <p:cNvGrpSpPr/>
          <p:nvPr/>
        </p:nvGrpSpPr>
        <p:grpSpPr>
          <a:xfrm>
            <a:off x="2134117" y="1966520"/>
            <a:ext cx="1332148" cy="4319892"/>
            <a:chOff x="3691466" y="1930603"/>
            <a:chExt cx="3539070" cy="4671273"/>
          </a:xfrm>
        </p:grpSpPr>
        <p:sp>
          <p:nvSpPr>
            <p:cNvPr id="60" name="TextBox 28"/>
            <p:cNvSpPr txBox="1"/>
            <p:nvPr/>
          </p:nvSpPr>
          <p:spPr>
            <a:xfrm>
              <a:off x="3691471" y="1930603"/>
              <a:ext cx="3539065" cy="499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API 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설계 문서를 작성</a:t>
              </a:r>
            </a:p>
          </p:txBody>
        </p:sp>
        <p:sp>
          <p:nvSpPr>
            <p:cNvPr id="61" name="TextBox 29"/>
            <p:cNvSpPr txBox="1"/>
            <p:nvPr/>
          </p:nvSpPr>
          <p:spPr>
            <a:xfrm>
              <a:off x="3691468" y="3292572"/>
              <a:ext cx="3539066" cy="499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리뷰를 통하여 계속해서 보완</a:t>
              </a:r>
            </a:p>
          </p:txBody>
        </p:sp>
        <p:sp>
          <p:nvSpPr>
            <p:cNvPr id="62" name="TextBox 30"/>
            <p:cNvSpPr txBox="1"/>
            <p:nvPr/>
          </p:nvSpPr>
          <p:spPr>
            <a:xfrm>
              <a:off x="3691469" y="4768436"/>
              <a:ext cx="3539065" cy="499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API 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문서를 토대로 개발</a:t>
              </a:r>
            </a:p>
          </p:txBody>
        </p:sp>
        <p:sp>
          <p:nvSpPr>
            <p:cNvPr id="63" name="TextBox 31"/>
            <p:cNvSpPr txBox="1"/>
            <p:nvPr/>
          </p:nvSpPr>
          <p:spPr>
            <a:xfrm>
              <a:off x="3691466" y="5902972"/>
              <a:ext cx="3539066" cy="698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kern="1200">
                  <a:solidFill>
                    <a:srgbClr val="808080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완료된 </a:t>
              </a: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 문서를 퍼블리쉬</a:t>
              </a:r>
              <a:endPara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(SWAGGER 2.0)</a:t>
              </a: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 rot="16200000">
            <a:off x="-460524" y="2867895"/>
            <a:ext cx="2224547" cy="41963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설계 단계</a:t>
            </a:r>
          </a:p>
        </p:txBody>
      </p:sp>
      <p:sp>
        <p:nvSpPr>
          <p:cNvPr id="42" name="직사각형 41"/>
          <p:cNvSpPr/>
          <p:nvPr/>
        </p:nvSpPr>
        <p:spPr>
          <a:xfrm rot="16200000">
            <a:off x="-460525" y="5131243"/>
            <a:ext cx="2224547" cy="41963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구현 개발 단계</a:t>
            </a:r>
          </a:p>
        </p:txBody>
      </p:sp>
      <p:cxnSp>
        <p:nvCxnSpPr>
          <p:cNvPr id="43" name="직선 연결선[R] 34"/>
          <p:cNvCxnSpPr/>
          <p:nvPr/>
        </p:nvCxnSpPr>
        <p:spPr>
          <a:xfrm flipH="1">
            <a:off x="3394256" y="1965440"/>
            <a:ext cx="1641" cy="448789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pic>
        <p:nvPicPr>
          <p:cNvPr id="4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95" y="2562325"/>
            <a:ext cx="1368586" cy="1798320"/>
          </a:xfrm>
          <a:prstGeom prst="rect">
            <a:avLst/>
          </a:prstGeom>
        </p:spPr>
      </p:pic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3568627" y="1969970"/>
            <a:ext cx="5802292" cy="263378"/>
          </a:xfrm>
          <a:prstGeom prst="roundRect">
            <a:avLst>
              <a:gd name="adj" fmla="val 16667"/>
            </a:avLst>
          </a:prstGeom>
          <a:solidFill>
            <a:srgbClr val="C5C5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AAAAA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algn="ctr" eaLnBrk="1" latinLnBrk="0" hangingPunct="1">
              <a:spcAft>
                <a:spcPct val="15000"/>
              </a:spcAft>
            </a:pPr>
            <a:r>
              <a:rPr kumimoji="0" lang="ko-KR" altLang="en-US" dirty="0">
                <a:latin typeface="나눔바른고딕" pitchFamily="50" charset="-127"/>
                <a:ea typeface="나눔바른고딕" pitchFamily="50" charset="-127"/>
              </a:rPr>
              <a:t>설계 가이드 수립</a:t>
            </a:r>
            <a:endParaRPr kumimoji="0" lang="ko-KR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AutoShape 32"/>
          <p:cNvSpPr>
            <a:spLocks noChangeArrowheads="1"/>
          </p:cNvSpPr>
          <p:nvPr/>
        </p:nvSpPr>
        <p:spPr bwMode="gray">
          <a:xfrm>
            <a:off x="3568194" y="2294835"/>
            <a:ext cx="1368587" cy="203875"/>
          </a:xfrm>
          <a:prstGeom prst="homePlate">
            <a:avLst>
              <a:gd name="adj" fmla="val 27296"/>
            </a:avLst>
          </a:prstGeom>
          <a:solidFill>
            <a:srgbClr val="EAEAEA"/>
          </a:solidFill>
          <a:ln w="9525" algn="ctr">
            <a:solidFill>
              <a:srgbClr val="D9F3F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800" tIns="46800" rIns="46800" bIns="4680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아키텍처 규칙</a:t>
            </a:r>
          </a:p>
        </p:txBody>
      </p:sp>
      <p:pic>
        <p:nvPicPr>
          <p:cNvPr id="4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51" y="2579357"/>
            <a:ext cx="1840969" cy="1741106"/>
          </a:xfrm>
          <a:prstGeom prst="rect">
            <a:avLst/>
          </a:prstGeom>
        </p:spPr>
      </p:pic>
      <p:sp>
        <p:nvSpPr>
          <p:cNvPr id="48" name="AutoShape 32"/>
          <p:cNvSpPr>
            <a:spLocks noChangeArrowheads="1"/>
          </p:cNvSpPr>
          <p:nvPr/>
        </p:nvSpPr>
        <p:spPr bwMode="gray">
          <a:xfrm>
            <a:off x="7528634" y="2294835"/>
            <a:ext cx="1842286" cy="203875"/>
          </a:xfrm>
          <a:prstGeom prst="homePlate">
            <a:avLst>
              <a:gd name="adj" fmla="val 27296"/>
            </a:avLst>
          </a:prstGeom>
          <a:solidFill>
            <a:srgbClr val="EAEAEA"/>
          </a:solidFill>
          <a:ln w="9525" algn="ctr">
            <a:solidFill>
              <a:srgbClr val="D9F3F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800" tIns="46800" rIns="46800" bIns="4680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Resource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원칙</a:t>
            </a:r>
          </a:p>
        </p:txBody>
      </p:sp>
      <p:sp>
        <p:nvSpPr>
          <p:cNvPr id="49" name="AutoShape 4"/>
          <p:cNvSpPr>
            <a:spLocks noChangeArrowheads="1"/>
          </p:cNvSpPr>
          <p:nvPr/>
        </p:nvSpPr>
        <p:spPr bwMode="auto">
          <a:xfrm>
            <a:off x="3597487" y="6154718"/>
            <a:ext cx="5773432" cy="263378"/>
          </a:xfrm>
          <a:prstGeom prst="roundRect">
            <a:avLst>
              <a:gd name="adj" fmla="val 16667"/>
            </a:avLst>
          </a:prstGeom>
          <a:solidFill>
            <a:srgbClr val="C5C5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AAAAA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algn="ctr" eaLnBrk="1" latinLnBrk="0" hangingPunct="1">
              <a:spcAft>
                <a:spcPct val="15000"/>
              </a:spcAft>
            </a:pPr>
            <a:r>
              <a:rPr kumimoji="0" lang="ko-KR" altLang="en-US" dirty="0">
                <a:latin typeface="나눔바른고딕" pitchFamily="50" charset="-127"/>
                <a:ea typeface="나눔바른고딕" pitchFamily="50" charset="-127"/>
              </a:rPr>
              <a:t>개발 가이드 수립</a:t>
            </a:r>
            <a:endParaRPr kumimoji="0" lang="ko-KR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0" name="Picture 2" descr="13-3"/>
          <p:cNvPicPr>
            <a:picLocks noChangeAspect="1" noChangeArrowheads="1"/>
          </p:cNvPicPr>
          <p:nvPr/>
        </p:nvPicPr>
        <p:blipFill>
          <a:blip r:embed="rId4">
            <a:lum brigh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 t="39139" r="17612"/>
          <a:stretch>
            <a:fillRect/>
          </a:stretch>
        </p:blipFill>
        <p:spPr bwMode="auto">
          <a:xfrm>
            <a:off x="5186817" y="5958338"/>
            <a:ext cx="2401887" cy="20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5137" y="5991029"/>
            <a:ext cx="1648431" cy="390298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1"/>
          <p:cNvSpPr txBox="1"/>
          <p:nvPr/>
        </p:nvSpPr>
        <p:spPr>
          <a:xfrm>
            <a:off x="8722848" y="5955086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Swagger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3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412" y="2569783"/>
            <a:ext cx="2453121" cy="1790863"/>
          </a:xfrm>
          <a:prstGeom prst="rect">
            <a:avLst/>
          </a:prstGeom>
        </p:spPr>
      </p:pic>
      <p:sp>
        <p:nvSpPr>
          <p:cNvPr id="54" name="AutoShape 32"/>
          <p:cNvSpPr>
            <a:spLocks noChangeArrowheads="1"/>
          </p:cNvSpPr>
          <p:nvPr/>
        </p:nvSpPr>
        <p:spPr bwMode="gray">
          <a:xfrm>
            <a:off x="4986412" y="2294835"/>
            <a:ext cx="2453121" cy="195035"/>
          </a:xfrm>
          <a:prstGeom prst="homePlate">
            <a:avLst>
              <a:gd name="adj" fmla="val 27296"/>
            </a:avLst>
          </a:prstGeom>
          <a:solidFill>
            <a:srgbClr val="EAEAEA"/>
          </a:solidFill>
          <a:ln w="9525" algn="ctr">
            <a:solidFill>
              <a:srgbClr val="D9F3F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800" tIns="46800" rIns="46800" bIns="4680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REST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구성 규칙</a:t>
            </a:r>
          </a:p>
        </p:txBody>
      </p:sp>
      <p:pic>
        <p:nvPicPr>
          <p:cNvPr id="55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512" y="4685629"/>
            <a:ext cx="1840968" cy="1219200"/>
          </a:xfrm>
          <a:prstGeom prst="rect">
            <a:avLst/>
          </a:prstGeom>
        </p:spPr>
      </p:pic>
      <p:sp>
        <p:nvSpPr>
          <p:cNvPr id="56" name="AutoShape 32"/>
          <p:cNvSpPr>
            <a:spLocks noChangeArrowheads="1"/>
          </p:cNvSpPr>
          <p:nvPr/>
        </p:nvSpPr>
        <p:spPr bwMode="gray">
          <a:xfrm>
            <a:off x="3568194" y="4401107"/>
            <a:ext cx="1842286" cy="203875"/>
          </a:xfrm>
          <a:prstGeom prst="homePlate">
            <a:avLst>
              <a:gd name="adj" fmla="val 27296"/>
            </a:avLst>
          </a:prstGeom>
          <a:solidFill>
            <a:srgbClr val="EAEAEA"/>
          </a:solidFill>
          <a:ln w="9525" algn="ctr">
            <a:solidFill>
              <a:srgbClr val="D9F3F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800" tIns="46800" rIns="46800" bIns="4680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Verb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원칙</a:t>
            </a:r>
          </a:p>
        </p:txBody>
      </p:sp>
      <p:pic>
        <p:nvPicPr>
          <p:cNvPr id="57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308" y="4688406"/>
            <a:ext cx="3799611" cy="1219200"/>
          </a:xfrm>
          <a:prstGeom prst="rect">
            <a:avLst/>
          </a:prstGeom>
        </p:spPr>
      </p:pic>
      <p:sp>
        <p:nvSpPr>
          <p:cNvPr id="58" name="AutoShape 32"/>
          <p:cNvSpPr>
            <a:spLocks noChangeArrowheads="1"/>
          </p:cNvSpPr>
          <p:nvPr/>
        </p:nvSpPr>
        <p:spPr bwMode="gray">
          <a:xfrm>
            <a:off x="5569991" y="4403885"/>
            <a:ext cx="3756630" cy="201098"/>
          </a:xfrm>
          <a:prstGeom prst="homePlate">
            <a:avLst>
              <a:gd name="adj" fmla="val 27296"/>
            </a:avLst>
          </a:prstGeom>
          <a:solidFill>
            <a:srgbClr val="EAEAEA"/>
          </a:solidFill>
          <a:ln w="9525" algn="ctr">
            <a:solidFill>
              <a:srgbClr val="D9F3F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6800" tIns="46800" rIns="46800" bIns="4680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808080"/>
                </a:solidFill>
                <a:latin typeface="Arial" pitchFamily="34" charset="0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Representations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원칙</a:t>
            </a:r>
          </a:p>
        </p:txBody>
      </p:sp>
    </p:spTree>
    <p:extLst>
      <p:ext uri="{BB962C8B-B14F-4D97-AF65-F5344CB8AC3E}">
        <p14:creationId xmlns:p14="http://schemas.microsoft.com/office/powerpoint/2010/main" val="1415185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>
          <a:xfrm>
            <a:off x="344488" y="2925340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계열사별 업무 서버와 다양한 전문의 송수신 처리 기능 제공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계열사별 업무 서버와의 다양한 전문 송수신 처리 기능의 제공을 위해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 Framework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전문 송수신 처리기능을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8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0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계열사 업무 서버와의 전문 송수신 처리 기능 개요</a:t>
                  </a:r>
                </a:p>
              </p:txBody>
            </p:sp>
          </p:grpSp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170" name="Picture 2" descr="C:\Users\sonag\Desktop\그림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6" y="4005064"/>
            <a:ext cx="293600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45"/>
          <p:cNvSpPr>
            <a:spLocks noChangeArrowheads="1"/>
          </p:cNvSpPr>
          <p:nvPr/>
        </p:nvSpPr>
        <p:spPr bwMode="gray">
          <a:xfrm>
            <a:off x="344489" y="2542018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BX Integrator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서버 구축</a:t>
            </a:r>
          </a:p>
        </p:txBody>
      </p:sp>
      <p:sp>
        <p:nvSpPr>
          <p:cNvPr id="73" name="AutoShape 45"/>
          <p:cNvSpPr>
            <a:spLocks noChangeArrowheads="1"/>
          </p:cNvSpPr>
          <p:nvPr/>
        </p:nvSpPr>
        <p:spPr bwMode="gray">
          <a:xfrm>
            <a:off x="369888" y="2951686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다양한 전문 형식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프로토콜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송수신 처리 기능 제공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Camel,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Netty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등 최신 기술의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Open Source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Framework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인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BX Integrator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활용함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447961" y="2912222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AutoShape 45"/>
          <p:cNvSpPr>
            <a:spLocks noChangeArrowheads="1"/>
          </p:cNvSpPr>
          <p:nvPr/>
        </p:nvSpPr>
        <p:spPr bwMode="gray">
          <a:xfrm>
            <a:off x="3447962" y="2528900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다양한 프로토콜 및 메시지 타입 지원</a:t>
            </a:r>
          </a:p>
        </p:txBody>
      </p:sp>
      <p:sp>
        <p:nvSpPr>
          <p:cNvPr id="110" name="AutoShape 45"/>
          <p:cNvSpPr>
            <a:spLocks noChangeArrowheads="1"/>
          </p:cNvSpPr>
          <p:nvPr/>
        </p:nvSpPr>
        <p:spPr bwMode="gray">
          <a:xfrm>
            <a:off x="3473361" y="2938568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제공되는 연계 프로토콜 및 메시지 타입을 이용해 각 계열사 업무 서버의 표준에 맞게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Customizing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수행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추가 개발 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Camel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Router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직접 코딩으로 개발할 수 있는 기능 제공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57699" y="2912222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AutoShape 45"/>
          <p:cNvSpPr>
            <a:spLocks noChangeArrowheads="1"/>
          </p:cNvSpPr>
          <p:nvPr/>
        </p:nvSpPr>
        <p:spPr bwMode="gray">
          <a:xfrm>
            <a:off x="6557700" y="2528900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전문 송수신 처리 기능</a:t>
            </a:r>
          </a:p>
        </p:txBody>
      </p:sp>
      <p:sp>
        <p:nvSpPr>
          <p:cNvPr id="113" name="AutoShape 45"/>
          <p:cNvSpPr>
            <a:spLocks noChangeArrowheads="1"/>
          </p:cNvSpPr>
          <p:nvPr/>
        </p:nvSpPr>
        <p:spPr bwMode="gray">
          <a:xfrm>
            <a:off x="6583099" y="2938568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계열사 업무 서버의 전문 표준에 맞게 변환 및 송수신 기능 제공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Web Admin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을 통해 전문 변환 룰 및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Header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조립 기능을 제공</a:t>
            </a:r>
          </a:p>
        </p:txBody>
      </p:sp>
      <p:pic>
        <p:nvPicPr>
          <p:cNvPr id="7171" name="Picture 3" descr="C:\Users\sonag\Desktop\그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4005064"/>
            <a:ext cx="2808312" cy="23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sonag\Desktop\그림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90" y="4005064"/>
            <a:ext cx="286341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87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>
          <a:xfrm>
            <a:off x="344488" y="2925340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계열사별 업무 서버와 다양한 전문의 송수신 처리 기능 제공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계열사별 업무 서버와의 다양한 전문 송수신 처리 기능의 제공을 위해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 Framework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전문 송수신 처리기능을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8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0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계열사 업무 서버와의 전문 송수신 처리 기능 개요</a:t>
                  </a:r>
                </a:p>
              </p:txBody>
            </p:sp>
          </p:grpSp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AutoShape 45"/>
          <p:cNvSpPr>
            <a:spLocks noChangeArrowheads="1"/>
          </p:cNvSpPr>
          <p:nvPr/>
        </p:nvSpPr>
        <p:spPr bwMode="gray">
          <a:xfrm>
            <a:off x="344489" y="2542018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데이터 암호화 지원</a:t>
            </a:r>
          </a:p>
        </p:txBody>
      </p:sp>
      <p:sp>
        <p:nvSpPr>
          <p:cNvPr id="73" name="AutoShape 45"/>
          <p:cNvSpPr>
            <a:spLocks noChangeArrowheads="1"/>
          </p:cNvSpPr>
          <p:nvPr/>
        </p:nvSpPr>
        <p:spPr bwMode="gray">
          <a:xfrm>
            <a:off x="369888" y="2951686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Router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이용하여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Flow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 전문 암호화를 적용할 수 있는 구조 제공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로그 처리시 개인정보 항목은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Masking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하여 로그 처리</a:t>
            </a:r>
          </a:p>
          <a:p>
            <a:pPr marL="88900" indent="-88900">
              <a:buFont typeface="Arial" pitchFamily="34" charset="0"/>
              <a:buChar char="•"/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447961" y="2912222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AutoShape 45"/>
          <p:cNvSpPr>
            <a:spLocks noChangeArrowheads="1"/>
          </p:cNvSpPr>
          <p:nvPr/>
        </p:nvSpPr>
        <p:spPr bwMode="gray">
          <a:xfrm>
            <a:off x="3447962" y="2528900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데이터 유효성 검증 및 전문 변환</a:t>
            </a:r>
          </a:p>
        </p:txBody>
      </p:sp>
      <p:sp>
        <p:nvSpPr>
          <p:cNvPr id="110" name="AutoShape 45"/>
          <p:cNvSpPr>
            <a:spLocks noChangeArrowheads="1"/>
          </p:cNvSpPr>
          <p:nvPr/>
        </p:nvSpPr>
        <p:spPr bwMode="gray">
          <a:xfrm>
            <a:off x="3473361" y="2938568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Web Admin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을 통해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UI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에서 정의된 정의된 전문 표준에 맞는지 전문 유효성 검증 기능 제공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전문 변환 룰을 등록해 전문을 변환 혹은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Header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조립 기능을 제공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57699" y="2912222"/>
            <a:ext cx="3068179" cy="3564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dist="25400" dir="162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17778"/>
            <a:endParaRPr lang="ko-KR" altLang="en-US" sz="1000" b="1" spc="-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AutoShape 45"/>
          <p:cNvSpPr>
            <a:spLocks noChangeArrowheads="1"/>
          </p:cNvSpPr>
          <p:nvPr/>
        </p:nvSpPr>
        <p:spPr bwMode="gray">
          <a:xfrm>
            <a:off x="6557700" y="2528900"/>
            <a:ext cx="3070828" cy="3257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46800" r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거래 정합성 보장</a:t>
            </a:r>
          </a:p>
        </p:txBody>
      </p:sp>
      <p:sp>
        <p:nvSpPr>
          <p:cNvPr id="113" name="AutoShape 45"/>
          <p:cNvSpPr>
            <a:spLocks noChangeArrowheads="1"/>
          </p:cNvSpPr>
          <p:nvPr/>
        </p:nvSpPr>
        <p:spPr bwMode="gray">
          <a:xfrm>
            <a:off x="6583099" y="2938568"/>
            <a:ext cx="3024000" cy="86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36000" bIns="3600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내부 시스템과의 거래를 통합 모니터링 및 에러 로그를 조회할 수 있는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UI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제공하여 일관된 장애 처리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모니터링 및 거래 정합성을 보장함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88900" indent="-88900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에러로그는 구간별 에러 현황을 자세히 모니터링 가능</a:t>
            </a:r>
          </a:p>
        </p:txBody>
      </p:sp>
      <p:pic>
        <p:nvPicPr>
          <p:cNvPr id="7173" name="Picture 5" descr="C:\Users\sonag\Desktop\그림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8" y="3933056"/>
            <a:ext cx="301145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그림 17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74" y="4004822"/>
            <a:ext cx="2655986" cy="20524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342012" y="6120576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전문 변환 </a:t>
            </a:r>
            <a:r>
              <a:rPr lang="en-US" altLang="ko-KR" sz="1100" b="1" dirty="0">
                <a:latin typeface="+mn-ea"/>
              </a:rPr>
              <a:t>Rule </a:t>
            </a:r>
            <a:r>
              <a:rPr lang="ko-KR" altLang="en-US" sz="1100" b="1" dirty="0">
                <a:latin typeface="+mn-ea"/>
              </a:rPr>
              <a:t>등록</a:t>
            </a:r>
          </a:p>
        </p:txBody>
      </p:sp>
      <p:sp>
        <p:nvSpPr>
          <p:cNvPr id="177" name="Rounded Rectangle 143"/>
          <p:cNvSpPr/>
          <p:nvPr/>
        </p:nvSpPr>
        <p:spPr>
          <a:xfrm>
            <a:off x="6726268" y="3970013"/>
            <a:ext cx="2487320" cy="23717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주요 제공 기능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6820820" y="4298671"/>
            <a:ext cx="2392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에러가 발생한 전문 로그 및 원인을 처리 구간별로 조회</a:t>
            </a:r>
            <a:endParaRPr lang="en-US" altLang="ko-KR" sz="1100" dirty="0">
              <a:latin typeface="+mn-ea"/>
            </a:endParaRP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Target System</a:t>
            </a:r>
            <a:r>
              <a:rPr lang="ko-KR" altLang="en-US" sz="1100" dirty="0">
                <a:latin typeface="+mn-ea"/>
              </a:rPr>
              <a:t>에 대한 연결 정보</a:t>
            </a:r>
            <a:endParaRPr lang="en-US" altLang="ko-KR" sz="1100" dirty="0">
              <a:latin typeface="+mn-ea"/>
            </a:endParaRP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각종 통계 화면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전문 종류별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연결 별 수행 현황 등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ko-KR" altLang="en-US" sz="1100" dirty="0">
              <a:latin typeface="+mn-ea"/>
            </a:endParaRP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87" y="5433178"/>
            <a:ext cx="1744984" cy="1043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27" y="5530020"/>
            <a:ext cx="1654951" cy="94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014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5.1.5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(H/W, S/W)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 시 알림 기능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(KB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 절차에 준하는 체계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Manager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게이트웨이 인스턴스에 대한 실시간 모니터링 및 장애 탐지가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커스터아이징을 통해 장애 발생 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KB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 절차에 준하는 체계를 수립하겠습니다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64196" y="2798091"/>
            <a:ext cx="4074896" cy="3223197"/>
          </a:xfrm>
          <a:prstGeom prst="rect">
            <a:avLst/>
          </a:prstGeom>
          <a:ln>
            <a:solidFill>
              <a:srgbClr val="EAEAEA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241032" y="2805901"/>
            <a:ext cx="4104456" cy="3271272"/>
          </a:xfrm>
          <a:prstGeom prst="rect">
            <a:avLst/>
          </a:prstGeom>
          <a:ln>
            <a:solidFill>
              <a:srgbClr val="EAEAEA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2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시스템 모니터링 방안 </a:t>
                  </a:r>
                </a:p>
              </p:txBody>
            </p:sp>
          </p:grpSp>
          <p:sp>
            <p:nvSpPr>
              <p:cNvPr id="11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021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9" y="2960948"/>
            <a:ext cx="3040725" cy="17783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5.1 </a:t>
            </a:r>
            <a:r>
              <a:rPr lang="ko-KR" altLang="en-US" sz="2000" dirty="0">
                <a:solidFill>
                  <a:prstClr val="white"/>
                </a:solidFill>
              </a:rPr>
              <a:t>공통 요건 구현 방안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5.1.6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계열사 추가 연동 개발지원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(E-Mail, SMS,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형상관리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결재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존에서 이루어지는 구축 부분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 Gateway, API Server)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계열사 내부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시스템과의 연동을 위해 필요한 요건이 존재 시 커스터마이징을 통해 연동 처리하도록 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8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3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각 계열사 업무시스템</a:t>
                  </a:r>
                  <a:r>
                    <a:rPr lang="en-US" altLang="ko-KR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(E-Mail, SMS, </a:t>
                  </a:r>
                  <a:r>
                    <a:rPr lang="ko-KR" altLang="en-US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형상관리</a:t>
                  </a:r>
                  <a:r>
                    <a:rPr lang="en-US" altLang="ko-KR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결재</a:t>
                  </a:r>
                  <a:r>
                    <a:rPr lang="en-US" altLang="ko-KR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) </a:t>
                  </a:r>
                  <a:r>
                    <a:rPr lang="ko-KR" altLang="en-US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연동 방안</a:t>
                  </a:r>
                </a:p>
              </p:txBody>
            </p:sp>
          </p:grpSp>
          <p:sp>
            <p:nvSpPr>
              <p:cNvPr id="12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439738" y="2692660"/>
            <a:ext cx="1560934" cy="2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399" tIns="42199" rIns="84399" bIns="42199">
            <a:spAutoFit/>
          </a:bodyPr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2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시스템 구성도</a:t>
            </a:r>
          </a:p>
        </p:txBody>
      </p:sp>
      <p:sp>
        <p:nvSpPr>
          <p:cNvPr id="71" name="이등변 삼각형 70"/>
          <p:cNvSpPr/>
          <p:nvPr/>
        </p:nvSpPr>
        <p:spPr bwMode="auto">
          <a:xfrm rot="5102921" flipV="1">
            <a:off x="1523335" y="4308127"/>
            <a:ext cx="4078897" cy="830330"/>
          </a:xfrm>
          <a:prstGeom prst="triangle">
            <a:avLst>
              <a:gd name="adj" fmla="val 39992"/>
            </a:avLst>
          </a:prstGeom>
          <a:gradFill>
            <a:gsLst>
              <a:gs pos="0">
                <a:schemeClr val="bg2">
                  <a:lumMod val="20000"/>
                  <a:lumOff val="80000"/>
                  <a:alpha val="0"/>
                </a:schemeClr>
              </a:gs>
              <a:gs pos="100000">
                <a:srgbClr val="1388D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663575" algn="l"/>
              </a:tabLst>
            </a:pPr>
            <a:endParaRPr lang="ko-KR" altLang="en-US" sz="1000" u="none" dirty="0" err="1">
              <a:latin typeface="Arial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60752" y="2521085"/>
            <a:ext cx="5705411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65268" y="2678102"/>
            <a:ext cx="1944216" cy="3591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업무시스템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603546" y="3140968"/>
            <a:ext cx="1476164" cy="567639"/>
          </a:xfrm>
          <a:prstGeom prst="roundRect">
            <a:avLst/>
          </a:prstGeom>
          <a:solidFill>
            <a:srgbClr val="FFC000"/>
          </a:solidFill>
          <a:ln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E-Mail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03546" y="3943040"/>
            <a:ext cx="1476164" cy="567639"/>
          </a:xfrm>
          <a:prstGeom prst="roundRect">
            <a:avLst/>
          </a:prstGeom>
          <a:solidFill>
            <a:srgbClr val="FFC000"/>
          </a:solidFill>
          <a:ln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603546" y="4745112"/>
            <a:ext cx="1476164" cy="567639"/>
          </a:xfrm>
          <a:prstGeom prst="roundRect">
            <a:avLst/>
          </a:prstGeom>
          <a:solidFill>
            <a:srgbClr val="FFC000"/>
          </a:solidFill>
          <a:ln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형상관리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599294" y="5547184"/>
            <a:ext cx="1476164" cy="567639"/>
          </a:xfrm>
          <a:prstGeom prst="roundRect">
            <a:avLst/>
          </a:prstGeom>
          <a:solidFill>
            <a:srgbClr val="FFC000"/>
          </a:solidFill>
          <a:ln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서버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148203" y="2960948"/>
            <a:ext cx="1266825" cy="919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  <a:t>API Gateway</a:t>
            </a:r>
          </a:p>
        </p:txBody>
      </p:sp>
      <p:sp>
        <p:nvSpPr>
          <p:cNvPr id="21" name="Can 10"/>
          <p:cNvSpPr/>
          <p:nvPr/>
        </p:nvSpPr>
        <p:spPr>
          <a:xfrm>
            <a:off x="4628964" y="3809329"/>
            <a:ext cx="936104" cy="375755"/>
          </a:xfrm>
          <a:prstGeom prst="ca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인증관리</a:t>
            </a:r>
          </a:p>
        </p:txBody>
      </p:sp>
      <p:cxnSp>
        <p:nvCxnSpPr>
          <p:cNvPr id="22" name="Straight Arrow Connector 34"/>
          <p:cNvCxnSpPr>
            <a:stCxn id="20" idx="3"/>
            <a:endCxn id="49" idx="1"/>
          </p:cNvCxnSpPr>
          <p:nvPr/>
        </p:nvCxnSpPr>
        <p:spPr bwMode="gray">
          <a:xfrm>
            <a:off x="5415028" y="3420598"/>
            <a:ext cx="533294" cy="619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4" name="Straight Arrow Connector 95"/>
          <p:cNvCxnSpPr>
            <a:stCxn id="49" idx="3"/>
            <a:endCxn id="6" idx="1"/>
          </p:cNvCxnSpPr>
          <p:nvPr/>
        </p:nvCxnSpPr>
        <p:spPr bwMode="gray">
          <a:xfrm flipV="1">
            <a:off x="6890919" y="3424788"/>
            <a:ext cx="712627" cy="2002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5948322" y="2967140"/>
            <a:ext cx="942597" cy="9193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  <a:t>API Server</a:t>
            </a:r>
            <a:br>
              <a:rPr lang="en-US" altLang="ko-KR" sz="1200" kern="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</a:br>
            <a:r>
              <a:rPr lang="en-US" altLang="ko-KR" sz="1200" kern="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  <a:t>(</a:t>
            </a:r>
            <a:r>
              <a:rPr lang="ko-KR" altLang="en-US" sz="1200" kern="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  <a:t>전문 변환</a:t>
            </a:r>
            <a:r>
              <a:rPr lang="en-US" altLang="ko-KR" sz="1200" kern="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rPr>
              <a:t>)</a:t>
            </a:r>
          </a:p>
        </p:txBody>
      </p:sp>
      <p:cxnSp>
        <p:nvCxnSpPr>
          <p:cNvPr id="57" name="Straight Arrow Connector 95"/>
          <p:cNvCxnSpPr>
            <a:stCxn id="49" idx="3"/>
            <a:endCxn id="52" idx="1"/>
          </p:cNvCxnSpPr>
          <p:nvPr/>
        </p:nvCxnSpPr>
        <p:spPr bwMode="gray">
          <a:xfrm>
            <a:off x="6890919" y="3426790"/>
            <a:ext cx="712627" cy="800070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60" name="Straight Arrow Connector 95"/>
          <p:cNvCxnSpPr>
            <a:stCxn id="49" idx="3"/>
          </p:cNvCxnSpPr>
          <p:nvPr/>
        </p:nvCxnSpPr>
        <p:spPr bwMode="gray">
          <a:xfrm>
            <a:off x="6890919" y="3426790"/>
            <a:ext cx="706278" cy="1605384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63" name="Straight Arrow Connector 95"/>
          <p:cNvCxnSpPr>
            <a:stCxn id="49" idx="3"/>
          </p:cNvCxnSpPr>
          <p:nvPr/>
        </p:nvCxnSpPr>
        <p:spPr bwMode="gray">
          <a:xfrm>
            <a:off x="6890919" y="3426790"/>
            <a:ext cx="689765" cy="2444636"/>
          </a:xfrm>
          <a:prstGeom prst="straightConnector1">
            <a:avLst/>
          </a:prstGeom>
          <a:noFill/>
          <a:ln w="28575">
            <a:solidFill>
              <a:srgbClr val="0066FF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77777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4052900" y="4779761"/>
            <a:ext cx="2988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존 단위 업무시스템</a:t>
            </a:r>
            <a:r>
              <a:rPr lang="en-US" altLang="ko-KR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(E-Mail, SMS, 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형상관리</a:t>
            </a:r>
            <a:r>
              <a:rPr lang="en-US" altLang="ko-KR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r>
              <a:rPr lang="en-US" altLang="ko-KR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과의 연동 처리를 위해</a:t>
            </a:r>
            <a:r>
              <a:rPr lang="en-US" altLang="ko-KR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계열사 시스템 환경 및 업무상황에 맞도록 </a:t>
            </a:r>
            <a:r>
              <a:rPr lang="ko-KR" altLang="en-US" sz="14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r>
              <a: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연동 개발 처리</a:t>
            </a:r>
          </a:p>
        </p:txBody>
      </p:sp>
    </p:spTree>
    <p:extLst>
      <p:ext uri="{BB962C8B-B14F-4D97-AF65-F5344CB8AC3E}">
        <p14:creationId xmlns:p14="http://schemas.microsoft.com/office/powerpoint/2010/main" val="409241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주제안사 소개 </a:t>
            </a:r>
            <a:r>
              <a:rPr lang="en-US" altLang="ko-KR" dirty="0"/>
              <a:t>&gt; </a:t>
            </a:r>
            <a:r>
              <a:rPr lang="en-US" altLang="ko-KR" sz="2000" dirty="0"/>
              <a:t>1.2 </a:t>
            </a:r>
            <a:r>
              <a:rPr lang="ko-KR" altLang="en-US" sz="2000" dirty="0"/>
              <a:t>뱅크웨어글로벌 조직 및 인력 현</a:t>
            </a:r>
            <a:r>
              <a:rPr lang="ko-KR" altLang="en-US" dirty="0"/>
              <a:t>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뱅크웨어글로벌 조직 현황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4800" y="1581150"/>
            <a:ext cx="9372600" cy="46418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2839392" y="2157581"/>
            <a:ext cx="2959688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u="none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rPr>
              <a:t>Bankware Global</a:t>
            </a:r>
            <a:endParaRPr lang="ko-KR" altLang="en-US" sz="1400" b="1" u="none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>
            <a:off x="7707509" y="2157581"/>
            <a:ext cx="1608797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/>
          <a:p>
            <a:pPr algn="ctr" latinLnBrk="0">
              <a:lnSpc>
                <a:spcPct val="80000"/>
              </a:lnSpc>
            </a:pPr>
            <a:r>
              <a:rPr lang="ko-KR" altLang="en-US" sz="1100" b="1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다봄소프트</a:t>
            </a:r>
          </a:p>
        </p:txBody>
      </p:sp>
      <p:sp>
        <p:nvSpPr>
          <p:cNvPr id="36" name="AutoShape 19"/>
          <p:cNvSpPr>
            <a:spLocks noChangeArrowheads="1"/>
          </p:cNvSpPr>
          <p:nvPr/>
        </p:nvSpPr>
        <p:spPr bwMode="auto">
          <a:xfrm>
            <a:off x="7707509" y="3031123"/>
            <a:ext cx="1608797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u="none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인슈웨어 글로벌</a:t>
            </a:r>
            <a:endParaRPr kumimoji="0" lang="ko-KR" altLang="en-US" sz="11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37" name="직선 연결선 36"/>
          <p:cNvCxnSpPr>
            <a:stCxn id="34" idx="3"/>
            <a:endCxn id="35" idx="1"/>
          </p:cNvCxnSpPr>
          <p:nvPr/>
        </p:nvCxnSpPr>
        <p:spPr>
          <a:xfrm>
            <a:off x="5799080" y="2351429"/>
            <a:ext cx="1908429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4" idx="3"/>
            <a:endCxn id="36" idx="1"/>
          </p:cNvCxnSpPr>
          <p:nvPr/>
        </p:nvCxnSpPr>
        <p:spPr>
          <a:xfrm>
            <a:off x="5799080" y="2351429"/>
            <a:ext cx="1908429" cy="8735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9"/>
          <p:cNvSpPr>
            <a:spLocks noChangeArrowheads="1"/>
          </p:cNvSpPr>
          <p:nvPr/>
        </p:nvSpPr>
        <p:spPr bwMode="auto">
          <a:xfrm>
            <a:off x="2334485" y="3052810"/>
            <a:ext cx="1215692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컨설팅본부</a:t>
            </a:r>
          </a:p>
        </p:txBody>
      </p:sp>
      <p:sp>
        <p:nvSpPr>
          <p:cNvPr id="40" name="AutoShape 19"/>
          <p:cNvSpPr>
            <a:spLocks noChangeArrowheads="1"/>
          </p:cNvSpPr>
          <p:nvPr/>
        </p:nvSpPr>
        <p:spPr bwMode="auto">
          <a:xfrm>
            <a:off x="3712868" y="3052810"/>
            <a:ext cx="1215692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u="none" kern="0" noProof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서비스 사업</a:t>
            </a: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본부</a:t>
            </a:r>
          </a:p>
        </p:txBody>
      </p:sp>
      <p:sp>
        <p:nvSpPr>
          <p:cNvPr id="41" name="AutoShape 19"/>
          <p:cNvSpPr>
            <a:spLocks noChangeArrowheads="1"/>
          </p:cNvSpPr>
          <p:nvPr/>
        </p:nvSpPr>
        <p:spPr bwMode="auto">
          <a:xfrm>
            <a:off x="5172183" y="3052810"/>
            <a:ext cx="1215692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u="none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SW</a:t>
            </a:r>
            <a:r>
              <a:rPr lang="ko-KR" altLang="en-US" sz="1000" u="none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연구소</a:t>
            </a: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42" name="꺾인 연결선 41"/>
          <p:cNvCxnSpPr>
            <a:stCxn id="34" idx="2"/>
            <a:endCxn id="39" idx="0"/>
          </p:cNvCxnSpPr>
          <p:nvPr/>
        </p:nvCxnSpPr>
        <p:spPr bwMode="gray">
          <a:xfrm rot="5400000">
            <a:off x="3377018" y="2110591"/>
            <a:ext cx="507533" cy="1376905"/>
          </a:xfrm>
          <a:prstGeom prst="bentConnector3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0" idx="0"/>
            <a:endCxn id="34" idx="2"/>
          </p:cNvCxnSpPr>
          <p:nvPr/>
        </p:nvCxnSpPr>
        <p:spPr bwMode="gray">
          <a:xfrm rot="16200000" flipV="1">
            <a:off x="4066209" y="2798305"/>
            <a:ext cx="507533" cy="1478"/>
          </a:xfrm>
          <a:prstGeom prst="bentConnector3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41" idx="0"/>
            <a:endCxn id="34" idx="2"/>
          </p:cNvCxnSpPr>
          <p:nvPr/>
        </p:nvCxnSpPr>
        <p:spPr bwMode="gray">
          <a:xfrm rot="16200000" flipV="1">
            <a:off x="4795867" y="2068647"/>
            <a:ext cx="507533" cy="1460793"/>
          </a:xfrm>
          <a:prstGeom prst="bentConnector3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38557" y="2104158"/>
            <a:ext cx="569387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1000" b="1" u="none" dirty="0">
                <a:latin typeface="맑은 고딕" pitchFamily="50" charset="-127"/>
                <a:ea typeface="맑은 고딕" pitchFamily="50" charset="-127"/>
              </a:rPr>
              <a:t>자회사</a:t>
            </a:r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712868" y="3517384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금융사업본부</a:t>
            </a:r>
          </a:p>
        </p:txBody>
      </p:sp>
      <p:sp>
        <p:nvSpPr>
          <p:cNvPr id="47" name="AutoShape 19"/>
          <p:cNvSpPr>
            <a:spLocks noChangeArrowheads="1"/>
          </p:cNvSpPr>
          <p:nvPr/>
        </p:nvSpPr>
        <p:spPr bwMode="auto">
          <a:xfrm>
            <a:off x="3712868" y="3889428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클라우드사업본부</a:t>
            </a:r>
          </a:p>
        </p:txBody>
      </p:sp>
      <p:sp>
        <p:nvSpPr>
          <p:cNvPr id="48" name="AutoShape 19"/>
          <p:cNvSpPr>
            <a:spLocks noChangeArrowheads="1"/>
          </p:cNvSpPr>
          <p:nvPr/>
        </p:nvSpPr>
        <p:spPr bwMode="auto">
          <a:xfrm>
            <a:off x="3712868" y="4261472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36000" bIns="0" anchor="ctr"/>
          <a:lstStyle/>
          <a:p>
            <a:pPr algn="ctr" defTabSz="914400">
              <a:lnSpc>
                <a:spcPct val="80000"/>
              </a:lnSpc>
            </a:pPr>
            <a:r>
              <a:rPr lang="ko-KR" altLang="en-US" sz="900" b="1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인프라사업본부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43923" y="2541801"/>
            <a:ext cx="1508746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 u="none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APM</a:t>
            </a:r>
            <a:r>
              <a:rPr lang="ko-KR" altLang="en-US" dirty="0"/>
              <a:t> 솔루션 전문 회사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11482" y="3411444"/>
            <a:ext cx="1192954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 u="none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보험 </a:t>
            </a:r>
            <a:r>
              <a:rPr lang="en-US" altLang="ko-KR" dirty="0"/>
              <a:t>IT </a:t>
            </a:r>
            <a:r>
              <a:rPr lang="ko-KR" altLang="en-US" dirty="0"/>
              <a:t>전문 회사</a:t>
            </a:r>
          </a:p>
        </p:txBody>
      </p:sp>
      <p:sp>
        <p:nvSpPr>
          <p:cNvPr id="51" name="AutoShape 19"/>
          <p:cNvSpPr>
            <a:spLocks noChangeArrowheads="1"/>
          </p:cNvSpPr>
          <p:nvPr/>
        </p:nvSpPr>
        <p:spPr bwMode="auto">
          <a:xfrm>
            <a:off x="7707509" y="3755732"/>
            <a:ext cx="1608797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뱅크웨어 서비스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83789" y="4136053"/>
            <a:ext cx="697627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 u="none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부산법인</a:t>
            </a:r>
          </a:p>
        </p:txBody>
      </p:sp>
      <p:cxnSp>
        <p:nvCxnSpPr>
          <p:cNvPr id="53" name="꺾인 연결선 52"/>
          <p:cNvCxnSpPr>
            <a:stCxn id="34" idx="3"/>
            <a:endCxn id="51" idx="1"/>
          </p:cNvCxnSpPr>
          <p:nvPr/>
        </p:nvCxnSpPr>
        <p:spPr>
          <a:xfrm>
            <a:off x="5799080" y="2351429"/>
            <a:ext cx="1908429" cy="1598151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utoShape 19"/>
          <p:cNvSpPr>
            <a:spLocks noChangeArrowheads="1"/>
          </p:cNvSpPr>
          <p:nvPr/>
        </p:nvSpPr>
        <p:spPr bwMode="auto">
          <a:xfrm>
            <a:off x="757512" y="2157581"/>
            <a:ext cx="1608797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중국 </a:t>
            </a: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JV (</a:t>
            </a: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샹윈</a:t>
            </a: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)</a:t>
            </a:r>
            <a:endParaRPr kumimoji="0" lang="ko-KR" altLang="en-US" sz="11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0674" y="1857937"/>
            <a:ext cx="203613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u="none" dirty="0">
                <a:latin typeface="+mn-ea"/>
                <a:ea typeface="+mn-ea"/>
              </a:rPr>
              <a:t>알리바바그룹과의 합작회사</a:t>
            </a:r>
            <a:r>
              <a:rPr lang="en-US" altLang="ko-KR" sz="1000" b="1" u="none" dirty="0">
                <a:latin typeface="+mn-ea"/>
                <a:ea typeface="+mn-ea"/>
              </a:rPr>
              <a:t>(JV)</a:t>
            </a:r>
            <a:endParaRPr lang="ko-KR" altLang="en-US" sz="1000" b="1" u="none" dirty="0">
              <a:latin typeface="+mn-ea"/>
              <a:ea typeface="+mn-ea"/>
            </a:endParaRPr>
          </a:p>
        </p:txBody>
      </p:sp>
      <p:cxnSp>
        <p:nvCxnSpPr>
          <p:cNvPr id="56" name="직선 연결선 55"/>
          <p:cNvCxnSpPr>
            <a:stCxn id="54" idx="3"/>
            <a:endCxn id="34" idx="1"/>
          </p:cNvCxnSpPr>
          <p:nvPr/>
        </p:nvCxnSpPr>
        <p:spPr>
          <a:xfrm>
            <a:off x="2366309" y="2351429"/>
            <a:ext cx="47308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utoShape 19"/>
          <p:cNvSpPr>
            <a:spLocks noChangeArrowheads="1"/>
          </p:cNvSpPr>
          <p:nvPr/>
        </p:nvSpPr>
        <p:spPr bwMode="auto">
          <a:xfrm>
            <a:off x="5172183" y="3517384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36000" bIns="0" anchor="ctr"/>
          <a:lstStyle/>
          <a:p>
            <a:pPr algn="ctr" defTabSz="914400">
              <a:lnSpc>
                <a:spcPct val="80000"/>
              </a:lnSpc>
            </a:pPr>
            <a:r>
              <a:rPr lang="ko-KR" altLang="en-US" sz="900" b="1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인프라솔루션실</a:t>
            </a:r>
          </a:p>
        </p:txBody>
      </p:sp>
      <p:sp>
        <p:nvSpPr>
          <p:cNvPr id="58" name="AutoShape 19"/>
          <p:cNvSpPr>
            <a:spLocks noChangeArrowheads="1"/>
          </p:cNvSpPr>
          <p:nvPr/>
        </p:nvSpPr>
        <p:spPr bwMode="auto">
          <a:xfrm>
            <a:off x="5172183" y="4575228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금융솔루션실</a:t>
            </a:r>
          </a:p>
        </p:txBody>
      </p:sp>
      <p:sp>
        <p:nvSpPr>
          <p:cNvPr id="59" name="AutoShape 19"/>
          <p:cNvSpPr>
            <a:spLocks noChangeArrowheads="1"/>
          </p:cNvSpPr>
          <p:nvPr/>
        </p:nvSpPr>
        <p:spPr bwMode="auto">
          <a:xfrm>
            <a:off x="5172183" y="4947272"/>
            <a:ext cx="1215692" cy="300035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36000" bIns="0" anchor="ctr"/>
          <a:lstStyle/>
          <a:p>
            <a:pPr algn="ctr" defTabSz="914400">
              <a:lnSpc>
                <a:spcPct val="80000"/>
              </a:lnSpc>
            </a:pPr>
            <a:r>
              <a:rPr lang="en-US" altLang="ko-KR" sz="900" b="1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B2C </a:t>
            </a:r>
            <a:r>
              <a:rPr lang="ko-KR" altLang="en-US" sz="900" b="1" kern="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서비스실</a:t>
            </a:r>
          </a:p>
        </p:txBody>
      </p:sp>
      <p:sp>
        <p:nvSpPr>
          <p:cNvPr id="60" name="AutoShape 19"/>
          <p:cNvSpPr>
            <a:spLocks noChangeArrowheads="1"/>
          </p:cNvSpPr>
          <p:nvPr/>
        </p:nvSpPr>
        <p:spPr bwMode="auto">
          <a:xfrm>
            <a:off x="3848100" y="4606806"/>
            <a:ext cx="992579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인프라솔루션팀</a:t>
            </a:r>
          </a:p>
        </p:txBody>
      </p:sp>
      <p:sp>
        <p:nvSpPr>
          <p:cNvPr id="61" name="AutoShape 19"/>
          <p:cNvSpPr>
            <a:spLocks noChangeArrowheads="1"/>
          </p:cNvSpPr>
          <p:nvPr/>
        </p:nvSpPr>
        <p:spPr bwMode="auto">
          <a:xfrm>
            <a:off x="3848100" y="4834958"/>
            <a:ext cx="631904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SI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사업팀</a:t>
            </a:r>
          </a:p>
        </p:txBody>
      </p:sp>
      <p:sp>
        <p:nvSpPr>
          <p:cNvPr id="62" name="AutoShape 19"/>
          <p:cNvSpPr>
            <a:spLocks noChangeArrowheads="1"/>
          </p:cNvSpPr>
          <p:nvPr/>
        </p:nvSpPr>
        <p:spPr bwMode="auto">
          <a:xfrm>
            <a:off x="3848100" y="5063319"/>
            <a:ext cx="1148071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프론트엔드 사업팀</a:t>
            </a:r>
          </a:p>
        </p:txBody>
      </p:sp>
      <p:sp>
        <p:nvSpPr>
          <p:cNvPr id="63" name="AutoShape 19"/>
          <p:cNvSpPr>
            <a:spLocks noChangeArrowheads="1"/>
          </p:cNvSpPr>
          <p:nvPr/>
        </p:nvSpPr>
        <p:spPr bwMode="auto">
          <a:xfrm>
            <a:off x="5307415" y="3844978"/>
            <a:ext cx="1055097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인터페이스</a:t>
            </a: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FW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팀</a:t>
            </a:r>
          </a:p>
        </p:txBody>
      </p:sp>
      <p:sp>
        <p:nvSpPr>
          <p:cNvPr id="64" name="AutoShape 19"/>
          <p:cNvSpPr>
            <a:spLocks noChangeArrowheads="1"/>
          </p:cNvSpPr>
          <p:nvPr/>
        </p:nvSpPr>
        <p:spPr bwMode="auto">
          <a:xfrm>
            <a:off x="5307415" y="4073130"/>
            <a:ext cx="1170513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어플리케이션</a:t>
            </a: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FW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팀</a:t>
            </a:r>
          </a:p>
        </p:txBody>
      </p:sp>
      <p:sp>
        <p:nvSpPr>
          <p:cNvPr id="65" name="AutoShape 19"/>
          <p:cNvSpPr>
            <a:spLocks noChangeArrowheads="1"/>
          </p:cNvSpPr>
          <p:nvPr/>
        </p:nvSpPr>
        <p:spPr bwMode="auto">
          <a:xfrm>
            <a:off x="5307415" y="4301491"/>
            <a:ext cx="1107996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품질관리솔루션팀</a:t>
            </a:r>
          </a:p>
        </p:txBody>
      </p:sp>
      <p:sp>
        <p:nvSpPr>
          <p:cNvPr id="66" name="AutoShape 19"/>
          <p:cNvSpPr>
            <a:spLocks noChangeArrowheads="1"/>
          </p:cNvSpPr>
          <p:nvPr/>
        </p:nvSpPr>
        <p:spPr bwMode="auto">
          <a:xfrm>
            <a:off x="5307415" y="5275140"/>
            <a:ext cx="922047" cy="230832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UX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전문가그룹</a:t>
            </a:r>
          </a:p>
        </p:txBody>
      </p:sp>
      <p:sp>
        <p:nvSpPr>
          <p:cNvPr id="68" name="AutoShape 19"/>
          <p:cNvSpPr>
            <a:spLocks noChangeArrowheads="1"/>
          </p:cNvSpPr>
          <p:nvPr/>
        </p:nvSpPr>
        <p:spPr bwMode="auto">
          <a:xfrm>
            <a:off x="1020035" y="3052810"/>
            <a:ext cx="1215692" cy="387696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wrap="none" lIns="0" tIns="3600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5pPr>
            <a:lvl6pPr marL="22860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6pPr>
            <a:lvl7pPr marL="27432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7pPr>
            <a:lvl8pPr marL="32004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8pPr>
            <a:lvl9pPr marL="3657600" algn="l" defTabSz="914400" rtl="0" eaLnBrk="1" latinLnBrk="1" hangingPunct="1">
              <a:defRPr sz="2000" b="1" kern="1200">
                <a:solidFill>
                  <a:schemeClr val="tx1"/>
                </a:solidFill>
                <a:latin typeface="Optima" pitchFamily="2" charset="2"/>
                <a:ea typeface="가는각진목체"/>
                <a:cs typeface="가는각진목체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경역관리본부</a:t>
            </a:r>
          </a:p>
        </p:txBody>
      </p:sp>
      <p:cxnSp>
        <p:nvCxnSpPr>
          <p:cNvPr id="69" name="꺾인 연결선 68"/>
          <p:cNvCxnSpPr>
            <a:stCxn id="34" idx="2"/>
            <a:endCxn id="68" idx="0"/>
          </p:cNvCxnSpPr>
          <p:nvPr/>
        </p:nvCxnSpPr>
        <p:spPr>
          <a:xfrm rot="5400000">
            <a:off x="2719793" y="1453366"/>
            <a:ext cx="507533" cy="2691355"/>
          </a:xfrm>
          <a:prstGeom prst="bentConnector3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311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</a:t>
            </a:r>
            <a:r>
              <a:rPr lang="en-US" altLang="ko-KR" dirty="0"/>
              <a:t> </a:t>
            </a:r>
            <a:r>
              <a:rPr lang="en-US" altLang="ko-KR" sz="2000" dirty="0"/>
              <a:t>5.1 </a:t>
            </a:r>
            <a:r>
              <a:rPr lang="ko-KR" altLang="en-US" sz="2000" dirty="0"/>
              <a:t>공통 요건 구현 방안</a:t>
            </a:r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53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5.1.7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테스트를 위해 운영 환경과 동일한 아키텍처 구성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(H/W, S/W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고려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47156" y="2384884"/>
            <a:ext cx="5328592" cy="2124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하드웨어 구성도 및 소프트웨어 구성도 참조</a:t>
            </a:r>
          </a:p>
        </p:txBody>
      </p:sp>
    </p:spTree>
    <p:extLst>
      <p:ext uri="{BB962C8B-B14F-4D97-AF65-F5344CB8AC3E}">
        <p14:creationId xmlns:p14="http://schemas.microsoft.com/office/powerpoint/2010/main" val="110281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5.2.1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트래픽 제어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GUI </a:t>
            </a:r>
            <a:r>
              <a:rPr lang="ko-KR" altLang="en-US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관리환경을 통해서 손쉽게 </a:t>
            </a: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별로 유량 제어 설정이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서비스 제공자는 계약</a:t>
            </a: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/SLA</a:t>
            </a:r>
            <a:r>
              <a:rPr lang="ko-KR" altLang="en-US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에서 규정한 수준을 넘어서는 요청으로부터 안전하게 보호받게 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. 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523845" y="2428868"/>
            <a:ext cx="8973076" cy="4071966"/>
            <a:chOff x="357651" y="2151842"/>
            <a:chExt cx="9305463" cy="434899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651" y="2151842"/>
              <a:ext cx="4667357" cy="4348992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모서리가 둥근 직사각형 32"/>
            <p:cNvSpPr/>
            <p:nvPr/>
          </p:nvSpPr>
          <p:spPr bwMode="auto">
            <a:xfrm>
              <a:off x="4756242" y="3420600"/>
              <a:ext cx="4906872" cy="2775931"/>
            </a:xfrm>
            <a:prstGeom prst="roundRect">
              <a:avLst>
                <a:gd name="adj" fmla="val 7517"/>
              </a:avLst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850314" y="5148792"/>
              <a:ext cx="2742646" cy="575606"/>
            </a:xfrm>
            <a:prstGeom prst="roundRect">
              <a:avLst/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4988" y="3532235"/>
              <a:ext cx="4708525" cy="2513334"/>
            </a:xfrm>
            <a:prstGeom prst="rect">
              <a:avLst/>
            </a:prstGeom>
            <a:ln w="9525">
              <a:solidFill>
                <a:srgbClr val="4A759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이등변 삼각형 35"/>
            <p:cNvSpPr/>
            <p:nvPr/>
          </p:nvSpPr>
          <p:spPr bwMode="auto">
            <a:xfrm rot="16200000">
              <a:off x="3347726" y="4628012"/>
              <a:ext cx="2467076" cy="368037"/>
            </a:xfrm>
            <a:prstGeom prst="triangle">
              <a:avLst>
                <a:gd name="adj" fmla="val 22274"/>
              </a:avLst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664" y="5202912"/>
              <a:ext cx="2484276" cy="478995"/>
            </a:xfrm>
            <a:prstGeom prst="rect">
              <a:avLst/>
            </a:prstGeom>
          </p:spPr>
        </p:pic>
        <p:sp>
          <p:nvSpPr>
            <p:cNvPr id="38" name="설명선 2 37"/>
            <p:cNvSpPr/>
            <p:nvPr/>
          </p:nvSpPr>
          <p:spPr bwMode="auto">
            <a:xfrm>
              <a:off x="6596021" y="3188748"/>
              <a:ext cx="2556284" cy="671365"/>
            </a:xfrm>
            <a:prstGeom prst="borderCallout2">
              <a:avLst>
                <a:gd name="adj1" fmla="val 107974"/>
                <a:gd name="adj2" fmla="val 90666"/>
                <a:gd name="adj3" fmla="val 150804"/>
                <a:gd name="adj4" fmla="val 104888"/>
                <a:gd name="adj5" fmla="val 201021"/>
                <a:gd name="adj6" fmla="val 99652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“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하드 한계 적용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”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옵션을 통해서 서비스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한도 이후의 서비스 지속 여부 설정 가능 </a:t>
              </a:r>
            </a:p>
          </p:txBody>
        </p:sp>
        <p:sp>
          <p:nvSpPr>
            <p:cNvPr id="39" name="설명선 2 38"/>
            <p:cNvSpPr/>
            <p:nvPr/>
          </p:nvSpPr>
          <p:spPr bwMode="auto">
            <a:xfrm>
              <a:off x="3476836" y="2580122"/>
              <a:ext cx="2556284" cy="671365"/>
            </a:xfrm>
            <a:prstGeom prst="borderCallout2">
              <a:avLst>
                <a:gd name="adj1" fmla="val 103718"/>
                <a:gd name="adj2" fmla="val 17097"/>
                <a:gd name="adj3" fmla="val 120538"/>
                <a:gd name="adj4" fmla="val -10705"/>
                <a:gd name="adj5" fmla="val 301910"/>
                <a:gd name="adj6" fmla="val -48068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다양한 등급별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API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사용 정책을 통해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“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차별화된 서비스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”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제공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136222" y="2252552"/>
              <a:ext cx="3526891" cy="82178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실제 개별 호출 가능한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API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는 계획에 등록 가능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API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는 하나 또는 여러 개의 계획에 등록 가능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41" name="설명선 2 40"/>
            <p:cNvSpPr/>
            <p:nvPr/>
          </p:nvSpPr>
          <p:spPr bwMode="auto">
            <a:xfrm>
              <a:off x="6830651" y="5867945"/>
              <a:ext cx="1482575" cy="253105"/>
            </a:xfrm>
            <a:prstGeom prst="borderCallout2">
              <a:avLst>
                <a:gd name="adj1" fmla="val 25687"/>
                <a:gd name="adj2" fmla="val -2694"/>
                <a:gd name="adj3" fmla="val 33082"/>
                <a:gd name="adj4" fmla="val -37077"/>
                <a:gd name="adj5" fmla="val -215935"/>
                <a:gd name="adj6" fmla="val -76643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비율 설정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2" name="설명선 2 41"/>
            <p:cNvSpPr/>
            <p:nvPr/>
          </p:nvSpPr>
          <p:spPr bwMode="auto">
            <a:xfrm>
              <a:off x="6830651" y="5867944"/>
              <a:ext cx="1482575" cy="253105"/>
            </a:xfrm>
            <a:prstGeom prst="borderCallout2">
              <a:avLst>
                <a:gd name="adj1" fmla="val 25687"/>
                <a:gd name="adj2" fmla="val -2694"/>
                <a:gd name="adj3" fmla="val -17308"/>
                <a:gd name="adj4" fmla="val -38767"/>
                <a:gd name="adj5" fmla="val -478597"/>
                <a:gd name="adj6" fmla="val -7966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비율 및 한도 설정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632643" y="4415742"/>
              <a:ext cx="3102744" cy="1956832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452534" y="4699586"/>
              <a:ext cx="1189725" cy="308812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954183" y="4480090"/>
              <a:ext cx="2735121" cy="528308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954183" y="5100067"/>
              <a:ext cx="2735121" cy="528308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49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52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54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API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사용량 한도 관리 기능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&amp;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/>
                    </a:rPr>
                    <a:t>유량 제어를 통한 사용량 통제</a:t>
                  </a:r>
                  <a:endPara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59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5.2.1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트래픽 제어 기능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(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계속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특정 사용자 또는 애플리케이션의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요청에 대한 순간 부하를 제어하여 </a:t>
            </a: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BackEnd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업무시스템을 위험으로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부터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 보호하고 안전한 서비스를 운영할 수 있도록 지원합니다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/>
              </a:rPr>
              <a:t>.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309530" y="2357430"/>
            <a:ext cx="9214932" cy="4059902"/>
            <a:chOff x="236476" y="1913972"/>
            <a:chExt cx="9361040" cy="450336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496" y="4477045"/>
              <a:ext cx="5916360" cy="191152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6038498" y="4739080"/>
              <a:ext cx="3559018" cy="1675392"/>
              <a:chOff x="4559357" y="3461381"/>
              <a:chExt cx="5146171" cy="2775931"/>
            </a:xfrm>
          </p:grpSpPr>
          <p:sp>
            <p:nvSpPr>
              <p:cNvPr id="21" name="모서리가 둥근 직사각형 20"/>
              <p:cNvSpPr/>
              <p:nvPr/>
            </p:nvSpPr>
            <p:spPr bwMode="auto">
              <a:xfrm>
                <a:off x="4756241" y="3461381"/>
                <a:ext cx="4949287" cy="2775931"/>
              </a:xfrm>
              <a:prstGeom prst="roundRect">
                <a:avLst>
                  <a:gd name="adj" fmla="val 7517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22" name="이등변 삼각형 21"/>
              <p:cNvSpPr/>
              <p:nvPr/>
            </p:nvSpPr>
            <p:spPr bwMode="auto">
              <a:xfrm rot="16200000">
                <a:off x="3423724" y="4754906"/>
                <a:ext cx="2467076" cy="195810"/>
              </a:xfrm>
              <a:prstGeom prst="triangle">
                <a:avLst>
                  <a:gd name="adj" fmla="val 5943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8" name="Rectangle 1"/>
            <p:cNvSpPr>
              <a:spLocks noChangeArrowheads="1"/>
            </p:cNvSpPr>
            <p:nvPr/>
          </p:nvSpPr>
          <p:spPr bwMode="auto">
            <a:xfrm>
              <a:off x="236476" y="1913972"/>
              <a:ext cx="7772400" cy="41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4406" tIns="42203" rIns="84406" bIns="42203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sz="1200" dirty="0">
                <a:latin typeface="맑은 고딕" panose="020B0503020000020004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96" y="2248131"/>
              <a:ext cx="5916360" cy="189049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7336" y="4871822"/>
              <a:ext cx="1510242" cy="14270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9144" y="4873001"/>
              <a:ext cx="1610330" cy="142582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7" name="그룹 46"/>
            <p:cNvGrpSpPr/>
            <p:nvPr/>
          </p:nvGrpSpPr>
          <p:grpSpPr>
            <a:xfrm>
              <a:off x="5889104" y="2706060"/>
              <a:ext cx="2472306" cy="1436841"/>
              <a:chOff x="4559360" y="3461381"/>
              <a:chExt cx="5146166" cy="2775931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>
                <a:off x="5209480" y="3461381"/>
                <a:ext cx="4496046" cy="2775931"/>
              </a:xfrm>
              <a:prstGeom prst="roundRect">
                <a:avLst>
                  <a:gd name="adj" fmla="val 7517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49" name="이등변 삼각형 48"/>
              <p:cNvSpPr/>
              <p:nvPr/>
            </p:nvSpPr>
            <p:spPr bwMode="auto">
              <a:xfrm rot="16200000">
                <a:off x="3650884" y="4527750"/>
                <a:ext cx="2467077" cy="650125"/>
              </a:xfrm>
              <a:prstGeom prst="triangle">
                <a:avLst>
                  <a:gd name="adj" fmla="val 16374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oval" w="med" len="med"/>
                    <a:tailEnd type="oval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8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2893" y="2791074"/>
              <a:ext cx="1758012" cy="12171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직사각형 50"/>
            <p:cNvSpPr/>
            <p:nvPr/>
          </p:nvSpPr>
          <p:spPr>
            <a:xfrm>
              <a:off x="460360" y="1947233"/>
              <a:ext cx="342038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 latinLnBrk="0">
                <a:buFont typeface="Wingdings" panose="05000000000000000000" pitchFamily="2" charset="2"/>
                <a:buChar char="Ø"/>
              </a:pP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“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특정 </a:t>
              </a: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API 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별</a:t>
              </a: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”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로 실시간 거래 통제 기능 제공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4508" y="4215435"/>
              <a:ext cx="421246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 latinLnBrk="0">
                <a:buFont typeface="Wingdings" panose="05000000000000000000" pitchFamily="2" charset="2"/>
                <a:buChar char="Ø"/>
              </a:pP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“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특정 사용자</a:t>
              </a: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(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애플리케이션</a:t>
              </a: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)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 별</a:t>
              </a:r>
              <a:r>
                <a:rPr lang="en-US" altLang="ko-KR" sz="1100" b="1" dirty="0">
                  <a:solidFill>
                    <a:schemeClr val="accent4">
                      <a:lumMod val="75000"/>
                    </a:schemeClr>
                  </a:solidFill>
                </a:rPr>
                <a:t>”</a:t>
              </a:r>
              <a:r>
                <a:rPr lang="ko-KR" altLang="en-US" sz="1100" b="1" dirty="0">
                  <a:solidFill>
                    <a:schemeClr val="accent4">
                      <a:lumMod val="75000"/>
                    </a:schemeClr>
                  </a:solidFill>
                </a:rPr>
                <a:t> 실시간 거래 통제 기능 제공</a:t>
              </a:r>
            </a:p>
          </p:txBody>
        </p:sp>
        <p:sp>
          <p:nvSpPr>
            <p:cNvPr id="53" name="설명선 2 52"/>
            <p:cNvSpPr/>
            <p:nvPr/>
          </p:nvSpPr>
          <p:spPr bwMode="auto">
            <a:xfrm>
              <a:off x="6907176" y="2061789"/>
              <a:ext cx="1904595" cy="486592"/>
            </a:xfrm>
            <a:prstGeom prst="borderCallout2">
              <a:avLst>
                <a:gd name="adj1" fmla="val 43847"/>
                <a:gd name="adj2" fmla="val -2513"/>
                <a:gd name="adj3" fmla="val 23608"/>
                <a:gd name="adj4" fmla="val -31833"/>
                <a:gd name="adj5" fmla="val 287198"/>
                <a:gd name="adj6" fmla="val -63703"/>
              </a:avLst>
            </a:prstGeom>
            <a:solidFill>
              <a:schemeClr val="bg1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50000"/>
                </a:spcBef>
                <a:buClr>
                  <a:srgbClr val="FFC000"/>
                </a:buClr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오프라인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  <a:ea typeface="+mn-ea"/>
                </a:rPr>
                <a:t>”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 통해 </a:t>
              </a:r>
              <a:endParaRPr lang="en-US" altLang="ko-KR" sz="10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spcBef>
                  <a:spcPct val="50000"/>
                </a:spcBef>
                <a:buClr>
                  <a:srgbClr val="FFC000"/>
                </a:buClr>
              </a:pP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특정 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  <a:ea typeface="+mn-ea"/>
                </a:rPr>
                <a:t>API 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호출 즉시 차단 가능</a:t>
              </a:r>
            </a:p>
          </p:txBody>
        </p:sp>
        <p:sp>
          <p:nvSpPr>
            <p:cNvPr id="54" name="설명선 2 53"/>
            <p:cNvSpPr/>
            <p:nvPr/>
          </p:nvSpPr>
          <p:spPr bwMode="auto">
            <a:xfrm>
              <a:off x="7109805" y="4245140"/>
              <a:ext cx="2082200" cy="546364"/>
            </a:xfrm>
            <a:prstGeom prst="borderCallout2">
              <a:avLst>
                <a:gd name="adj1" fmla="val 43847"/>
                <a:gd name="adj2" fmla="val -2513"/>
                <a:gd name="adj3" fmla="val 40501"/>
                <a:gd name="adj4" fmla="val -46006"/>
                <a:gd name="adj5" fmla="val 303360"/>
                <a:gd name="adj6" fmla="val -72309"/>
              </a:avLst>
            </a:prstGeom>
            <a:solidFill>
              <a:schemeClr val="bg1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50000"/>
                </a:spcBef>
                <a:buClr>
                  <a:srgbClr val="FFC000"/>
                </a:buClr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  <a:ea typeface="+mn-ea"/>
                </a:rPr>
                <a:t>“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애플리케이션 </a:t>
              </a:r>
              <a:r>
                <a:rPr lang="ko-KR" altLang="en-US" sz="1000" b="1" dirty="0" err="1">
                  <a:solidFill>
                    <a:schemeClr val="tx1"/>
                  </a:solidFill>
                  <a:latin typeface="+mn-ea"/>
                  <a:ea typeface="+mn-ea"/>
                </a:rPr>
                <a:t>일시중단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  <a:ea typeface="+mn-ea"/>
                </a:rPr>
                <a:t>＂</a:t>
              </a: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통해 </a:t>
              </a:r>
              <a:endParaRPr lang="en-US" altLang="ko-KR" sz="10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spcBef>
                  <a:spcPct val="50000"/>
                </a:spcBef>
                <a:buClr>
                  <a:srgbClr val="FFC000"/>
                </a:buClr>
              </a:pPr>
              <a:r>
                <a: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rPr>
                <a:t>애플리케이션 사용 즉시 차단 가능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070549" y="3482055"/>
              <a:ext cx="967950" cy="664434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68445" y="5752898"/>
              <a:ext cx="1332988" cy="664434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59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62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64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API/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애플리케이션 별 특정 사용자 실시간 통제</a:t>
                  </a:r>
                </a:p>
              </p:txBody>
            </p:sp>
          </p:grpSp>
          <p:sp>
            <p:nvSpPr>
              <p:cNvPr id="63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621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5.2.2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라우팅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API Gateway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는 내부 정책을 통해서 서비스 라우팅 기능을 제공 가능하며 다양한 정책을 활용하여 컨텐츠 기반으로 서비스 라우팅도 가능합니다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.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추가적으로 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Gateway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에서 백엔드의 여러 서버에 대해 다양한 알고리즘을 통한 부하 분산역할을 수행 가능합니다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.</a:t>
            </a:r>
            <a:endParaRPr lang="en-US" altLang="ko-KR" sz="1200" dirty="0">
              <a:solidFill>
                <a:srgbClr val="1C1C1C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117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20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22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fontAlgn="base" latinLnBrk="0"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서비스 라우팅 기능</a:t>
                  </a:r>
                  <a:endParaRPr lang="en-US" altLang="ko-KR" sz="110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121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8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대각선 방향의 모서리가 둥근 사각형 98"/>
          <p:cNvSpPr/>
          <p:nvPr/>
        </p:nvSpPr>
        <p:spPr bwMode="auto">
          <a:xfrm>
            <a:off x="3873412" y="2698894"/>
            <a:ext cx="3208338" cy="1063625"/>
          </a:xfrm>
          <a:prstGeom prst="round2DiagRect">
            <a:avLst/>
          </a:prstGeom>
          <a:pattFill prst="dkUpDiag">
            <a:fgClr>
              <a:srgbClr val="D2D2D2"/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3231" tIns="33231" rIns="33231" bIns="33231" anchor="ctr"/>
          <a:lstStyle/>
          <a:p>
            <a:pPr algn="ctr" defTabSz="1399478">
              <a:defRPr/>
            </a:pPr>
            <a:endParaRPr lang="ko-KR" altLang="en-US" sz="923" dirty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1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387" y="2222644"/>
            <a:ext cx="3071813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 Box 7"/>
          <p:cNvSpPr txBox="1">
            <a:spLocks noChangeArrowheads="1"/>
          </p:cNvSpPr>
          <p:nvPr/>
        </p:nvSpPr>
        <p:spPr bwMode="gray">
          <a:xfrm>
            <a:off x="5321212" y="2662381"/>
            <a:ext cx="10255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77" tIns="43200" rIns="83077" bIns="43200">
            <a:spAutoFit/>
          </a:bodyPr>
          <a:lstStyle>
            <a:lvl1pPr marL="187325" indent="-187325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API Gateway</a:t>
            </a:r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gray">
          <a:xfrm>
            <a:off x="3990887" y="2851294"/>
            <a:ext cx="655638" cy="7270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77" tIns="43200" rIns="83077" bIns="43200" anchor="ctr"/>
          <a:lstStyle/>
          <a:p>
            <a:endParaRPr lang="ko-KR" altLang="en-US"/>
          </a:p>
        </p:txBody>
      </p:sp>
      <p:sp>
        <p:nvSpPr>
          <p:cNvPr id="63" name="Line 10"/>
          <p:cNvSpPr>
            <a:spLocks noChangeShapeType="1"/>
          </p:cNvSpPr>
          <p:nvPr/>
        </p:nvSpPr>
        <p:spPr bwMode="auto">
          <a:xfrm flipV="1">
            <a:off x="2249400" y="3233881"/>
            <a:ext cx="1554162" cy="0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64" name="Line 11"/>
          <p:cNvSpPr>
            <a:spLocks noChangeShapeType="1"/>
          </p:cNvSpPr>
          <p:nvPr/>
        </p:nvSpPr>
        <p:spPr bwMode="auto">
          <a:xfrm rot="16200000">
            <a:off x="4250148" y="3913743"/>
            <a:ext cx="478018" cy="945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2875606" y="3914832"/>
            <a:ext cx="3109249" cy="392113"/>
          </a:xfrm>
          <a:prstGeom prst="rect">
            <a:avLst/>
          </a:prstGeom>
          <a:solidFill>
            <a:srgbClr val="C1E9FF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eaLnBrk="1" latinLnBrk="0" hangingPunct="1">
              <a:defRPr sz="1000" b="1">
                <a:solidFill>
                  <a:schemeClr val="tx1"/>
                </a:solidFill>
                <a:latin typeface="맑은 고딕" pitchFamily="50" charset="-127"/>
              </a:defRPr>
            </a:lvl1pPr>
          </a:lstStyle>
          <a:p>
            <a:pPr>
              <a:defRPr/>
            </a:pPr>
            <a:r>
              <a:rPr lang="ko-KR" altLang="en-US" sz="1015" dirty="0">
                <a:solidFill>
                  <a:srgbClr val="000000"/>
                </a:solidFill>
                <a:ea typeface="맑은 고딕" panose="020B0503020000020004" pitchFamily="50" charset="-127"/>
              </a:rPr>
              <a:t>서비스 라우팅</a:t>
            </a:r>
            <a:r>
              <a:rPr lang="en-US" altLang="ko-KR" sz="1015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endParaRPr lang="ko-KR" altLang="en-US" sz="1015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단순 프락시 및 지정 서비스 라우팅 경로 호출</a:t>
            </a:r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 rot="16200000">
            <a:off x="7203988" y="2903681"/>
            <a:ext cx="144462" cy="477837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6750336" y="3902925"/>
            <a:ext cx="897227" cy="260967"/>
          </a:xfrm>
          <a:prstGeom prst="rect">
            <a:avLst/>
          </a:prstGeom>
          <a:solidFill>
            <a:srgbClr val="C1E9FF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eaLnBrk="1" latinLnBrk="0" hangingPunct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defRPr>
            </a:lvl1pPr>
          </a:lstStyle>
          <a:p>
            <a:pPr>
              <a:defRPr/>
            </a:pPr>
            <a:r>
              <a:rPr lang="ko-KR" altLang="en-US" sz="923" b="1" dirty="0">
                <a:solidFill>
                  <a:srgbClr val="000000"/>
                </a:solidFill>
                <a:ea typeface="맑은 고딕" panose="020B0503020000020004" pitchFamily="50" charset="-127"/>
              </a:rPr>
              <a:t>부하분산</a:t>
            </a:r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8259675" y="2692544"/>
            <a:ext cx="571500" cy="6604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endParaRPr lang="ko-KR" altLang="en-US" sz="923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923">
                <a:solidFill>
                  <a:srgbClr val="000000"/>
                </a:solidFill>
                <a:latin typeface="맑은 고딕" panose="020B0503020000020004" pitchFamily="50" charset="-127"/>
              </a:rPr>
              <a:t>서비스</a:t>
            </a:r>
          </a:p>
          <a:p>
            <a:pPr algn="ctr">
              <a:defRPr/>
            </a:pPr>
            <a:r>
              <a:rPr lang="ko-KR" altLang="en-US" sz="923">
                <a:solidFill>
                  <a:srgbClr val="000000"/>
                </a:solidFill>
                <a:latin typeface="맑은 고딕" panose="020B0503020000020004" pitchFamily="50" charset="-127"/>
              </a:rPr>
              <a:t>제공자</a:t>
            </a:r>
          </a:p>
          <a:p>
            <a:pPr algn="ctr">
              <a:defRPr/>
            </a:pPr>
            <a:endParaRPr lang="ko-KR" altLang="en-US" sz="923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24" name="Picture 18" descr="p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00" y="2635394"/>
            <a:ext cx="5000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3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87" y="3044969"/>
            <a:ext cx="1520825" cy="407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8" descr="p5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00" y="3503756"/>
            <a:ext cx="5000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Line 15"/>
          <p:cNvSpPr>
            <a:spLocks noChangeShapeType="1"/>
          </p:cNvSpPr>
          <p:nvPr/>
        </p:nvSpPr>
        <p:spPr bwMode="auto">
          <a:xfrm rot="16200000" flipH="1">
            <a:off x="7001581" y="3264838"/>
            <a:ext cx="546100" cy="481012"/>
          </a:xfrm>
          <a:prstGeom prst="line">
            <a:avLst/>
          </a:prstGeom>
          <a:noFill/>
          <a:ln w="12700">
            <a:solidFill>
              <a:srgbClr val="8A8A8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262" y="4354656"/>
            <a:ext cx="3042246" cy="1032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" name="그림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2" y="2222644"/>
            <a:ext cx="30702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" name="그룹 6"/>
          <p:cNvGrpSpPr>
            <a:grpSpLocks/>
          </p:cNvGrpSpPr>
          <p:nvPr/>
        </p:nvGrpSpPr>
        <p:grpSpPr bwMode="auto">
          <a:xfrm>
            <a:off x="1414375" y="2654444"/>
            <a:ext cx="1025525" cy="1201737"/>
            <a:chOff x="1323975" y="3402013"/>
            <a:chExt cx="984250" cy="1003300"/>
          </a:xfrm>
        </p:grpSpPr>
        <p:sp>
          <p:nvSpPr>
            <p:cNvPr id="135" name="타원 58"/>
            <p:cNvSpPr>
              <a:spLocks noChangeArrowheads="1"/>
            </p:cNvSpPr>
            <p:nvPr/>
          </p:nvSpPr>
          <p:spPr bwMode="auto">
            <a:xfrm>
              <a:off x="1323975" y="3402013"/>
              <a:ext cx="984250" cy="1003300"/>
            </a:xfrm>
            <a:prstGeom prst="ellipse">
              <a:avLst/>
            </a:prstGeom>
            <a:solidFill>
              <a:srgbClr val="C1E9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>
                <a:defRPr/>
              </a:pPr>
              <a:endParaRPr lang="ko-KR" altLang="en-US" sz="923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타원 92"/>
            <p:cNvSpPr/>
            <p:nvPr/>
          </p:nvSpPr>
          <p:spPr bwMode="auto">
            <a:xfrm>
              <a:off x="1378825" y="3459003"/>
              <a:ext cx="874550" cy="88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477" dirty="0">
                <a:solidFill>
                  <a:srgbClr val="FFFFFF"/>
                </a:solidFill>
              </a:endParaRPr>
            </a:p>
          </p:txBody>
        </p:sp>
        <p:sp>
          <p:nvSpPr>
            <p:cNvPr id="137" name="도넛 93"/>
            <p:cNvSpPr/>
            <p:nvPr/>
          </p:nvSpPr>
          <p:spPr bwMode="auto">
            <a:xfrm>
              <a:off x="1323975" y="3402013"/>
              <a:ext cx="984250" cy="1003300"/>
            </a:xfrm>
            <a:prstGeom prst="donut">
              <a:avLst>
                <a:gd name="adj" fmla="val 13275"/>
              </a:avLst>
            </a:prstGeom>
            <a:solidFill>
              <a:srgbClr val="7290B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l" defTabSz="8382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38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477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Box 105"/>
            <p:cNvSpPr txBox="1">
              <a:spLocks noChangeArrowheads="1"/>
            </p:cNvSpPr>
            <p:nvPr/>
          </p:nvSpPr>
          <p:spPr bwMode="auto">
            <a:xfrm>
              <a:off x="1561658" y="3938785"/>
              <a:ext cx="508885" cy="234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ko-KR" altLang="en-US" sz="1015" b="1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서비스</a:t>
              </a: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ko-KR" altLang="en-US" sz="1015" b="1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요청자</a:t>
              </a:r>
              <a:endParaRPr lang="ko-KR" altLang="en-US" sz="1015" b="1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9" name="Freeform 657"/>
          <p:cNvSpPr>
            <a:spLocks noEditPoints="1"/>
          </p:cNvSpPr>
          <p:nvPr/>
        </p:nvSpPr>
        <p:spPr bwMode="auto">
          <a:xfrm>
            <a:off x="1730287" y="2706831"/>
            <a:ext cx="434975" cy="517525"/>
          </a:xfrm>
          <a:custGeom>
            <a:avLst/>
            <a:gdLst>
              <a:gd name="T0" fmla="*/ 2147483646 w 420"/>
              <a:gd name="T1" fmla="*/ 2147483646 h 436"/>
              <a:gd name="T2" fmla="*/ 2147483646 w 420"/>
              <a:gd name="T3" fmla="*/ 2147483646 h 436"/>
              <a:gd name="T4" fmla="*/ 2147483646 w 420"/>
              <a:gd name="T5" fmla="*/ 2147483646 h 436"/>
              <a:gd name="T6" fmla="*/ 2147483646 w 420"/>
              <a:gd name="T7" fmla="*/ 2147483646 h 436"/>
              <a:gd name="T8" fmla="*/ 2147483646 w 420"/>
              <a:gd name="T9" fmla="*/ 2147483646 h 436"/>
              <a:gd name="T10" fmla="*/ 2147483646 w 420"/>
              <a:gd name="T11" fmla="*/ 2147483646 h 436"/>
              <a:gd name="T12" fmla="*/ 2147483646 w 420"/>
              <a:gd name="T13" fmla="*/ 2147483646 h 436"/>
              <a:gd name="T14" fmla="*/ 2147483646 w 420"/>
              <a:gd name="T15" fmla="*/ 2147483646 h 436"/>
              <a:gd name="T16" fmla="*/ 2147483646 w 420"/>
              <a:gd name="T17" fmla="*/ 2147483646 h 436"/>
              <a:gd name="T18" fmla="*/ 2147483646 w 420"/>
              <a:gd name="T19" fmla="*/ 2147483646 h 436"/>
              <a:gd name="T20" fmla="*/ 2147483646 w 420"/>
              <a:gd name="T21" fmla="*/ 0 h 436"/>
              <a:gd name="T22" fmla="*/ 2147483646 w 420"/>
              <a:gd name="T23" fmla="*/ 2147483646 h 436"/>
              <a:gd name="T24" fmla="*/ 2147483646 w 420"/>
              <a:gd name="T25" fmla="*/ 2147483646 h 436"/>
              <a:gd name="T26" fmla="*/ 2147483646 w 420"/>
              <a:gd name="T27" fmla="*/ 2147483646 h 436"/>
              <a:gd name="T28" fmla="*/ 2147483646 w 420"/>
              <a:gd name="T29" fmla="*/ 2147483646 h 436"/>
              <a:gd name="T30" fmla="*/ 2147483646 w 420"/>
              <a:gd name="T31" fmla="*/ 2147483646 h 436"/>
              <a:gd name="T32" fmla="*/ 2147483646 w 420"/>
              <a:gd name="T33" fmla="*/ 2147483646 h 436"/>
              <a:gd name="T34" fmla="*/ 2147483646 w 420"/>
              <a:gd name="T35" fmla="*/ 2147483646 h 436"/>
              <a:gd name="T36" fmla="*/ 2147483646 w 420"/>
              <a:gd name="T37" fmla="*/ 2147483646 h 436"/>
              <a:gd name="T38" fmla="*/ 2147483646 w 420"/>
              <a:gd name="T39" fmla="*/ 2147483646 h 436"/>
              <a:gd name="T40" fmla="*/ 2147483646 w 420"/>
              <a:gd name="T41" fmla="*/ 2147483646 h 436"/>
              <a:gd name="T42" fmla="*/ 2147483646 w 420"/>
              <a:gd name="T43" fmla="*/ 2147483646 h 436"/>
              <a:gd name="T44" fmla="*/ 2147483646 w 420"/>
              <a:gd name="T45" fmla="*/ 2147483646 h 436"/>
              <a:gd name="T46" fmla="*/ 2147483646 w 420"/>
              <a:gd name="T47" fmla="*/ 2147483646 h 436"/>
              <a:gd name="T48" fmla="*/ 2147483646 w 420"/>
              <a:gd name="T49" fmla="*/ 2147483646 h 436"/>
              <a:gd name="T50" fmla="*/ 2147483646 w 420"/>
              <a:gd name="T51" fmla="*/ 2147483646 h 436"/>
              <a:gd name="T52" fmla="*/ 2147483646 w 420"/>
              <a:gd name="T53" fmla="*/ 2147483646 h 436"/>
              <a:gd name="T54" fmla="*/ 2147483646 w 420"/>
              <a:gd name="T55" fmla="*/ 2147483646 h 436"/>
              <a:gd name="T56" fmla="*/ 2147483646 w 420"/>
              <a:gd name="T57" fmla="*/ 2147483646 h 436"/>
              <a:gd name="T58" fmla="*/ 2147483646 w 420"/>
              <a:gd name="T59" fmla="*/ 2147483646 h 436"/>
              <a:gd name="T60" fmla="*/ 2147483646 w 420"/>
              <a:gd name="T61" fmla="*/ 2147483646 h 436"/>
              <a:gd name="T62" fmla="*/ 2147483646 w 420"/>
              <a:gd name="T63" fmla="*/ 2147483646 h 436"/>
              <a:gd name="T64" fmla="*/ 2147483646 w 420"/>
              <a:gd name="T65" fmla="*/ 2147483646 h 436"/>
              <a:gd name="T66" fmla="*/ 2147483646 w 420"/>
              <a:gd name="T67" fmla="*/ 2147483646 h 436"/>
              <a:gd name="T68" fmla="*/ 2147483646 w 420"/>
              <a:gd name="T69" fmla="*/ 2147483646 h 436"/>
              <a:gd name="T70" fmla="*/ 2147483646 w 420"/>
              <a:gd name="T71" fmla="*/ 2147483646 h 436"/>
              <a:gd name="T72" fmla="*/ 2147483646 w 420"/>
              <a:gd name="T73" fmla="*/ 2147483646 h 436"/>
              <a:gd name="T74" fmla="*/ 2147483646 w 420"/>
              <a:gd name="T75" fmla="*/ 2147483646 h 436"/>
              <a:gd name="T76" fmla="*/ 2147483646 w 420"/>
              <a:gd name="T77" fmla="*/ 2147483646 h 436"/>
              <a:gd name="T78" fmla="*/ 2147483646 w 420"/>
              <a:gd name="T79" fmla="*/ 2147483646 h 436"/>
              <a:gd name="T80" fmla="*/ 2147483646 w 420"/>
              <a:gd name="T81" fmla="*/ 2147483646 h 436"/>
              <a:gd name="T82" fmla="*/ 2147483646 w 420"/>
              <a:gd name="T83" fmla="*/ 2147483646 h 436"/>
              <a:gd name="T84" fmla="*/ 2147483646 w 420"/>
              <a:gd name="T85" fmla="*/ 2147483646 h 436"/>
              <a:gd name="T86" fmla="*/ 2147483646 w 420"/>
              <a:gd name="T87" fmla="*/ 2147483646 h 436"/>
              <a:gd name="T88" fmla="*/ 2147483646 w 420"/>
              <a:gd name="T89" fmla="*/ 2147483646 h 436"/>
              <a:gd name="T90" fmla="*/ 2147483646 w 420"/>
              <a:gd name="T91" fmla="*/ 2147483646 h 436"/>
              <a:gd name="T92" fmla="*/ 2147483646 w 420"/>
              <a:gd name="T93" fmla="*/ 2147483646 h 436"/>
              <a:gd name="T94" fmla="*/ 2147483646 w 420"/>
              <a:gd name="T95" fmla="*/ 2147483646 h 436"/>
              <a:gd name="T96" fmla="*/ 2147483646 w 420"/>
              <a:gd name="T97" fmla="*/ 2147483646 h 436"/>
              <a:gd name="T98" fmla="*/ 2147483646 w 420"/>
              <a:gd name="T99" fmla="*/ 2147483646 h 436"/>
              <a:gd name="T100" fmla="*/ 2147483646 w 420"/>
              <a:gd name="T101" fmla="*/ 2147483646 h 436"/>
              <a:gd name="T102" fmla="*/ 2147483646 w 420"/>
              <a:gd name="T103" fmla="*/ 2147483646 h 436"/>
              <a:gd name="T104" fmla="*/ 2147483646 w 420"/>
              <a:gd name="T105" fmla="*/ 2147483646 h 436"/>
              <a:gd name="T106" fmla="*/ 2147483646 w 420"/>
              <a:gd name="T107" fmla="*/ 2147483646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20" h="436">
                <a:moveTo>
                  <a:pt x="419" y="377"/>
                </a:moveTo>
                <a:lnTo>
                  <a:pt x="419" y="377"/>
                </a:lnTo>
                <a:lnTo>
                  <a:pt x="411" y="359"/>
                </a:lnTo>
                <a:lnTo>
                  <a:pt x="402" y="345"/>
                </a:lnTo>
                <a:lnTo>
                  <a:pt x="393" y="334"/>
                </a:lnTo>
                <a:lnTo>
                  <a:pt x="383" y="326"/>
                </a:lnTo>
                <a:lnTo>
                  <a:pt x="372" y="319"/>
                </a:lnTo>
                <a:lnTo>
                  <a:pt x="362" y="315"/>
                </a:lnTo>
                <a:lnTo>
                  <a:pt x="351" y="311"/>
                </a:lnTo>
                <a:lnTo>
                  <a:pt x="341" y="309"/>
                </a:lnTo>
                <a:lnTo>
                  <a:pt x="324" y="306"/>
                </a:lnTo>
                <a:lnTo>
                  <a:pt x="308" y="302"/>
                </a:lnTo>
                <a:lnTo>
                  <a:pt x="293" y="297"/>
                </a:lnTo>
                <a:lnTo>
                  <a:pt x="283" y="293"/>
                </a:lnTo>
                <a:lnTo>
                  <a:pt x="283" y="282"/>
                </a:lnTo>
                <a:lnTo>
                  <a:pt x="284" y="265"/>
                </a:lnTo>
                <a:lnTo>
                  <a:pt x="285" y="263"/>
                </a:lnTo>
                <a:lnTo>
                  <a:pt x="285" y="262"/>
                </a:lnTo>
                <a:lnTo>
                  <a:pt x="293" y="250"/>
                </a:lnTo>
                <a:lnTo>
                  <a:pt x="299" y="238"/>
                </a:lnTo>
                <a:lnTo>
                  <a:pt x="303" y="228"/>
                </a:lnTo>
                <a:lnTo>
                  <a:pt x="307" y="219"/>
                </a:lnTo>
                <a:lnTo>
                  <a:pt x="313" y="213"/>
                </a:lnTo>
                <a:lnTo>
                  <a:pt x="319" y="205"/>
                </a:lnTo>
                <a:lnTo>
                  <a:pt x="324" y="194"/>
                </a:lnTo>
                <a:lnTo>
                  <a:pt x="328" y="180"/>
                </a:lnTo>
                <a:lnTo>
                  <a:pt x="330" y="169"/>
                </a:lnTo>
                <a:lnTo>
                  <a:pt x="332" y="159"/>
                </a:lnTo>
                <a:lnTo>
                  <a:pt x="330" y="154"/>
                </a:lnTo>
                <a:lnTo>
                  <a:pt x="329" y="148"/>
                </a:lnTo>
                <a:lnTo>
                  <a:pt x="327" y="144"/>
                </a:lnTo>
                <a:lnTo>
                  <a:pt x="325" y="139"/>
                </a:lnTo>
                <a:lnTo>
                  <a:pt x="324" y="138"/>
                </a:lnTo>
                <a:lnTo>
                  <a:pt x="325" y="123"/>
                </a:lnTo>
                <a:lnTo>
                  <a:pt x="324" y="110"/>
                </a:lnTo>
                <a:lnTo>
                  <a:pt x="323" y="97"/>
                </a:lnTo>
                <a:lnTo>
                  <a:pt x="320" y="85"/>
                </a:lnTo>
                <a:lnTo>
                  <a:pt x="316" y="74"/>
                </a:lnTo>
                <a:lnTo>
                  <a:pt x="312" y="63"/>
                </a:lnTo>
                <a:lnTo>
                  <a:pt x="307" y="54"/>
                </a:lnTo>
                <a:lnTo>
                  <a:pt x="301" y="46"/>
                </a:lnTo>
                <a:lnTo>
                  <a:pt x="296" y="38"/>
                </a:lnTo>
                <a:lnTo>
                  <a:pt x="289" y="32"/>
                </a:lnTo>
                <a:lnTo>
                  <a:pt x="283" y="25"/>
                </a:lnTo>
                <a:lnTo>
                  <a:pt x="275" y="20"/>
                </a:lnTo>
                <a:lnTo>
                  <a:pt x="262" y="11"/>
                </a:lnTo>
                <a:lnTo>
                  <a:pt x="250" y="5"/>
                </a:lnTo>
                <a:lnTo>
                  <a:pt x="249" y="5"/>
                </a:lnTo>
                <a:lnTo>
                  <a:pt x="233" y="2"/>
                </a:lnTo>
                <a:lnTo>
                  <a:pt x="217" y="1"/>
                </a:lnTo>
                <a:lnTo>
                  <a:pt x="217" y="0"/>
                </a:lnTo>
                <a:lnTo>
                  <a:pt x="216" y="0"/>
                </a:lnTo>
                <a:lnTo>
                  <a:pt x="210" y="1"/>
                </a:lnTo>
                <a:lnTo>
                  <a:pt x="202" y="0"/>
                </a:lnTo>
                <a:lnTo>
                  <a:pt x="187" y="2"/>
                </a:lnTo>
                <a:lnTo>
                  <a:pt x="169" y="5"/>
                </a:lnTo>
                <a:lnTo>
                  <a:pt x="156" y="11"/>
                </a:lnTo>
                <a:lnTo>
                  <a:pt x="143" y="20"/>
                </a:lnTo>
                <a:lnTo>
                  <a:pt x="137" y="25"/>
                </a:lnTo>
                <a:lnTo>
                  <a:pt x="130" y="32"/>
                </a:lnTo>
                <a:lnTo>
                  <a:pt x="124" y="38"/>
                </a:lnTo>
                <a:lnTo>
                  <a:pt x="117" y="46"/>
                </a:lnTo>
                <a:lnTo>
                  <a:pt x="112" y="54"/>
                </a:lnTo>
                <a:lnTo>
                  <a:pt x="106" y="63"/>
                </a:lnTo>
                <a:lnTo>
                  <a:pt x="102" y="74"/>
                </a:lnTo>
                <a:lnTo>
                  <a:pt x="99" y="85"/>
                </a:lnTo>
                <a:lnTo>
                  <a:pt x="97" y="97"/>
                </a:lnTo>
                <a:lnTo>
                  <a:pt x="94" y="110"/>
                </a:lnTo>
                <a:lnTo>
                  <a:pt x="94" y="123"/>
                </a:lnTo>
                <a:lnTo>
                  <a:pt x="95" y="138"/>
                </a:lnTo>
                <a:lnTo>
                  <a:pt x="94" y="139"/>
                </a:lnTo>
                <a:lnTo>
                  <a:pt x="91" y="144"/>
                </a:lnTo>
                <a:lnTo>
                  <a:pt x="90" y="148"/>
                </a:lnTo>
                <a:lnTo>
                  <a:pt x="88" y="154"/>
                </a:lnTo>
                <a:lnTo>
                  <a:pt x="88" y="159"/>
                </a:lnTo>
                <a:lnTo>
                  <a:pt x="89" y="169"/>
                </a:lnTo>
                <a:lnTo>
                  <a:pt x="90" y="180"/>
                </a:lnTo>
                <a:lnTo>
                  <a:pt x="94" y="194"/>
                </a:lnTo>
                <a:lnTo>
                  <a:pt x="100" y="205"/>
                </a:lnTo>
                <a:lnTo>
                  <a:pt x="106" y="213"/>
                </a:lnTo>
                <a:lnTo>
                  <a:pt x="113" y="219"/>
                </a:lnTo>
                <a:lnTo>
                  <a:pt x="115" y="228"/>
                </a:lnTo>
                <a:lnTo>
                  <a:pt x="119" y="238"/>
                </a:lnTo>
                <a:lnTo>
                  <a:pt x="126" y="249"/>
                </a:lnTo>
                <a:lnTo>
                  <a:pt x="134" y="262"/>
                </a:lnTo>
                <a:lnTo>
                  <a:pt x="136" y="266"/>
                </a:lnTo>
                <a:lnTo>
                  <a:pt x="137" y="282"/>
                </a:lnTo>
                <a:lnTo>
                  <a:pt x="137" y="293"/>
                </a:lnTo>
                <a:lnTo>
                  <a:pt x="126" y="297"/>
                </a:lnTo>
                <a:lnTo>
                  <a:pt x="112" y="302"/>
                </a:lnTo>
                <a:lnTo>
                  <a:pt x="95" y="306"/>
                </a:lnTo>
                <a:lnTo>
                  <a:pt x="78" y="309"/>
                </a:lnTo>
                <a:lnTo>
                  <a:pt x="68" y="311"/>
                </a:lnTo>
                <a:lnTo>
                  <a:pt x="57" y="315"/>
                </a:lnTo>
                <a:lnTo>
                  <a:pt x="48" y="319"/>
                </a:lnTo>
                <a:lnTo>
                  <a:pt x="37" y="326"/>
                </a:lnTo>
                <a:lnTo>
                  <a:pt x="27" y="334"/>
                </a:lnTo>
                <a:lnTo>
                  <a:pt x="17" y="345"/>
                </a:lnTo>
                <a:lnTo>
                  <a:pt x="8" y="359"/>
                </a:lnTo>
                <a:lnTo>
                  <a:pt x="1" y="377"/>
                </a:lnTo>
                <a:lnTo>
                  <a:pt x="0" y="383"/>
                </a:lnTo>
                <a:lnTo>
                  <a:pt x="0" y="390"/>
                </a:lnTo>
                <a:lnTo>
                  <a:pt x="1" y="395"/>
                </a:lnTo>
                <a:lnTo>
                  <a:pt x="4" y="402"/>
                </a:lnTo>
                <a:lnTo>
                  <a:pt x="8" y="407"/>
                </a:lnTo>
                <a:lnTo>
                  <a:pt x="15" y="412"/>
                </a:lnTo>
                <a:lnTo>
                  <a:pt x="24" y="416"/>
                </a:lnTo>
                <a:lnTo>
                  <a:pt x="32" y="419"/>
                </a:lnTo>
                <a:lnTo>
                  <a:pt x="43" y="422"/>
                </a:lnTo>
                <a:lnTo>
                  <a:pt x="56" y="425"/>
                </a:lnTo>
                <a:lnTo>
                  <a:pt x="83" y="429"/>
                </a:lnTo>
                <a:lnTo>
                  <a:pt x="113" y="432"/>
                </a:lnTo>
                <a:lnTo>
                  <a:pt x="145" y="434"/>
                </a:lnTo>
                <a:lnTo>
                  <a:pt x="178" y="436"/>
                </a:lnTo>
                <a:lnTo>
                  <a:pt x="210" y="436"/>
                </a:lnTo>
                <a:lnTo>
                  <a:pt x="241" y="436"/>
                </a:lnTo>
                <a:lnTo>
                  <a:pt x="274" y="434"/>
                </a:lnTo>
                <a:lnTo>
                  <a:pt x="307" y="432"/>
                </a:lnTo>
                <a:lnTo>
                  <a:pt x="336" y="429"/>
                </a:lnTo>
                <a:lnTo>
                  <a:pt x="363" y="425"/>
                </a:lnTo>
                <a:lnTo>
                  <a:pt x="376" y="422"/>
                </a:lnTo>
                <a:lnTo>
                  <a:pt x="387" y="419"/>
                </a:lnTo>
                <a:lnTo>
                  <a:pt x="396" y="416"/>
                </a:lnTo>
                <a:lnTo>
                  <a:pt x="404" y="412"/>
                </a:lnTo>
                <a:lnTo>
                  <a:pt x="411" y="407"/>
                </a:lnTo>
                <a:lnTo>
                  <a:pt x="415" y="402"/>
                </a:lnTo>
                <a:lnTo>
                  <a:pt x="419" y="395"/>
                </a:lnTo>
                <a:lnTo>
                  <a:pt x="420" y="390"/>
                </a:lnTo>
                <a:lnTo>
                  <a:pt x="420" y="383"/>
                </a:lnTo>
                <a:lnTo>
                  <a:pt x="419" y="377"/>
                </a:lnTo>
                <a:close/>
                <a:moveTo>
                  <a:pt x="131" y="204"/>
                </a:moveTo>
                <a:lnTo>
                  <a:pt x="131" y="204"/>
                </a:lnTo>
                <a:lnTo>
                  <a:pt x="130" y="204"/>
                </a:lnTo>
                <a:lnTo>
                  <a:pt x="127" y="203"/>
                </a:lnTo>
                <a:lnTo>
                  <a:pt x="125" y="201"/>
                </a:lnTo>
                <a:lnTo>
                  <a:pt x="122" y="199"/>
                </a:lnTo>
                <a:lnTo>
                  <a:pt x="119" y="196"/>
                </a:lnTo>
                <a:lnTo>
                  <a:pt x="116" y="191"/>
                </a:lnTo>
                <a:lnTo>
                  <a:pt x="113" y="184"/>
                </a:lnTo>
                <a:lnTo>
                  <a:pt x="111" y="174"/>
                </a:lnTo>
                <a:lnTo>
                  <a:pt x="108" y="162"/>
                </a:lnTo>
                <a:lnTo>
                  <a:pt x="108" y="158"/>
                </a:lnTo>
                <a:lnTo>
                  <a:pt x="110" y="155"/>
                </a:lnTo>
                <a:lnTo>
                  <a:pt x="111" y="152"/>
                </a:lnTo>
                <a:lnTo>
                  <a:pt x="112" y="151"/>
                </a:lnTo>
                <a:lnTo>
                  <a:pt x="115" y="150"/>
                </a:lnTo>
                <a:lnTo>
                  <a:pt x="118" y="150"/>
                </a:lnTo>
                <a:lnTo>
                  <a:pt x="127" y="177"/>
                </a:lnTo>
                <a:lnTo>
                  <a:pt x="127" y="166"/>
                </a:lnTo>
                <a:lnTo>
                  <a:pt x="128" y="154"/>
                </a:lnTo>
                <a:lnTo>
                  <a:pt x="129" y="139"/>
                </a:lnTo>
                <a:lnTo>
                  <a:pt x="134" y="125"/>
                </a:lnTo>
                <a:lnTo>
                  <a:pt x="136" y="118"/>
                </a:lnTo>
                <a:lnTo>
                  <a:pt x="139" y="112"/>
                </a:lnTo>
                <a:lnTo>
                  <a:pt x="143" y="107"/>
                </a:lnTo>
                <a:lnTo>
                  <a:pt x="149" y="102"/>
                </a:lnTo>
                <a:lnTo>
                  <a:pt x="155" y="99"/>
                </a:lnTo>
                <a:lnTo>
                  <a:pt x="162" y="97"/>
                </a:lnTo>
                <a:lnTo>
                  <a:pt x="169" y="103"/>
                </a:lnTo>
                <a:lnTo>
                  <a:pt x="178" y="111"/>
                </a:lnTo>
                <a:lnTo>
                  <a:pt x="190" y="120"/>
                </a:lnTo>
                <a:lnTo>
                  <a:pt x="204" y="130"/>
                </a:lnTo>
                <a:lnTo>
                  <a:pt x="221" y="138"/>
                </a:lnTo>
                <a:lnTo>
                  <a:pt x="238" y="146"/>
                </a:lnTo>
                <a:lnTo>
                  <a:pt x="248" y="148"/>
                </a:lnTo>
                <a:lnTo>
                  <a:pt x="258" y="150"/>
                </a:lnTo>
                <a:lnTo>
                  <a:pt x="237" y="110"/>
                </a:lnTo>
                <a:lnTo>
                  <a:pt x="242" y="115"/>
                </a:lnTo>
                <a:lnTo>
                  <a:pt x="255" y="128"/>
                </a:lnTo>
                <a:lnTo>
                  <a:pt x="264" y="135"/>
                </a:lnTo>
                <a:lnTo>
                  <a:pt x="274" y="142"/>
                </a:lnTo>
                <a:lnTo>
                  <a:pt x="284" y="147"/>
                </a:lnTo>
                <a:lnTo>
                  <a:pt x="295" y="150"/>
                </a:lnTo>
                <a:lnTo>
                  <a:pt x="297" y="147"/>
                </a:lnTo>
                <a:lnTo>
                  <a:pt x="303" y="137"/>
                </a:lnTo>
                <a:lnTo>
                  <a:pt x="301" y="150"/>
                </a:lnTo>
                <a:lnTo>
                  <a:pt x="304" y="150"/>
                </a:lnTo>
                <a:lnTo>
                  <a:pt x="308" y="151"/>
                </a:lnTo>
                <a:lnTo>
                  <a:pt x="309" y="152"/>
                </a:lnTo>
                <a:lnTo>
                  <a:pt x="310" y="155"/>
                </a:lnTo>
                <a:lnTo>
                  <a:pt x="310" y="158"/>
                </a:lnTo>
                <a:lnTo>
                  <a:pt x="310" y="162"/>
                </a:lnTo>
                <a:lnTo>
                  <a:pt x="309" y="174"/>
                </a:lnTo>
                <a:lnTo>
                  <a:pt x="305" y="184"/>
                </a:lnTo>
                <a:lnTo>
                  <a:pt x="303" y="191"/>
                </a:lnTo>
                <a:lnTo>
                  <a:pt x="300" y="196"/>
                </a:lnTo>
                <a:lnTo>
                  <a:pt x="297" y="199"/>
                </a:lnTo>
                <a:lnTo>
                  <a:pt x="295" y="201"/>
                </a:lnTo>
                <a:lnTo>
                  <a:pt x="291" y="203"/>
                </a:lnTo>
                <a:lnTo>
                  <a:pt x="288" y="204"/>
                </a:lnTo>
                <a:lnTo>
                  <a:pt x="287" y="208"/>
                </a:lnTo>
                <a:lnTo>
                  <a:pt x="285" y="220"/>
                </a:lnTo>
                <a:lnTo>
                  <a:pt x="282" y="228"/>
                </a:lnTo>
                <a:lnTo>
                  <a:pt x="277" y="237"/>
                </a:lnTo>
                <a:lnTo>
                  <a:pt x="271" y="246"/>
                </a:lnTo>
                <a:lnTo>
                  <a:pt x="263" y="257"/>
                </a:lnTo>
                <a:lnTo>
                  <a:pt x="256" y="263"/>
                </a:lnTo>
                <a:lnTo>
                  <a:pt x="249" y="270"/>
                </a:lnTo>
                <a:lnTo>
                  <a:pt x="242" y="274"/>
                </a:lnTo>
                <a:lnTo>
                  <a:pt x="236" y="279"/>
                </a:lnTo>
                <a:lnTo>
                  <a:pt x="228" y="281"/>
                </a:lnTo>
                <a:lnTo>
                  <a:pt x="222" y="283"/>
                </a:lnTo>
                <a:lnTo>
                  <a:pt x="214" y="284"/>
                </a:lnTo>
                <a:lnTo>
                  <a:pt x="208" y="284"/>
                </a:lnTo>
                <a:lnTo>
                  <a:pt x="199" y="283"/>
                </a:lnTo>
                <a:lnTo>
                  <a:pt x="191" y="281"/>
                </a:lnTo>
                <a:lnTo>
                  <a:pt x="184" y="278"/>
                </a:lnTo>
                <a:lnTo>
                  <a:pt x="177" y="274"/>
                </a:lnTo>
                <a:lnTo>
                  <a:pt x="165" y="266"/>
                </a:lnTo>
                <a:lnTo>
                  <a:pt x="156" y="258"/>
                </a:lnTo>
                <a:lnTo>
                  <a:pt x="156" y="257"/>
                </a:lnTo>
                <a:lnTo>
                  <a:pt x="149" y="247"/>
                </a:lnTo>
                <a:lnTo>
                  <a:pt x="142" y="237"/>
                </a:lnTo>
                <a:lnTo>
                  <a:pt x="138" y="229"/>
                </a:lnTo>
                <a:lnTo>
                  <a:pt x="135" y="220"/>
                </a:lnTo>
                <a:lnTo>
                  <a:pt x="131" y="208"/>
                </a:lnTo>
                <a:lnTo>
                  <a:pt x="131" y="204"/>
                </a:lnTo>
                <a:close/>
                <a:moveTo>
                  <a:pt x="210" y="351"/>
                </a:moveTo>
                <a:lnTo>
                  <a:pt x="210" y="351"/>
                </a:lnTo>
                <a:lnTo>
                  <a:pt x="198" y="351"/>
                </a:lnTo>
                <a:lnTo>
                  <a:pt x="186" y="348"/>
                </a:lnTo>
                <a:lnTo>
                  <a:pt x="175" y="346"/>
                </a:lnTo>
                <a:lnTo>
                  <a:pt x="164" y="342"/>
                </a:lnTo>
                <a:lnTo>
                  <a:pt x="154" y="338"/>
                </a:lnTo>
                <a:lnTo>
                  <a:pt x="144" y="332"/>
                </a:lnTo>
                <a:lnTo>
                  <a:pt x="136" y="326"/>
                </a:lnTo>
                <a:lnTo>
                  <a:pt x="128" y="318"/>
                </a:lnTo>
                <a:lnTo>
                  <a:pt x="138" y="315"/>
                </a:lnTo>
                <a:lnTo>
                  <a:pt x="147" y="310"/>
                </a:lnTo>
                <a:lnTo>
                  <a:pt x="152" y="307"/>
                </a:lnTo>
                <a:lnTo>
                  <a:pt x="154" y="305"/>
                </a:lnTo>
                <a:lnTo>
                  <a:pt x="155" y="303"/>
                </a:lnTo>
                <a:lnTo>
                  <a:pt x="156" y="295"/>
                </a:lnTo>
                <a:lnTo>
                  <a:pt x="157" y="285"/>
                </a:lnTo>
                <a:lnTo>
                  <a:pt x="167" y="292"/>
                </a:lnTo>
                <a:lnTo>
                  <a:pt x="179" y="298"/>
                </a:lnTo>
                <a:lnTo>
                  <a:pt x="192" y="303"/>
                </a:lnTo>
                <a:lnTo>
                  <a:pt x="199" y="304"/>
                </a:lnTo>
                <a:lnTo>
                  <a:pt x="206" y="305"/>
                </a:lnTo>
                <a:lnTo>
                  <a:pt x="210" y="305"/>
                </a:lnTo>
                <a:lnTo>
                  <a:pt x="223" y="304"/>
                </a:lnTo>
                <a:lnTo>
                  <a:pt x="236" y="299"/>
                </a:lnTo>
                <a:lnTo>
                  <a:pt x="249" y="293"/>
                </a:lnTo>
                <a:lnTo>
                  <a:pt x="262" y="285"/>
                </a:lnTo>
                <a:lnTo>
                  <a:pt x="262" y="295"/>
                </a:lnTo>
                <a:lnTo>
                  <a:pt x="264" y="303"/>
                </a:lnTo>
                <a:lnTo>
                  <a:pt x="265" y="305"/>
                </a:lnTo>
                <a:lnTo>
                  <a:pt x="267" y="307"/>
                </a:lnTo>
                <a:lnTo>
                  <a:pt x="273" y="310"/>
                </a:lnTo>
                <a:lnTo>
                  <a:pt x="282" y="315"/>
                </a:lnTo>
                <a:lnTo>
                  <a:pt x="291" y="318"/>
                </a:lnTo>
                <a:lnTo>
                  <a:pt x="284" y="326"/>
                </a:lnTo>
                <a:lnTo>
                  <a:pt x="275" y="332"/>
                </a:lnTo>
                <a:lnTo>
                  <a:pt x="265" y="338"/>
                </a:lnTo>
                <a:lnTo>
                  <a:pt x="255" y="342"/>
                </a:lnTo>
                <a:lnTo>
                  <a:pt x="245" y="346"/>
                </a:lnTo>
                <a:lnTo>
                  <a:pt x="234" y="348"/>
                </a:lnTo>
                <a:lnTo>
                  <a:pt x="222" y="351"/>
                </a:lnTo>
                <a:lnTo>
                  <a:pt x="210" y="3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" name="Freeform 194"/>
          <p:cNvSpPr>
            <a:spLocks noEditPoints="1"/>
          </p:cNvSpPr>
          <p:nvPr/>
        </p:nvSpPr>
        <p:spPr bwMode="auto">
          <a:xfrm>
            <a:off x="4748125" y="2956069"/>
            <a:ext cx="347662" cy="465137"/>
          </a:xfrm>
          <a:custGeom>
            <a:avLst/>
            <a:gdLst>
              <a:gd name="T0" fmla="*/ 2147483646 w 327"/>
              <a:gd name="T1" fmla="*/ 2147483646 h 380"/>
              <a:gd name="T2" fmla="*/ 2147483646 w 327"/>
              <a:gd name="T3" fmla="*/ 2147483646 h 380"/>
              <a:gd name="T4" fmla="*/ 2147483646 w 327"/>
              <a:gd name="T5" fmla="*/ 2147483646 h 380"/>
              <a:gd name="T6" fmla="*/ 2147483646 w 327"/>
              <a:gd name="T7" fmla="*/ 2147483646 h 380"/>
              <a:gd name="T8" fmla="*/ 2147483646 w 327"/>
              <a:gd name="T9" fmla="*/ 2147483646 h 380"/>
              <a:gd name="T10" fmla="*/ 2147483646 w 327"/>
              <a:gd name="T11" fmla="*/ 2147483646 h 380"/>
              <a:gd name="T12" fmla="*/ 2147483646 w 327"/>
              <a:gd name="T13" fmla="*/ 2147483646 h 380"/>
              <a:gd name="T14" fmla="*/ 2147483646 w 327"/>
              <a:gd name="T15" fmla="*/ 2147483646 h 380"/>
              <a:gd name="T16" fmla="*/ 2147483646 w 327"/>
              <a:gd name="T17" fmla="*/ 2147483646 h 380"/>
              <a:gd name="T18" fmla="*/ 2147483646 w 327"/>
              <a:gd name="T19" fmla="*/ 2147483646 h 380"/>
              <a:gd name="T20" fmla="*/ 2147483646 w 327"/>
              <a:gd name="T21" fmla="*/ 2147483646 h 380"/>
              <a:gd name="T22" fmla="*/ 2147483646 w 327"/>
              <a:gd name="T23" fmla="*/ 2147483646 h 380"/>
              <a:gd name="T24" fmla="*/ 2147483646 w 327"/>
              <a:gd name="T25" fmla="*/ 2147483646 h 380"/>
              <a:gd name="T26" fmla="*/ 2147483646 w 327"/>
              <a:gd name="T27" fmla="*/ 2147483646 h 380"/>
              <a:gd name="T28" fmla="*/ 2147483646 w 327"/>
              <a:gd name="T29" fmla="*/ 2147483646 h 380"/>
              <a:gd name="T30" fmla="*/ 2147483646 w 327"/>
              <a:gd name="T31" fmla="*/ 2147483646 h 380"/>
              <a:gd name="T32" fmla="*/ 2147483646 w 327"/>
              <a:gd name="T33" fmla="*/ 2147483646 h 380"/>
              <a:gd name="T34" fmla="*/ 2147483646 w 327"/>
              <a:gd name="T35" fmla="*/ 2147483646 h 380"/>
              <a:gd name="T36" fmla="*/ 2147483646 w 327"/>
              <a:gd name="T37" fmla="*/ 2147483646 h 380"/>
              <a:gd name="T38" fmla="*/ 2147483646 w 327"/>
              <a:gd name="T39" fmla="*/ 2147483646 h 380"/>
              <a:gd name="T40" fmla="*/ 2147483646 w 327"/>
              <a:gd name="T41" fmla="*/ 2147483646 h 380"/>
              <a:gd name="T42" fmla="*/ 2147483646 w 327"/>
              <a:gd name="T43" fmla="*/ 2147483646 h 380"/>
              <a:gd name="T44" fmla="*/ 2147483646 w 327"/>
              <a:gd name="T45" fmla="*/ 2147483646 h 380"/>
              <a:gd name="T46" fmla="*/ 2147483646 w 327"/>
              <a:gd name="T47" fmla="*/ 2147483646 h 380"/>
              <a:gd name="T48" fmla="*/ 2147483646 w 327"/>
              <a:gd name="T49" fmla="*/ 2147483646 h 380"/>
              <a:gd name="T50" fmla="*/ 2147483646 w 327"/>
              <a:gd name="T51" fmla="*/ 2147483646 h 380"/>
              <a:gd name="T52" fmla="*/ 2147483646 w 327"/>
              <a:gd name="T53" fmla="*/ 2147483646 h 380"/>
              <a:gd name="T54" fmla="*/ 2147483646 w 327"/>
              <a:gd name="T55" fmla="*/ 2147483646 h 380"/>
              <a:gd name="T56" fmla="*/ 2147483646 w 327"/>
              <a:gd name="T57" fmla="*/ 2147483646 h 380"/>
              <a:gd name="T58" fmla="*/ 0 w 327"/>
              <a:gd name="T59" fmla="*/ 2147483646 h 380"/>
              <a:gd name="T60" fmla="*/ 2147483646 w 327"/>
              <a:gd name="T61" fmla="*/ 2147483646 h 380"/>
              <a:gd name="T62" fmla="*/ 2147483646 w 327"/>
              <a:gd name="T63" fmla="*/ 2147483646 h 380"/>
              <a:gd name="T64" fmla="*/ 2147483646 w 327"/>
              <a:gd name="T65" fmla="*/ 2147483646 h 380"/>
              <a:gd name="T66" fmla="*/ 0 w 327"/>
              <a:gd name="T67" fmla="*/ 2147483646 h 380"/>
              <a:gd name="T68" fmla="*/ 2147483646 w 327"/>
              <a:gd name="T69" fmla="*/ 2147483646 h 380"/>
              <a:gd name="T70" fmla="*/ 2147483646 w 327"/>
              <a:gd name="T71" fmla="*/ 2147483646 h 380"/>
              <a:gd name="T72" fmla="*/ 2147483646 w 327"/>
              <a:gd name="T73" fmla="*/ 2147483646 h 380"/>
              <a:gd name="T74" fmla="*/ 2147483646 w 327"/>
              <a:gd name="T75" fmla="*/ 2147483646 h 380"/>
              <a:gd name="T76" fmla="*/ 2147483646 w 327"/>
              <a:gd name="T77" fmla="*/ 2147483646 h 380"/>
              <a:gd name="T78" fmla="*/ 2147483646 w 327"/>
              <a:gd name="T79" fmla="*/ 2147483646 h 380"/>
              <a:gd name="T80" fmla="*/ 2147483646 w 327"/>
              <a:gd name="T81" fmla="*/ 2147483646 h 380"/>
              <a:gd name="T82" fmla="*/ 2147483646 w 327"/>
              <a:gd name="T83" fmla="*/ 2147483646 h 380"/>
              <a:gd name="T84" fmla="*/ 2147483646 w 327"/>
              <a:gd name="T85" fmla="*/ 2147483646 h 380"/>
              <a:gd name="T86" fmla="*/ 2147483646 w 327"/>
              <a:gd name="T87" fmla="*/ 2147483646 h 380"/>
              <a:gd name="T88" fmla="*/ 2147483646 w 327"/>
              <a:gd name="T89" fmla="*/ 2147483646 h 38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27" h="380">
                <a:moveTo>
                  <a:pt x="327" y="366"/>
                </a:moveTo>
                <a:lnTo>
                  <a:pt x="327" y="313"/>
                </a:lnTo>
                <a:lnTo>
                  <a:pt x="301" y="313"/>
                </a:lnTo>
                <a:lnTo>
                  <a:pt x="297" y="311"/>
                </a:lnTo>
                <a:lnTo>
                  <a:pt x="293" y="308"/>
                </a:lnTo>
                <a:lnTo>
                  <a:pt x="291" y="304"/>
                </a:lnTo>
                <a:lnTo>
                  <a:pt x="289" y="300"/>
                </a:lnTo>
                <a:lnTo>
                  <a:pt x="291" y="295"/>
                </a:lnTo>
                <a:lnTo>
                  <a:pt x="293" y="291"/>
                </a:lnTo>
                <a:lnTo>
                  <a:pt x="297" y="288"/>
                </a:lnTo>
                <a:lnTo>
                  <a:pt x="301" y="287"/>
                </a:lnTo>
                <a:lnTo>
                  <a:pt x="327" y="287"/>
                </a:lnTo>
                <a:lnTo>
                  <a:pt x="327" y="244"/>
                </a:lnTo>
                <a:lnTo>
                  <a:pt x="301" y="244"/>
                </a:lnTo>
                <a:lnTo>
                  <a:pt x="297" y="243"/>
                </a:lnTo>
                <a:lnTo>
                  <a:pt x="293" y="240"/>
                </a:lnTo>
                <a:lnTo>
                  <a:pt x="291" y="236"/>
                </a:lnTo>
                <a:lnTo>
                  <a:pt x="289" y="231"/>
                </a:lnTo>
                <a:lnTo>
                  <a:pt x="291" y="227"/>
                </a:lnTo>
                <a:lnTo>
                  <a:pt x="293" y="223"/>
                </a:lnTo>
                <a:lnTo>
                  <a:pt x="297" y="220"/>
                </a:lnTo>
                <a:lnTo>
                  <a:pt x="301" y="219"/>
                </a:lnTo>
                <a:lnTo>
                  <a:pt x="327" y="219"/>
                </a:lnTo>
                <a:lnTo>
                  <a:pt x="327" y="165"/>
                </a:lnTo>
                <a:lnTo>
                  <a:pt x="327" y="160"/>
                </a:lnTo>
                <a:lnTo>
                  <a:pt x="323" y="156"/>
                </a:lnTo>
                <a:lnTo>
                  <a:pt x="319" y="153"/>
                </a:lnTo>
                <a:lnTo>
                  <a:pt x="314" y="151"/>
                </a:lnTo>
                <a:lnTo>
                  <a:pt x="261" y="151"/>
                </a:lnTo>
                <a:lnTo>
                  <a:pt x="261" y="98"/>
                </a:lnTo>
                <a:lnTo>
                  <a:pt x="260" y="87"/>
                </a:lnTo>
                <a:lnTo>
                  <a:pt x="258" y="78"/>
                </a:lnTo>
                <a:lnTo>
                  <a:pt x="256" y="68"/>
                </a:lnTo>
                <a:lnTo>
                  <a:pt x="253" y="59"/>
                </a:lnTo>
                <a:lnTo>
                  <a:pt x="249" y="51"/>
                </a:lnTo>
                <a:lnTo>
                  <a:pt x="244" y="43"/>
                </a:lnTo>
                <a:lnTo>
                  <a:pt x="238" y="36"/>
                </a:lnTo>
                <a:lnTo>
                  <a:pt x="232" y="28"/>
                </a:lnTo>
                <a:lnTo>
                  <a:pt x="225" y="23"/>
                </a:lnTo>
                <a:lnTo>
                  <a:pt x="218" y="17"/>
                </a:lnTo>
                <a:lnTo>
                  <a:pt x="210" y="12"/>
                </a:lnTo>
                <a:lnTo>
                  <a:pt x="201" y="8"/>
                </a:lnTo>
                <a:lnTo>
                  <a:pt x="193" y="4"/>
                </a:lnTo>
                <a:lnTo>
                  <a:pt x="183" y="3"/>
                </a:lnTo>
                <a:lnTo>
                  <a:pt x="174" y="1"/>
                </a:lnTo>
                <a:lnTo>
                  <a:pt x="163" y="0"/>
                </a:lnTo>
                <a:lnTo>
                  <a:pt x="154" y="1"/>
                </a:lnTo>
                <a:lnTo>
                  <a:pt x="144" y="3"/>
                </a:lnTo>
                <a:lnTo>
                  <a:pt x="135" y="4"/>
                </a:lnTo>
                <a:lnTo>
                  <a:pt x="126" y="8"/>
                </a:lnTo>
                <a:lnTo>
                  <a:pt x="118" y="12"/>
                </a:lnTo>
                <a:lnTo>
                  <a:pt x="110" y="17"/>
                </a:lnTo>
                <a:lnTo>
                  <a:pt x="102" y="23"/>
                </a:lnTo>
                <a:lnTo>
                  <a:pt x="95" y="28"/>
                </a:lnTo>
                <a:lnTo>
                  <a:pt x="88" y="36"/>
                </a:lnTo>
                <a:lnTo>
                  <a:pt x="83" y="43"/>
                </a:lnTo>
                <a:lnTo>
                  <a:pt x="79" y="51"/>
                </a:lnTo>
                <a:lnTo>
                  <a:pt x="73" y="59"/>
                </a:lnTo>
                <a:lnTo>
                  <a:pt x="71" y="68"/>
                </a:lnTo>
                <a:lnTo>
                  <a:pt x="68" y="78"/>
                </a:lnTo>
                <a:lnTo>
                  <a:pt x="67" y="87"/>
                </a:lnTo>
                <a:lnTo>
                  <a:pt x="67" y="98"/>
                </a:lnTo>
                <a:lnTo>
                  <a:pt x="67" y="151"/>
                </a:lnTo>
                <a:lnTo>
                  <a:pt x="13" y="151"/>
                </a:lnTo>
                <a:lnTo>
                  <a:pt x="8" y="153"/>
                </a:lnTo>
                <a:lnTo>
                  <a:pt x="4" y="156"/>
                </a:lnTo>
                <a:lnTo>
                  <a:pt x="1" y="160"/>
                </a:lnTo>
                <a:lnTo>
                  <a:pt x="0" y="165"/>
                </a:lnTo>
                <a:lnTo>
                  <a:pt x="0" y="219"/>
                </a:lnTo>
                <a:lnTo>
                  <a:pt x="226" y="219"/>
                </a:lnTo>
                <a:lnTo>
                  <a:pt x="232" y="220"/>
                </a:lnTo>
                <a:lnTo>
                  <a:pt x="236" y="223"/>
                </a:lnTo>
                <a:lnTo>
                  <a:pt x="238" y="227"/>
                </a:lnTo>
                <a:lnTo>
                  <a:pt x="238" y="231"/>
                </a:lnTo>
                <a:lnTo>
                  <a:pt x="238" y="236"/>
                </a:lnTo>
                <a:lnTo>
                  <a:pt x="236" y="240"/>
                </a:lnTo>
                <a:lnTo>
                  <a:pt x="232" y="243"/>
                </a:lnTo>
                <a:lnTo>
                  <a:pt x="226" y="244"/>
                </a:lnTo>
                <a:lnTo>
                  <a:pt x="0" y="244"/>
                </a:lnTo>
                <a:lnTo>
                  <a:pt x="0" y="287"/>
                </a:lnTo>
                <a:lnTo>
                  <a:pt x="226" y="287"/>
                </a:lnTo>
                <a:lnTo>
                  <a:pt x="232" y="288"/>
                </a:lnTo>
                <a:lnTo>
                  <a:pt x="236" y="291"/>
                </a:lnTo>
                <a:lnTo>
                  <a:pt x="238" y="295"/>
                </a:lnTo>
                <a:lnTo>
                  <a:pt x="238" y="300"/>
                </a:lnTo>
                <a:lnTo>
                  <a:pt x="238" y="304"/>
                </a:lnTo>
                <a:lnTo>
                  <a:pt x="236" y="308"/>
                </a:lnTo>
                <a:lnTo>
                  <a:pt x="232" y="311"/>
                </a:lnTo>
                <a:lnTo>
                  <a:pt x="226" y="313"/>
                </a:lnTo>
                <a:lnTo>
                  <a:pt x="0" y="313"/>
                </a:lnTo>
                <a:lnTo>
                  <a:pt x="0" y="366"/>
                </a:lnTo>
                <a:lnTo>
                  <a:pt x="1" y="372"/>
                </a:lnTo>
                <a:lnTo>
                  <a:pt x="4" y="376"/>
                </a:lnTo>
                <a:lnTo>
                  <a:pt x="8" y="380"/>
                </a:lnTo>
                <a:lnTo>
                  <a:pt x="13" y="380"/>
                </a:lnTo>
                <a:lnTo>
                  <a:pt x="314" y="380"/>
                </a:lnTo>
                <a:lnTo>
                  <a:pt x="319" y="380"/>
                </a:lnTo>
                <a:lnTo>
                  <a:pt x="323" y="376"/>
                </a:lnTo>
                <a:lnTo>
                  <a:pt x="327" y="372"/>
                </a:lnTo>
                <a:lnTo>
                  <a:pt x="327" y="366"/>
                </a:lnTo>
                <a:close/>
                <a:moveTo>
                  <a:pt x="233" y="151"/>
                </a:moveTo>
                <a:lnTo>
                  <a:pt x="93" y="151"/>
                </a:lnTo>
                <a:lnTo>
                  <a:pt x="93" y="98"/>
                </a:lnTo>
                <a:lnTo>
                  <a:pt x="95" y="83"/>
                </a:lnTo>
                <a:lnTo>
                  <a:pt x="99" y="70"/>
                </a:lnTo>
                <a:lnTo>
                  <a:pt x="106" y="58"/>
                </a:lnTo>
                <a:lnTo>
                  <a:pt x="114" y="48"/>
                </a:lnTo>
                <a:lnTo>
                  <a:pt x="124" y="39"/>
                </a:lnTo>
                <a:lnTo>
                  <a:pt x="136" y="33"/>
                </a:lnTo>
                <a:lnTo>
                  <a:pt x="150" y="28"/>
                </a:lnTo>
                <a:lnTo>
                  <a:pt x="163" y="27"/>
                </a:lnTo>
                <a:lnTo>
                  <a:pt x="178" y="28"/>
                </a:lnTo>
                <a:lnTo>
                  <a:pt x="190" y="33"/>
                </a:lnTo>
                <a:lnTo>
                  <a:pt x="202" y="39"/>
                </a:lnTo>
                <a:lnTo>
                  <a:pt x="213" y="48"/>
                </a:lnTo>
                <a:lnTo>
                  <a:pt x="221" y="58"/>
                </a:lnTo>
                <a:lnTo>
                  <a:pt x="228" y="70"/>
                </a:lnTo>
                <a:lnTo>
                  <a:pt x="232" y="83"/>
                </a:lnTo>
                <a:lnTo>
                  <a:pt x="233" y="98"/>
                </a:lnTo>
                <a:lnTo>
                  <a:pt x="233" y="15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7442" y="4356615"/>
            <a:ext cx="1542210" cy="4590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086" y="4356511"/>
            <a:ext cx="1817629" cy="457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3" name="Text Box 12"/>
          <p:cNvSpPr txBox="1">
            <a:spLocks noChangeArrowheads="1"/>
          </p:cNvSpPr>
          <p:nvPr/>
        </p:nvSpPr>
        <p:spPr bwMode="auto">
          <a:xfrm>
            <a:off x="2875606" y="4882579"/>
            <a:ext cx="3109249" cy="510878"/>
          </a:xfrm>
          <a:prstGeom prst="rect">
            <a:avLst/>
          </a:prstGeom>
          <a:solidFill>
            <a:srgbClr val="C1E9FF"/>
          </a:solidFill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eaLnBrk="1" latinLnBrk="0" hangingPunct="1">
              <a:defRPr sz="1000" b="1">
                <a:solidFill>
                  <a:schemeClr val="tx1"/>
                </a:solidFill>
                <a:latin typeface="맑은 고딕" pitchFamily="50" charset="-127"/>
              </a:defRPr>
            </a:lvl1pPr>
          </a:lstStyle>
          <a:p>
            <a:pPr>
              <a:defRPr/>
            </a:pPr>
            <a:r>
              <a:rPr lang="ko-KR" altLang="en-US" sz="1015" dirty="0">
                <a:solidFill>
                  <a:srgbClr val="000000"/>
                </a:solidFill>
                <a:ea typeface="맑은 고딕" panose="020B0503020000020004" pitchFamily="50" charset="-127"/>
              </a:rPr>
              <a:t>컨텐츠 기반 라우팅</a:t>
            </a:r>
            <a:r>
              <a:rPr lang="en-US" altLang="ko-KR" sz="1015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endParaRPr lang="ko-KR" altLang="en-US" sz="1015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Header </a:t>
            </a:r>
            <a:r>
              <a:rPr lang="ko-KR" altLang="en-US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나 </a:t>
            </a:r>
            <a:r>
              <a:rPr lang="en-US" altLang="ko-KR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Body </a:t>
            </a:r>
            <a:r>
              <a:rPr lang="ko-KR" altLang="en-US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의 컨텐츠를 기반으로</a:t>
            </a:r>
            <a:br>
              <a:rPr lang="en-US" altLang="ko-KR" sz="923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Switch </a:t>
            </a:r>
            <a:r>
              <a:rPr lang="ko-KR" altLang="en-US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나 </a:t>
            </a:r>
            <a:r>
              <a:rPr lang="en-US" altLang="ko-KR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If </a:t>
            </a:r>
            <a:r>
              <a:rPr lang="ko-KR" altLang="en-US" sz="923" dirty="0">
                <a:solidFill>
                  <a:srgbClr val="000000"/>
                </a:solidFill>
                <a:ea typeface="맑은 고딕" panose="020B0503020000020004" pitchFamily="50" charset="-127"/>
              </a:rPr>
              <a:t>와 같은 조건 사용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7086" y="5462325"/>
            <a:ext cx="3402566" cy="1027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4" name="Text Box 7"/>
          <p:cNvSpPr txBox="1">
            <a:spLocks noChangeArrowheads="1"/>
          </p:cNvSpPr>
          <p:nvPr/>
        </p:nvSpPr>
        <p:spPr bwMode="gray">
          <a:xfrm>
            <a:off x="1211280" y="3913672"/>
            <a:ext cx="691959" cy="25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77" tIns="43200" rIns="83077" bIns="43200">
            <a:spAutoFit/>
          </a:bodyPr>
          <a:lstStyle>
            <a:lvl1pPr marL="187325" indent="-187325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08" dirty="0">
                <a:solidFill>
                  <a:srgbClr val="000000"/>
                </a:solidFill>
                <a:latin typeface="맑은 고딕" panose="020B0503020000020004" pitchFamily="50" charset="-127"/>
              </a:rPr>
              <a:t>API 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84" y="4179032"/>
            <a:ext cx="2179412" cy="1208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8604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5.2.3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타사와 비교하여 코딩을 가급적 지양하고 코딩 없이 비주얼 에디터에서 드래그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연결을 이용하여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및  조립이 가능하여 뛰어난 개발 생산성을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23844" y="2500306"/>
            <a:ext cx="8948872" cy="3945407"/>
            <a:chOff x="380968" y="1916832"/>
            <a:chExt cx="9234624" cy="452888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327" y="1916832"/>
              <a:ext cx="7064219" cy="4528881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434" y="2944983"/>
              <a:ext cx="2961862" cy="1536876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434" y="4593125"/>
              <a:ext cx="2953054" cy="1703015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설명선 2 30"/>
            <p:cNvSpPr/>
            <p:nvPr/>
          </p:nvSpPr>
          <p:spPr bwMode="auto">
            <a:xfrm>
              <a:off x="1977859" y="5581617"/>
              <a:ext cx="1383625" cy="342576"/>
            </a:xfrm>
            <a:prstGeom prst="borderCallout2">
              <a:avLst>
                <a:gd name="adj1" fmla="val 68207"/>
                <a:gd name="adj2" fmla="val -4291"/>
                <a:gd name="adj3" fmla="val 95163"/>
                <a:gd name="adj4" fmla="val -24158"/>
                <a:gd name="adj5" fmla="val 37902"/>
                <a:gd name="adj6" fmla="val -63596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다양한 정책 컴포넌트</a:t>
              </a:r>
            </a:p>
          </p:txBody>
        </p:sp>
        <p:sp>
          <p:nvSpPr>
            <p:cNvPr id="32" name="도넛 31"/>
            <p:cNvSpPr/>
            <p:nvPr/>
          </p:nvSpPr>
          <p:spPr bwMode="auto">
            <a:xfrm>
              <a:off x="421755" y="2944983"/>
              <a:ext cx="929754" cy="396044"/>
            </a:xfrm>
            <a:prstGeom prst="donut">
              <a:avLst>
                <a:gd name="adj" fmla="val 11826"/>
              </a:avLst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3" name="도넛 32"/>
            <p:cNvSpPr/>
            <p:nvPr/>
          </p:nvSpPr>
          <p:spPr bwMode="auto">
            <a:xfrm>
              <a:off x="4598913" y="2665293"/>
              <a:ext cx="929754" cy="396044"/>
            </a:xfrm>
            <a:prstGeom prst="donut">
              <a:avLst>
                <a:gd name="adj" fmla="val 11826"/>
              </a:avLst>
            </a:prstGeom>
            <a:solidFill>
              <a:srgbClr val="29518B">
                <a:lumMod val="60000"/>
                <a:lumOff val="40000"/>
              </a:srgb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34" name="Straight Arrow Connector 181"/>
            <p:cNvCxnSpPr>
              <a:cxnSpLocks noChangeShapeType="1"/>
              <a:stCxn id="33" idx="2"/>
            </p:cNvCxnSpPr>
            <p:nvPr/>
          </p:nvCxnSpPr>
          <p:spPr bwMode="auto">
            <a:xfrm flipH="1">
              <a:off x="1351509" y="2863315"/>
              <a:ext cx="3247404" cy="198022"/>
            </a:xfrm>
            <a:prstGeom prst="straightConnector1">
              <a:avLst/>
            </a:prstGeom>
            <a:noFill/>
            <a:ln w="88900">
              <a:gradFill flip="none" rotWithShape="1">
                <a:gsLst>
                  <a:gs pos="100000">
                    <a:srgbClr val="D8D8DA"/>
                  </a:gs>
                  <a:gs pos="0">
                    <a:srgbClr val="6692D2"/>
                  </a:gs>
                </a:gsLst>
                <a:lin ang="0" scaled="1"/>
                <a:tileRect/>
              </a:gra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직사각형 34"/>
            <p:cNvSpPr/>
            <p:nvPr/>
          </p:nvSpPr>
          <p:spPr>
            <a:xfrm>
              <a:off x="3295030" y="2952562"/>
              <a:ext cx="11648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Drag &amp; Drop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36" name="설명선 2 35"/>
            <p:cNvSpPr/>
            <p:nvPr/>
          </p:nvSpPr>
          <p:spPr bwMode="auto">
            <a:xfrm>
              <a:off x="4297686" y="4710688"/>
              <a:ext cx="1230981" cy="342576"/>
            </a:xfrm>
            <a:prstGeom prst="borderCallout2">
              <a:avLst>
                <a:gd name="adj1" fmla="val 68207"/>
                <a:gd name="adj2" fmla="val -4291"/>
                <a:gd name="adj3" fmla="val 8661"/>
                <a:gd name="adj4" fmla="val -51695"/>
                <a:gd name="adj5" fmla="val -295747"/>
                <a:gd name="adj6" fmla="val -71551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API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개발 및 조합</a:t>
              </a:r>
            </a:p>
          </p:txBody>
        </p:sp>
        <p:sp>
          <p:nvSpPr>
            <p:cNvPr id="37" name="설명선 2 36"/>
            <p:cNvSpPr/>
            <p:nvPr/>
          </p:nvSpPr>
          <p:spPr bwMode="auto">
            <a:xfrm>
              <a:off x="4297686" y="5921324"/>
              <a:ext cx="2064728" cy="368772"/>
            </a:xfrm>
            <a:prstGeom prst="borderCallout2">
              <a:avLst>
                <a:gd name="adj1" fmla="val -16742"/>
                <a:gd name="adj2" fmla="val 83554"/>
                <a:gd name="adj3" fmla="val -129094"/>
                <a:gd name="adj4" fmla="val 100093"/>
                <a:gd name="adj5" fmla="val -190136"/>
                <a:gd name="adj6" fmla="val 152451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메시지에 대한 변환 및 수정 가능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14542" y="4052087"/>
              <a:ext cx="11648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</a:rPr>
                <a:t>드래그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</a:rPr>
                <a:t>&amp;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</a:rPr>
                <a:t>연결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355452" y="2655711"/>
              <a:ext cx="12601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[ 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비주얼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 에디터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]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80968" y="2478571"/>
              <a:ext cx="1084902" cy="3967142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604282" y="2478571"/>
              <a:ext cx="4781436" cy="1929016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44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47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49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설정만을 통한 새로운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API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조합</a:t>
                  </a:r>
                </a:p>
              </p:txBody>
            </p:sp>
          </p:grpSp>
          <p:sp>
            <p:nvSpPr>
              <p:cNvPr id="48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419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5.2.3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타사와 비교하여 코딩을 가급적 지양하고 코딩 없이 비주얼 에디터에서 드래그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연결을 이용하여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및  조립이 가능하여 뛰어난 개발 생산성을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5" name="그룹 49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56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설정만을 통한 새로운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API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조합</a:t>
                  </a:r>
                </a:p>
              </p:txBody>
            </p:sp>
          </p:grpSp>
          <p:sp>
            <p:nvSpPr>
              <p:cNvPr id="55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84218" y="2500306"/>
            <a:ext cx="9112252" cy="3910018"/>
            <a:chOff x="236538" y="1751013"/>
            <a:chExt cx="8755062" cy="4802187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143125"/>
              <a:ext cx="2667000" cy="20288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3" name="TextBox 26"/>
            <p:cNvSpPr txBox="1">
              <a:spLocks noChangeArrowheads="1"/>
            </p:cNvSpPr>
            <p:nvPr/>
          </p:nvSpPr>
          <p:spPr bwMode="auto">
            <a:xfrm>
              <a:off x="239713" y="1751013"/>
              <a:ext cx="3265487" cy="353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2040" tIns="51023" rIns="102040" bIns="51023">
              <a:spAutoFit/>
            </a:bodyPr>
            <a:lstStyle/>
            <a:p>
              <a:pPr marL="157163" indent="-157163" defTabSz="552450">
                <a:spcAft>
                  <a:spcPts val="675"/>
                </a:spcAft>
                <a:buFont typeface="Wingdings" pitchFamily="2" charset="2"/>
                <a:buChar char="§"/>
              </a:pP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메시지에 대한 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JSON/XML 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스키마 검증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  <a:cs typeface="Helvetica Neue Light"/>
              </a:endParaRPr>
            </a:p>
          </p:txBody>
        </p:sp>
        <p:pic>
          <p:nvPicPr>
            <p:cNvPr id="24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650" y="2152650"/>
              <a:ext cx="1301750" cy="4286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4648200" y="1758949"/>
              <a:ext cx="4343400" cy="353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2040" tIns="51023" rIns="102040" bIns="51023">
              <a:spAutoFit/>
            </a:bodyPr>
            <a:lstStyle/>
            <a:p>
              <a:pPr marL="157163" indent="-157163" defTabSz="552450">
                <a:spcAft>
                  <a:spcPts val="675"/>
                </a:spcAft>
                <a:buFont typeface="Wingdings" pitchFamily="2" charset="2"/>
                <a:buChar char="§"/>
              </a:pP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xml/</a:t>
              </a:r>
              <a:r>
                <a:rPr lang="en-US" altLang="ko-KR" sz="1200" b="1" dirty="0" err="1">
                  <a:latin typeface="맑은 고딕" pitchFamily="50" charset="-127"/>
                  <a:ea typeface="맑은 고딕" pitchFamily="50" charset="-127"/>
                  <a:cs typeface="Helvetica Neue Light"/>
                </a:rPr>
                <a:t>json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 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메시지 변환 기능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  <a:cs typeface="Helvetica Neue Light"/>
              </a:endParaRPr>
            </a:p>
          </p:txBody>
        </p:sp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488" y="4595813"/>
              <a:ext cx="3024187" cy="1955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9" name="TextBox 26"/>
            <p:cNvSpPr txBox="1">
              <a:spLocks noChangeArrowheads="1"/>
            </p:cNvSpPr>
            <p:nvPr/>
          </p:nvSpPr>
          <p:spPr bwMode="auto">
            <a:xfrm>
              <a:off x="236538" y="4271963"/>
              <a:ext cx="6259512" cy="353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2040" tIns="51023" rIns="102040" bIns="51023">
              <a:spAutoFit/>
            </a:bodyPr>
            <a:lstStyle/>
            <a:p>
              <a:pPr marL="157163" indent="-157163" defTabSz="552450">
                <a:spcAft>
                  <a:spcPts val="675"/>
                </a:spcAft>
                <a:buFont typeface="Wingdings" pitchFamily="2" charset="2"/>
                <a:buChar char="§"/>
              </a:pP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메시지에 대한 조립 및 변환을 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GUI 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형태로 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Mapping 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가능 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(</a:t>
              </a:r>
              <a:r>
                <a:rPr lang="ko-KR" altLang="en-US" sz="1200" b="1" dirty="0" err="1">
                  <a:latin typeface="맑은 고딕" pitchFamily="50" charset="-127"/>
                  <a:ea typeface="맑은 고딕" pitchFamily="50" charset="-127"/>
                  <a:cs typeface="Helvetica Neue Light"/>
                </a:rPr>
                <a:t>필요시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 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script </a:t>
              </a:r>
              <a:r>
                <a:rPr lang="ko-KR" altLang="en-US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작성 가능</a:t>
              </a:r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)</a:t>
              </a:r>
            </a:p>
          </p:txBody>
        </p:sp>
        <p:pic>
          <p:nvPicPr>
            <p:cNvPr id="30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9900" y="4602163"/>
              <a:ext cx="3228975" cy="19510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1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602163"/>
              <a:ext cx="1819275" cy="4667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8"/>
          <a:srcRect l="71481" t="32171" r="762" b="15549"/>
          <a:stretch>
            <a:fillRect/>
          </a:stretch>
        </p:blipFill>
        <p:spPr bwMode="auto">
          <a:xfrm>
            <a:off x="6524636" y="2838699"/>
            <a:ext cx="2857520" cy="173331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9"/>
          <a:srcRect l="2035" t="58430" r="87736" b="29892"/>
          <a:stretch>
            <a:fillRect/>
          </a:stretch>
        </p:blipFill>
        <p:spPr bwMode="auto">
          <a:xfrm>
            <a:off x="5181973" y="2813544"/>
            <a:ext cx="1128349" cy="69732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3243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5.2.3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Swagger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정의하기 위한 업계 선도 표준으로 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”는 표준을 준수하여 모든 설정이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Swagger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구성되어 있습니다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시에 표준 형태인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Swagger 2.0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표준으로 자동으로 작성됩니다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595282" y="2428868"/>
            <a:ext cx="8769292" cy="3930871"/>
            <a:chOff x="414716" y="1858926"/>
            <a:chExt cx="8769292" cy="450081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28" y="2110192"/>
              <a:ext cx="3375805" cy="1894872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972" y="1916832"/>
              <a:ext cx="4483036" cy="444290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3" name="Group 5"/>
            <p:cNvGrpSpPr>
              <a:grpSpLocks/>
            </p:cNvGrpSpPr>
            <p:nvPr/>
          </p:nvGrpSpPr>
          <p:grpSpPr bwMode="auto">
            <a:xfrm rot="5400000">
              <a:off x="3154032" y="2850697"/>
              <a:ext cx="2463219" cy="479678"/>
              <a:chOff x="2001" y="981"/>
              <a:chExt cx="2222" cy="496"/>
            </a:xfrm>
          </p:grpSpPr>
          <p:sp>
            <p:nvSpPr>
              <p:cNvPr id="44" name="AutoShape 82"/>
              <p:cNvSpPr>
                <a:spLocks noChangeArrowheads="1"/>
              </p:cNvSpPr>
              <p:nvPr/>
            </p:nvSpPr>
            <p:spPr bwMode="auto">
              <a:xfrm>
                <a:off x="2080" y="981"/>
                <a:ext cx="2069" cy="2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>
                  <a:latin typeface="+mn-ea"/>
                  <a:ea typeface="+mn-ea"/>
                </a:endParaRPr>
              </a:p>
            </p:txBody>
          </p:sp>
          <p:sp>
            <p:nvSpPr>
              <p:cNvPr id="45" name="AutoShape 84"/>
              <p:cNvSpPr>
                <a:spLocks noChangeArrowheads="1"/>
              </p:cNvSpPr>
              <p:nvPr/>
            </p:nvSpPr>
            <p:spPr bwMode="auto">
              <a:xfrm rot="16200000">
                <a:off x="2875" y="130"/>
                <a:ext cx="473" cy="2222"/>
              </a:xfrm>
              <a:prstGeom prst="homePlate">
                <a:avLst>
                  <a:gd name="adj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>
                  <a:latin typeface="+mn-ea"/>
                  <a:ea typeface="+mn-ea"/>
                </a:endParaRPr>
              </a:p>
            </p:txBody>
          </p:sp>
        </p:grpSp>
        <p:sp>
          <p:nvSpPr>
            <p:cNvPr id="46" name="설명선 2 45"/>
            <p:cNvSpPr/>
            <p:nvPr/>
          </p:nvSpPr>
          <p:spPr bwMode="auto">
            <a:xfrm>
              <a:off x="1280592" y="4205035"/>
              <a:ext cx="2766509" cy="487815"/>
            </a:xfrm>
            <a:prstGeom prst="borderCallout2">
              <a:avLst>
                <a:gd name="adj1" fmla="val 48312"/>
                <a:gd name="adj2" fmla="val 102314"/>
                <a:gd name="adj3" fmla="val -142560"/>
                <a:gd name="adj4" fmla="val 173838"/>
                <a:gd name="adj5" fmla="val -264034"/>
                <a:gd name="adj6" fmla="val 91578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컴포넌트로 개발한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API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는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Swagger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기반의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소스로 자동 정의 및 다운로드 가능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14716" y="4892821"/>
              <a:ext cx="442641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Swagger 2.0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endParaRPr>
            </a:p>
            <a:p>
              <a:pPr marL="265112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Open API Initiative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의 기본 표준으로 사용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(Linux Foundation Collaboration Project)</a:t>
              </a:r>
            </a:p>
            <a:p>
              <a:pPr marL="265112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JSON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이나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YAML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파일 형태로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API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를 정의</a:t>
              </a:r>
            </a:p>
            <a:p>
              <a:pPr marL="265112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API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문서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또는 적어도 그것을 위한 메타데이터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)</a:t>
              </a:r>
            </a:p>
            <a:p>
              <a:pPr marL="265112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생성자와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 소비자 간의 계약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(contract)</a:t>
              </a:r>
            </a:p>
            <a:p>
              <a:pPr marL="265112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클라이언트 코드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서버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스텁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</a:rPr>
                <a:t>테스트 등을 생성하기 위한 메타데이터</a:t>
              </a: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087623" y="2379222"/>
              <a:ext cx="3090927" cy="941766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54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56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Swagger 2.0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지원</a:t>
                  </a:r>
                </a:p>
              </p:txBody>
            </p:sp>
          </p:grpSp>
          <p:sp>
            <p:nvSpPr>
              <p:cNvPr id="55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269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데이터 분석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서비스에 대한 다양한 통계 및 분석 정보를 제공 가능하며 필요시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형태로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가능하며 이를 통한 보고서 제작도 가능합니다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28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31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33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시스템 통합 관리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/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모니터링 기능</a:t>
                  </a:r>
                </a:p>
              </p:txBody>
            </p:sp>
          </p:grpSp>
          <p:sp>
            <p:nvSpPr>
              <p:cNvPr id="32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52406" y="2500306"/>
            <a:ext cx="9072626" cy="3963993"/>
            <a:chOff x="182563" y="1735138"/>
            <a:chExt cx="8736012" cy="4872037"/>
          </a:xfrm>
        </p:grpSpPr>
        <p:pic>
          <p:nvPicPr>
            <p:cNvPr id="52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888" y="2936875"/>
              <a:ext cx="4557712" cy="1255713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53" name="Picture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63" y="3455988"/>
              <a:ext cx="3992562" cy="1260475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54" name="Picture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563" y="1981200"/>
              <a:ext cx="3992562" cy="1406525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55" name="Picture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63" y="4800600"/>
              <a:ext cx="4008437" cy="1806575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56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8638" y="1735138"/>
              <a:ext cx="4525962" cy="936625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57" name="그림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3400" y="4557713"/>
              <a:ext cx="1752600" cy="2049462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그림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1413" y="4557713"/>
              <a:ext cx="2647950" cy="2049462"/>
            </a:xfrm>
            <a:prstGeom prst="rect">
              <a:avLst/>
            </a:prstGeom>
            <a:ln w="9525"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9" name="모서리가 둥근 직사각형 8"/>
            <p:cNvSpPr>
              <a:spLocks noChangeArrowheads="1"/>
            </p:cNvSpPr>
            <p:nvPr/>
          </p:nvSpPr>
          <p:spPr bwMode="auto">
            <a:xfrm>
              <a:off x="2070100" y="5702300"/>
              <a:ext cx="233363" cy="16510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C00000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0" name="꺾인 연결선 11"/>
            <p:cNvCxnSpPr>
              <a:cxnSpLocks noChangeShapeType="1"/>
              <a:stCxn id="59" idx="3"/>
              <a:endCxn id="56" idx="1"/>
            </p:cNvCxnSpPr>
            <p:nvPr/>
          </p:nvCxnSpPr>
          <p:spPr bwMode="auto">
            <a:xfrm flipV="1">
              <a:off x="2303463" y="2203450"/>
              <a:ext cx="2035175" cy="3581400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C00000"/>
              </a:solidFill>
              <a:prstDash val="dash"/>
              <a:round/>
              <a:headEnd/>
              <a:tailEnd type="triangle" w="med" len="med"/>
            </a:ln>
            <a:effectLst/>
          </p:spPr>
        </p:cxnSp>
        <p:sp>
          <p:nvSpPr>
            <p:cNvPr id="61" name="Freeform 40"/>
            <p:cNvSpPr>
              <a:spLocks/>
            </p:cNvSpPr>
            <p:nvPr/>
          </p:nvSpPr>
          <p:spPr bwMode="auto">
            <a:xfrm rot="18071431" flipH="1">
              <a:off x="6754813" y="3990975"/>
              <a:ext cx="342900" cy="552450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40"/>
            <p:cNvSpPr>
              <a:spLocks/>
            </p:cNvSpPr>
            <p:nvPr/>
          </p:nvSpPr>
          <p:spPr bwMode="auto">
            <a:xfrm rot="18071431" flipH="1">
              <a:off x="5624513" y="3990975"/>
              <a:ext cx="342900" cy="552450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26"/>
            <p:cNvSpPr txBox="1">
              <a:spLocks noChangeArrowheads="1"/>
            </p:cNvSpPr>
            <p:nvPr/>
          </p:nvSpPr>
          <p:spPr bwMode="auto">
            <a:xfrm>
              <a:off x="4395788" y="4267200"/>
              <a:ext cx="1295400" cy="28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0543" tIns="55275" rIns="110543" bIns="55275">
              <a:spAutoFit/>
            </a:bodyPr>
            <a:lstStyle/>
            <a:p>
              <a:pPr defTabSz="552450">
                <a:spcAft>
                  <a:spcPts val="738"/>
                </a:spcAft>
              </a:pPr>
              <a:r>
                <a:rPr lang="en-US" altLang="ko-KR" sz="1100">
                  <a:latin typeface="맑은 고딕" pitchFamily="50" charset="-127"/>
                  <a:ea typeface="맑은 고딕" pitchFamily="50" charset="-127"/>
                  <a:cs typeface="Helvetica Neue Light"/>
                </a:rPr>
                <a:t>CSV</a:t>
              </a:r>
              <a:r>
                <a:rPr lang="ko-KR" altLang="en-US" sz="1100">
                  <a:latin typeface="맑은 고딕" pitchFamily="50" charset="-127"/>
                  <a:ea typeface="맑은 고딕" pitchFamily="50" charset="-127"/>
                  <a:cs typeface="Helvetica Neue Light"/>
                </a:rPr>
                <a:t>로 추출가능</a:t>
              </a:r>
            </a:p>
          </p:txBody>
        </p:sp>
        <p:sp>
          <p:nvSpPr>
            <p:cNvPr id="64" name="TextBox 27"/>
            <p:cNvSpPr txBox="1">
              <a:spLocks noChangeArrowheads="1"/>
            </p:cNvSpPr>
            <p:nvPr/>
          </p:nvSpPr>
          <p:spPr bwMode="auto">
            <a:xfrm>
              <a:off x="7240588" y="4246563"/>
              <a:ext cx="1677987" cy="280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0543" tIns="55275" rIns="110543" bIns="55275">
              <a:spAutoFit/>
            </a:bodyPr>
            <a:lstStyle/>
            <a:p>
              <a:pPr defTabSz="552450">
                <a:spcAft>
                  <a:spcPts val="738"/>
                </a:spcAft>
              </a:pPr>
              <a:r>
                <a:rPr lang="en-US" altLang="ko-KR" sz="1100">
                  <a:latin typeface="맑은 고딕" pitchFamily="50" charset="-127"/>
                  <a:ea typeface="맑은 고딕" pitchFamily="50" charset="-127"/>
                  <a:cs typeface="Helvetica Neue Light"/>
                </a:rPr>
                <a:t>REST API</a:t>
              </a:r>
              <a:r>
                <a:rPr lang="ko-KR" altLang="en-US" sz="1100">
                  <a:latin typeface="맑은 고딕" pitchFamily="50" charset="-127"/>
                  <a:ea typeface="맑은 고딕" pitchFamily="50" charset="-127"/>
                  <a:cs typeface="Helvetica Neue Light"/>
                </a:rPr>
                <a:t>로 추출가능</a:t>
              </a:r>
            </a:p>
          </p:txBody>
        </p:sp>
        <p:sp>
          <p:nvSpPr>
            <p:cNvPr id="66" name="Freeform 40"/>
            <p:cNvSpPr>
              <a:spLocks/>
            </p:cNvSpPr>
            <p:nvPr/>
          </p:nvSpPr>
          <p:spPr bwMode="auto">
            <a:xfrm rot="18071431" flipH="1">
              <a:off x="6216650" y="2430463"/>
              <a:ext cx="342900" cy="552450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Box 34"/>
            <p:cNvSpPr txBox="1">
              <a:spLocks noChangeArrowheads="1"/>
            </p:cNvSpPr>
            <p:nvPr/>
          </p:nvSpPr>
          <p:spPr bwMode="auto">
            <a:xfrm>
              <a:off x="6613525" y="2657475"/>
              <a:ext cx="2251075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0543" tIns="55275" rIns="110543" bIns="55275">
              <a:spAutoFit/>
            </a:bodyPr>
            <a:lstStyle/>
            <a:p>
              <a:pPr defTabSz="552450">
                <a:spcAft>
                  <a:spcPts val="738"/>
                </a:spcAft>
              </a:pP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각 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Event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  <a:cs typeface="Helvetica Neue Light"/>
                </a:rPr>
                <a:t>별 상세 확인가능</a:t>
              </a:r>
            </a:p>
          </p:txBody>
        </p:sp>
        <p:sp>
          <p:nvSpPr>
            <p:cNvPr id="68" name="TextBox 35"/>
            <p:cNvSpPr txBox="1">
              <a:spLocks noChangeArrowheads="1"/>
            </p:cNvSpPr>
            <p:nvPr/>
          </p:nvSpPr>
          <p:spPr bwMode="auto">
            <a:xfrm>
              <a:off x="182563" y="1768475"/>
              <a:ext cx="3141662" cy="16986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14300" indent="-114300" eaLnBrk="1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lang="ko-KR" altLang="en-US" sz="11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다양한 통계 보고서 및 통계 추출</a:t>
              </a:r>
              <a:r>
                <a:rPr lang="en-US" altLang="ko-KR" sz="11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1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 가능 </a:t>
              </a:r>
              <a:endParaRPr lang="en-US" altLang="ko-KR" sz="11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51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데이터 분석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서비스에 대한 다양한 통계 및 분석 정보를 제공 가능하며 이를 과금 목적으로 사용하기 위한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정보를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제공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80968" y="2428868"/>
            <a:ext cx="9137353" cy="4071966"/>
            <a:chOff x="380968" y="2072807"/>
            <a:chExt cx="9137353" cy="442802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68" y="2072807"/>
              <a:ext cx="6065367" cy="4428027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60" y="3369262"/>
              <a:ext cx="2923061" cy="3129352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Freeform 40"/>
            <p:cNvSpPr>
              <a:spLocks/>
            </p:cNvSpPr>
            <p:nvPr/>
          </p:nvSpPr>
          <p:spPr bwMode="auto">
            <a:xfrm rot="16200000" flipH="1">
              <a:off x="6222962" y="2248947"/>
              <a:ext cx="744596" cy="1321763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7254293" y="2798430"/>
              <a:ext cx="1980220" cy="29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10543" tIns="55275" rIns="110543" bIns="55275">
              <a:spAutoFit/>
            </a:bodyPr>
            <a:lstStyle>
              <a:lvl1pPr defTabSz="5524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defTabSz="5524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defTabSz="5524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defTabSz="5524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defTabSz="5524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defTabSz="55245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defTabSz="55245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defTabSz="55245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defTabSz="55245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200" dirty="0">
                  <a:latin typeface="맑은 고딕" panose="020B0503020000020004" pitchFamily="50" charset="-127"/>
                </a:rPr>
                <a:t>REST API</a:t>
              </a:r>
              <a:r>
                <a:rPr lang="ko-KR" altLang="en-US" sz="1200" dirty="0">
                  <a:latin typeface="맑은 고딕" panose="020B0503020000020004" pitchFamily="50" charset="-127"/>
                </a:rPr>
                <a:t> 서비스 제공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8281" y="1867585"/>
            <a:ext cx="9642476" cy="4633249"/>
            <a:chOff x="28281" y="1785927"/>
            <a:chExt cx="9642476" cy="4633249"/>
          </a:xfrm>
        </p:grpSpPr>
        <p:grpSp>
          <p:nvGrpSpPr>
            <p:cNvPr id="24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27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29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각종 통계 및 </a:t>
                  </a:r>
                  <a:r>
                    <a:rPr lang="ko-KR" altLang="en-US" sz="1100" b="0" dirty="0" err="1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과금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처리 기능</a:t>
                  </a:r>
                </a:p>
              </p:txBody>
            </p:sp>
          </p:grpSp>
          <p:sp>
            <p:nvSpPr>
              <p:cNvPr id="28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07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5.2.5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 환경 지원 및 서비스 안정화 제공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Gateway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병렬 구성 및 클러스터링을 지원 가능하므로 장애 발생시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Load-Balancer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바로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Fail-over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가능하며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수평적으로 병렬 확장을 손쉽게 지원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27894" y="2571744"/>
            <a:ext cx="8478801" cy="3851305"/>
            <a:chOff x="427894" y="2071678"/>
            <a:chExt cx="8478801" cy="4351371"/>
          </a:xfrm>
        </p:grpSpPr>
        <p:pic>
          <p:nvPicPr>
            <p:cNvPr id="5" name="그림 1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35163" y="2262047"/>
              <a:ext cx="3071532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1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94" y="2262047"/>
              <a:ext cx="3071532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657" y="4714884"/>
              <a:ext cx="7954962" cy="170816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39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57" y="2378066"/>
              <a:ext cx="3840162" cy="183675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595282" y="2071678"/>
              <a:ext cx="290271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180975" indent="-180975">
                <a:buFont typeface="Wingdings" panose="05000000000000000000" pitchFamily="2" charset="2"/>
                <a:buChar char="§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API Gateway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의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Active-standby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구성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3544" y="4366447"/>
              <a:ext cx="275107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180975" indent="-180975">
                <a:buFont typeface="Wingdings" panose="05000000000000000000" pitchFamily="2" charset="2"/>
                <a:buChar char="§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API Gateway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의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Active-active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구성</a:t>
              </a:r>
            </a:p>
          </p:txBody>
        </p:sp>
        <p:pic>
          <p:nvPicPr>
            <p:cNvPr id="42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5982" y="2378066"/>
              <a:ext cx="3957637" cy="183675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44" name="그룹 43"/>
          <p:cNvGrpSpPr/>
          <p:nvPr/>
        </p:nvGrpSpPr>
        <p:grpSpPr>
          <a:xfrm>
            <a:off x="28281" y="1857364"/>
            <a:ext cx="9642476" cy="4633249"/>
            <a:chOff x="28281" y="1785927"/>
            <a:chExt cx="9642476" cy="4633249"/>
          </a:xfrm>
        </p:grpSpPr>
        <p:grpSp>
          <p:nvGrpSpPr>
            <p:cNvPr id="4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48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50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가용성 및 </a:t>
                  </a:r>
                  <a:r>
                    <a:rPr lang="ko-KR" altLang="en-US" sz="1100" b="0" dirty="0" err="1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확장성</a:t>
                  </a:r>
                  <a:endPara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49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86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주제안사 소개 </a:t>
            </a:r>
            <a:r>
              <a:rPr lang="en-US" altLang="ko-KR" dirty="0"/>
              <a:t>&gt; </a:t>
            </a:r>
            <a:r>
              <a:rPr lang="en-US" altLang="ko-KR" sz="2000" dirty="0"/>
              <a:t>1.2 </a:t>
            </a:r>
            <a:r>
              <a:rPr lang="ko-KR" altLang="en-US" sz="2000" dirty="0"/>
              <a:t>뱅크웨어글로벌 조직 및 인력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뱅크웨어글로벌 인원 현황</a:t>
            </a:r>
          </a:p>
          <a:p>
            <a:endParaRPr lang="ko-KR" altLang="en-US" dirty="0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2" y="1809627"/>
            <a:ext cx="9249546" cy="619038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2" y="2575084"/>
            <a:ext cx="9249546" cy="2042277"/>
          </a:xfrm>
          <a:prstGeom prst="rect">
            <a:avLst/>
          </a:prstGeom>
        </p:spPr>
      </p:pic>
      <p:sp>
        <p:nvSpPr>
          <p:cNvPr id="12" name="TextBox 30"/>
          <p:cNvSpPr txBox="1"/>
          <p:nvPr/>
        </p:nvSpPr>
        <p:spPr>
          <a:xfrm>
            <a:off x="8191630" y="1495445"/>
            <a:ext cx="128753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(2016</a:t>
            </a:r>
            <a:r>
              <a:rPr kumimoji="0" lang="ko-KR" altLang="en-US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08</a:t>
            </a:r>
            <a:r>
              <a:rPr kumimoji="0" lang="ko-KR" altLang="en-US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r>
              <a:rPr kumimoji="0" lang="en-US" altLang="ko-KR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기준</a:t>
            </a:r>
            <a:r>
              <a:rPr kumimoji="0" lang="en-US" altLang="ko-KR" sz="10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>
            <a:grpSpLocks/>
          </p:cNvGrpSpPr>
          <p:nvPr/>
        </p:nvGrpSpPr>
        <p:grpSpPr bwMode="auto">
          <a:xfrm>
            <a:off x="324582" y="1449840"/>
            <a:ext cx="9196509" cy="277813"/>
            <a:chOff x="238092" y="1516366"/>
            <a:chExt cx="7137591" cy="277498"/>
          </a:xfrm>
        </p:grpSpPr>
        <p:sp>
          <p:nvSpPr>
            <p:cNvPr id="14" name="직사각형 13"/>
            <p:cNvSpPr>
              <a:spLocks noChangeArrowheads="1"/>
            </p:cNvSpPr>
            <p:nvPr/>
          </p:nvSpPr>
          <p:spPr bwMode="auto">
            <a:xfrm>
              <a:off x="303180" y="1516366"/>
              <a:ext cx="29114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b="1" dirty="0">
                  <a:gradFill>
                    <a:gsLst>
                      <a:gs pos="100000">
                        <a:prstClr val="black"/>
                      </a:gs>
                      <a:gs pos="100000">
                        <a:prstClr val="black"/>
                      </a:gs>
                    </a:gsLst>
                    <a:lin ang="2700000" scaled="1"/>
                  </a:gra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인원 구성 현황</a:t>
              </a:r>
            </a:p>
          </p:txBody>
        </p:sp>
        <p:grpSp>
          <p:nvGrpSpPr>
            <p:cNvPr id="15" name="그룹 14"/>
            <p:cNvGrpSpPr>
              <a:grpSpLocks/>
            </p:cNvGrpSpPr>
            <p:nvPr/>
          </p:nvGrpSpPr>
          <p:grpSpPr bwMode="auto">
            <a:xfrm>
              <a:off x="238092" y="1579794"/>
              <a:ext cx="7137591" cy="214070"/>
              <a:chOff x="238092" y="1579794"/>
              <a:chExt cx="7137591" cy="21407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38092" y="1579794"/>
                <a:ext cx="71429" cy="214070"/>
              </a:xfrm>
              <a:prstGeom prst="rect">
                <a:avLst/>
              </a:prstGeom>
              <a:solidFill>
                <a:srgbClr val="26699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238092" y="1793864"/>
                <a:ext cx="713759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sp>
        <p:nvSpPr>
          <p:cNvPr id="18" name="TextBox 28"/>
          <p:cNvSpPr txBox="1"/>
          <p:nvPr/>
        </p:nvSpPr>
        <p:spPr>
          <a:xfrm>
            <a:off x="1558081" y="5212849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재직 인원 중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90.6%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인력</a:t>
            </a:r>
          </a:p>
        </p:txBody>
      </p:sp>
      <p:sp>
        <p:nvSpPr>
          <p:cNvPr id="19" name="TextBox 36"/>
          <p:cNvSpPr txBox="1"/>
          <p:nvPr/>
        </p:nvSpPr>
        <p:spPr>
          <a:xfrm>
            <a:off x="1558081" y="5571470"/>
            <a:ext cx="356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인력 중 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62.6%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고급 이상 기술 인력</a:t>
            </a:r>
          </a:p>
        </p:txBody>
      </p:sp>
      <p:sp>
        <p:nvSpPr>
          <p:cNvPr id="20" name="TextBox 37"/>
          <p:cNvSpPr txBox="1"/>
          <p:nvPr/>
        </p:nvSpPr>
        <p:spPr>
          <a:xfrm>
            <a:off x="1558081" y="4822598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재직 인원 중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28.6%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R&amp;D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인력</a:t>
            </a: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2135674579"/>
              </p:ext>
            </p:extLst>
          </p:nvPr>
        </p:nvGraphicFramePr>
        <p:xfrm>
          <a:off x="5128839" y="4443900"/>
          <a:ext cx="4021394" cy="2153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21289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5.2.5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분산 환경 지원 및 서비스 안정화 제공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플랫폼은 시스템 확장을 이용한 로드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밸런서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구성을 통해 자체적으로 서로간 네트워크 환경을 공유하여 장애 시 즉각 </a:t>
            </a: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FailOver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수행하는 높은 수준의 가용성을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427894" y="2428868"/>
            <a:ext cx="8897254" cy="4107306"/>
            <a:chOff x="427894" y="2071678"/>
            <a:chExt cx="8897254" cy="4464496"/>
          </a:xfrm>
        </p:grpSpPr>
        <p:pic>
          <p:nvPicPr>
            <p:cNvPr id="5" name="그림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35163" y="2238013"/>
              <a:ext cx="3071532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94" y="2238013"/>
              <a:ext cx="3071532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38"/>
            <p:cNvSpPr txBox="1">
              <a:spLocks noChangeArrowheads="1"/>
            </p:cNvSpPr>
            <p:nvPr/>
          </p:nvSpPr>
          <p:spPr bwMode="auto">
            <a:xfrm>
              <a:off x="605342" y="2071678"/>
              <a:ext cx="1646069" cy="294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lvl="0" algn="ctr" eaLnBrk="1" latinLnBrk="0" hangingPunct="1">
                <a:defRPr/>
              </a:pPr>
              <a:r>
                <a:rPr lang="en-US" altLang="ko-KR" sz="1477" b="1" kern="0" dirty="0">
                  <a:solidFill>
                    <a:srgbClr val="0054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lang="ko-KR" altLang="en-US" sz="1477" b="1" kern="0" dirty="0">
                  <a:solidFill>
                    <a:srgbClr val="0054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플랫폼</a:t>
              </a:r>
            </a:p>
          </p:txBody>
        </p:sp>
        <p:cxnSp>
          <p:nvCxnSpPr>
            <p:cNvPr id="84" name="직선 연결선 83"/>
            <p:cNvCxnSpPr/>
            <p:nvPr/>
          </p:nvCxnSpPr>
          <p:spPr bwMode="auto">
            <a:xfrm flipH="1">
              <a:off x="560512" y="2505959"/>
              <a:ext cx="3295" cy="3903427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cxnSp>
          <p:nvCxnSpPr>
            <p:cNvPr id="85" name="직선 연결선 84"/>
            <p:cNvCxnSpPr/>
            <p:nvPr/>
          </p:nvCxnSpPr>
          <p:spPr bwMode="auto">
            <a:xfrm>
              <a:off x="560512" y="2888617"/>
              <a:ext cx="650275" cy="5602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sp>
          <p:nvSpPr>
            <p:cNvPr id="86" name="TextBox 38"/>
            <p:cNvSpPr txBox="1">
              <a:spLocks noChangeArrowheads="1"/>
            </p:cNvSpPr>
            <p:nvPr/>
          </p:nvSpPr>
          <p:spPr bwMode="auto">
            <a:xfrm>
              <a:off x="1161209" y="2431718"/>
              <a:ext cx="943953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Manager</a:t>
              </a:r>
            </a:p>
          </p:txBody>
        </p:sp>
        <p:graphicFrame>
          <p:nvGraphicFramePr>
            <p:cNvPr id="87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268134" y="2626015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Visio" r:id="rId4" imgW="741635" imgH="947733" progId="">
                    <p:embed/>
                  </p:oleObj>
                </mc:Choice>
                <mc:Fallback>
                  <p:oleObj name="Visio" r:id="rId4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8134" y="2626015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514495" y="2626015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Visio" r:id="rId6" imgW="741635" imgH="947733" progId="">
                    <p:embed/>
                  </p:oleObj>
                </mc:Choice>
                <mc:Fallback>
                  <p:oleObj name="Visio" r:id="rId6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495" y="2626015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왼쪽/오른쪽 화살표 88"/>
            <p:cNvSpPr/>
            <p:nvPr/>
          </p:nvSpPr>
          <p:spPr bwMode="auto">
            <a:xfrm>
              <a:off x="1341128" y="2762813"/>
              <a:ext cx="453210" cy="329956"/>
            </a:xfrm>
            <a:prstGeom prst="leftRightArrow">
              <a:avLst/>
            </a:prstGeom>
            <a:solidFill>
              <a:srgbClr val="4295CE">
                <a:lumMod val="40000"/>
                <a:lumOff val="60000"/>
              </a:srgb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0" name="TextBox 38"/>
            <p:cNvSpPr txBox="1">
              <a:spLocks noChangeArrowheads="1"/>
            </p:cNvSpPr>
            <p:nvPr/>
          </p:nvSpPr>
          <p:spPr bwMode="auto">
            <a:xfrm>
              <a:off x="1397057" y="2828219"/>
              <a:ext cx="336416" cy="174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이중화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300" y="2920002"/>
              <a:ext cx="257376" cy="179232"/>
            </a:xfrm>
            <a:prstGeom prst="rect">
              <a:avLst/>
            </a:prstGeom>
          </p:spPr>
        </p:pic>
        <p:sp>
          <p:nvSpPr>
            <p:cNvPr id="92" name="직사각형 91"/>
            <p:cNvSpPr/>
            <p:nvPr/>
          </p:nvSpPr>
          <p:spPr bwMode="auto">
            <a:xfrm>
              <a:off x="687656" y="3193000"/>
              <a:ext cx="1724772" cy="51053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3" name="이등변 삼각형 92"/>
            <p:cNvSpPr/>
            <p:nvPr/>
          </p:nvSpPr>
          <p:spPr bwMode="auto">
            <a:xfrm>
              <a:off x="1466476" y="3099234"/>
              <a:ext cx="282168" cy="99015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2520" y="3228752"/>
              <a:ext cx="19633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자체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Network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환경 구성 지원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 간에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Health Check</a:t>
              </a: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내부 통신을 통한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DB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정합성 보장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1453" y="2170926"/>
              <a:ext cx="2278913" cy="139968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3903" y="3111865"/>
              <a:ext cx="2332015" cy="163750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2596004" y="2583982"/>
              <a:ext cx="670575" cy="315348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4042" y="3779348"/>
              <a:ext cx="4998221" cy="2756826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3204654" y="3190757"/>
              <a:ext cx="2512578" cy="459056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4316407" y="5812408"/>
              <a:ext cx="4955856" cy="594869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01" name="Freeform 40"/>
            <p:cNvSpPr>
              <a:spLocks/>
            </p:cNvSpPr>
            <p:nvPr/>
          </p:nvSpPr>
          <p:spPr bwMode="auto">
            <a:xfrm rot="18398924">
              <a:off x="2752977" y="3611967"/>
              <a:ext cx="409798" cy="478908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설명선 2 101"/>
            <p:cNvSpPr/>
            <p:nvPr/>
          </p:nvSpPr>
          <p:spPr bwMode="auto">
            <a:xfrm>
              <a:off x="5924024" y="2107302"/>
              <a:ext cx="3401124" cy="1542512"/>
            </a:xfrm>
            <a:prstGeom prst="borderCallout2">
              <a:avLst>
                <a:gd name="adj1" fmla="val 46931"/>
                <a:gd name="adj2" fmla="val -5104"/>
                <a:gd name="adj3" fmla="val 46816"/>
                <a:gd name="adj4" fmla="val -28359"/>
                <a:gd name="adj5" fmla="val 88266"/>
                <a:gd name="adj6" fmla="val -53657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추가 복잡한 구성 없이 간단한 설정만으로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로드밸런서 구성 가능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257175" marR="0" lvl="1" indent="-17145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“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외부 또는 로드밸런서 없음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” : L4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와 같은 외부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85725" marR="0" lvl="1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   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환경이 있는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경우 사용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257175" marR="0" lvl="1" indent="-17145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“</a:t>
              </a:r>
              <a:r>
                <a:rPr kumimoji="0" lang="en-US" altLang="ko-KR" sz="10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DataPower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로드밸런서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” : ‘API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서비스 플랫폼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’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자체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85725" marR="0" lvl="1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   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기능 사용</a:t>
              </a:r>
            </a:p>
          </p:txBody>
        </p:sp>
        <p:sp>
          <p:nvSpPr>
            <p:cNvPr id="103" name="설명선 2 102"/>
            <p:cNvSpPr/>
            <p:nvPr/>
          </p:nvSpPr>
          <p:spPr bwMode="auto">
            <a:xfrm>
              <a:off x="2896235" y="5234802"/>
              <a:ext cx="2007306" cy="480910"/>
            </a:xfrm>
            <a:prstGeom prst="borderCallout2">
              <a:avLst>
                <a:gd name="adj1" fmla="val 112492"/>
                <a:gd name="adj2" fmla="val 36531"/>
                <a:gd name="adj3" fmla="val 188509"/>
                <a:gd name="adj4" fmla="val 48822"/>
                <a:gd name="adj5" fmla="val 223999"/>
                <a:gd name="adj6" fmla="val 77753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29518B">
                    <a:lumMod val="60000"/>
                    <a:lumOff val="4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하드웨어 증설 시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29518B">
                    <a:lumMod val="60000"/>
                    <a:lumOff val="4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  손쉬운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scale-out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및 모니터링 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24508" y="2692687"/>
              <a:ext cx="78579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Active/Active</a:t>
              </a:r>
            </a:p>
          </p:txBody>
        </p:sp>
        <p:cxnSp>
          <p:nvCxnSpPr>
            <p:cNvPr id="105" name="직선 연결선 104"/>
            <p:cNvCxnSpPr/>
            <p:nvPr/>
          </p:nvCxnSpPr>
          <p:spPr bwMode="auto">
            <a:xfrm>
              <a:off x="572971" y="4275541"/>
              <a:ext cx="650275" cy="5602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sp>
          <p:nvSpPr>
            <p:cNvPr id="106" name="TextBox 38"/>
            <p:cNvSpPr txBox="1">
              <a:spLocks noChangeArrowheads="1"/>
            </p:cNvSpPr>
            <p:nvPr/>
          </p:nvSpPr>
          <p:spPr bwMode="auto">
            <a:xfrm>
              <a:off x="1184890" y="3818642"/>
              <a:ext cx="921512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Gateway</a:t>
              </a:r>
            </a:p>
          </p:txBody>
        </p:sp>
        <p:graphicFrame>
          <p:nvGraphicFramePr>
            <p:cNvPr id="107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280593" y="4012939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Visio" r:id="rId11" imgW="741635" imgH="947733" progId="">
                    <p:embed/>
                  </p:oleObj>
                </mc:Choice>
                <mc:Fallback>
                  <p:oleObj name="Visio" r:id="rId11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593" y="4012939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526954" y="4012939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Visio" r:id="rId12" imgW="741635" imgH="947733" progId="">
                    <p:embed/>
                  </p:oleObj>
                </mc:Choice>
                <mc:Fallback>
                  <p:oleObj name="Visio" r:id="rId12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6954" y="4012939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" name="왼쪽/오른쪽 화살표 108"/>
            <p:cNvSpPr/>
            <p:nvPr/>
          </p:nvSpPr>
          <p:spPr bwMode="auto">
            <a:xfrm>
              <a:off x="1353587" y="4149737"/>
              <a:ext cx="453210" cy="329956"/>
            </a:xfrm>
            <a:prstGeom prst="leftRightArrow">
              <a:avLst/>
            </a:prstGeom>
            <a:solidFill>
              <a:srgbClr val="4295CE">
                <a:lumMod val="40000"/>
                <a:lumOff val="60000"/>
              </a:srgb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0" name="TextBox 38"/>
            <p:cNvSpPr txBox="1">
              <a:spLocks noChangeArrowheads="1"/>
            </p:cNvSpPr>
            <p:nvPr/>
          </p:nvSpPr>
          <p:spPr bwMode="auto">
            <a:xfrm>
              <a:off x="1409516" y="4215143"/>
              <a:ext cx="336416" cy="174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이중화</a:t>
              </a:r>
              <a:endPara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 bwMode="auto">
            <a:xfrm>
              <a:off x="700115" y="4579925"/>
              <a:ext cx="1724772" cy="3743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2" name="이등변 삼각형 111"/>
            <p:cNvSpPr/>
            <p:nvPr/>
          </p:nvSpPr>
          <p:spPr bwMode="auto">
            <a:xfrm>
              <a:off x="1478935" y="4486158"/>
              <a:ext cx="282168" cy="99015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644979" y="4615676"/>
              <a:ext cx="19633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자체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Network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환경 구성 지원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 간에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Health Check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36967" y="4079611"/>
              <a:ext cx="78579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Active/Active</a:t>
              </a:r>
            </a:p>
          </p:txBody>
        </p:sp>
        <p:cxnSp>
          <p:nvCxnSpPr>
            <p:cNvPr id="115" name="직선 연결선 114"/>
            <p:cNvCxnSpPr/>
            <p:nvPr/>
          </p:nvCxnSpPr>
          <p:spPr bwMode="auto">
            <a:xfrm>
              <a:off x="572971" y="5580310"/>
              <a:ext cx="650275" cy="5602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sp>
          <p:nvSpPr>
            <p:cNvPr id="116" name="TextBox 38"/>
            <p:cNvSpPr txBox="1">
              <a:spLocks noChangeArrowheads="1"/>
            </p:cNvSpPr>
            <p:nvPr/>
          </p:nvSpPr>
          <p:spPr bwMode="auto">
            <a:xfrm>
              <a:off x="1272257" y="5123411"/>
              <a:ext cx="746784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Portal</a:t>
              </a:r>
            </a:p>
          </p:txBody>
        </p:sp>
        <p:graphicFrame>
          <p:nvGraphicFramePr>
            <p:cNvPr id="117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280593" y="5317708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Visio" r:id="rId13" imgW="741635" imgH="947733" progId="">
                    <p:embed/>
                  </p:oleObj>
                </mc:Choice>
                <mc:Fallback>
                  <p:oleObj name="Visio" r:id="rId13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593" y="5317708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직사각형 117"/>
            <p:cNvSpPr/>
            <p:nvPr/>
          </p:nvSpPr>
          <p:spPr>
            <a:xfrm>
              <a:off x="536967" y="5384380"/>
              <a:ext cx="78579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Active/Active</a:t>
              </a:r>
            </a:p>
          </p:txBody>
        </p:sp>
        <p:sp>
          <p:nvSpPr>
            <p:cNvPr id="119" name="직사각형 118"/>
            <p:cNvSpPr/>
            <p:nvPr/>
          </p:nvSpPr>
          <p:spPr bwMode="auto">
            <a:xfrm>
              <a:off x="703444" y="5876089"/>
              <a:ext cx="1724772" cy="51053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0" name="이등변 삼각형 119"/>
            <p:cNvSpPr/>
            <p:nvPr/>
          </p:nvSpPr>
          <p:spPr bwMode="auto">
            <a:xfrm>
              <a:off x="1482264" y="5782323"/>
              <a:ext cx="282168" cy="99015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648308" y="5911841"/>
              <a:ext cx="19633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자체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Network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환경 구성 지원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 간에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Health Check</a:t>
              </a:r>
            </a:p>
            <a:p>
              <a:pPr marL="93663" marR="0" lvl="0" indent="-936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내부 통신을 통한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DB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정합성 보장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22" name="Freeform 40"/>
            <p:cNvSpPr>
              <a:spLocks/>
            </p:cNvSpPr>
            <p:nvPr/>
          </p:nvSpPr>
          <p:spPr bwMode="auto">
            <a:xfrm rot="18398924">
              <a:off x="3765296" y="4793739"/>
              <a:ext cx="409798" cy="478908"/>
            </a:xfrm>
            <a:custGeom>
              <a:avLst/>
              <a:gdLst>
                <a:gd name="T0" fmla="*/ 0 w 640"/>
                <a:gd name="T1" fmla="*/ 0 h 816"/>
                <a:gd name="T2" fmla="*/ 0 w 640"/>
                <a:gd name="T3" fmla="*/ 0 h 816"/>
                <a:gd name="T4" fmla="*/ 0 w 640"/>
                <a:gd name="T5" fmla="*/ 0 h 816"/>
                <a:gd name="T6" fmla="*/ 0 w 640"/>
                <a:gd name="T7" fmla="*/ 0 h 816"/>
                <a:gd name="T8" fmla="*/ 0 w 640"/>
                <a:gd name="T9" fmla="*/ 0 h 816"/>
                <a:gd name="T10" fmla="*/ 0 w 640"/>
                <a:gd name="T11" fmla="*/ 0 h 816"/>
                <a:gd name="T12" fmla="*/ 0 w 640"/>
                <a:gd name="T13" fmla="*/ 0 h 816"/>
                <a:gd name="T14" fmla="*/ 0 w 640"/>
                <a:gd name="T15" fmla="*/ 0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solidFill>
              <a:srgbClr val="4A7598"/>
            </a:solidFill>
            <a:ln w="9525">
              <a:noFill/>
              <a:round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23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1568624" y="5330393"/>
            <a:ext cx="492722" cy="485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9" name="Visio" r:id="rId14" imgW="741635" imgH="947733" progId="">
                    <p:embed/>
                  </p:oleObj>
                </mc:Choice>
                <mc:Fallback>
                  <p:oleObj name="Visio" r:id="rId14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624" y="5330393"/>
                          <a:ext cx="492722" cy="4857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4" name="그룹 123"/>
            <p:cNvGrpSpPr/>
            <p:nvPr/>
          </p:nvGrpSpPr>
          <p:grpSpPr>
            <a:xfrm>
              <a:off x="1388604" y="5454506"/>
              <a:ext cx="453210" cy="329956"/>
              <a:chOff x="1353587" y="5335664"/>
              <a:chExt cx="453210" cy="329956"/>
            </a:xfrm>
          </p:grpSpPr>
          <p:sp>
            <p:nvSpPr>
              <p:cNvPr id="125" name="왼쪽/오른쪽 화살표 124"/>
              <p:cNvSpPr/>
              <p:nvPr/>
            </p:nvSpPr>
            <p:spPr bwMode="auto">
              <a:xfrm>
                <a:off x="1353587" y="5335664"/>
                <a:ext cx="453210" cy="329956"/>
              </a:xfrm>
              <a:prstGeom prst="leftRightArrow">
                <a:avLst/>
              </a:prstGeom>
              <a:solidFill>
                <a:srgbClr val="4295CE">
                  <a:lumMod val="40000"/>
                  <a:lumOff val="60000"/>
                </a:srgbClr>
              </a:solidFill>
              <a:ln>
                <a:noFill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26" name="TextBox 38"/>
              <p:cNvSpPr txBox="1">
                <a:spLocks noChangeArrowheads="1"/>
              </p:cNvSpPr>
              <p:nvPr/>
            </p:nvSpPr>
            <p:spPr bwMode="auto">
              <a:xfrm>
                <a:off x="1409515" y="5401070"/>
                <a:ext cx="336417" cy="174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33231" tIns="33231" rIns="33231" bIns="33231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5466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이중화</a:t>
                </a:r>
                <a:endPara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28" name="그룹 127"/>
          <p:cNvGrpSpPr/>
          <p:nvPr/>
        </p:nvGrpSpPr>
        <p:grpSpPr>
          <a:xfrm>
            <a:off x="28281" y="1857364"/>
            <a:ext cx="9642476" cy="4633249"/>
            <a:chOff x="28281" y="1785927"/>
            <a:chExt cx="9642476" cy="4633249"/>
          </a:xfrm>
        </p:grpSpPr>
        <p:grpSp>
          <p:nvGrpSpPr>
            <p:cNvPr id="129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32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34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로드 </a:t>
                  </a:r>
                  <a:r>
                    <a:rPr lang="ko-KR" altLang="en-US" sz="1100" b="0" dirty="0" err="1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밸런서</a:t>
                  </a:r>
                  <a:r>
                    <a:rPr lang="ko-KR" altLang="en-US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구성을 통한 신속한 </a:t>
                  </a:r>
                  <a:r>
                    <a:rPr lang="en-US" altLang="ko-KR" sz="1100" b="0" dirty="0">
                      <a:solidFill>
                        <a:srgbClr val="1C1C1C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Fail-Over</a:t>
                  </a:r>
                </a:p>
              </p:txBody>
            </p:sp>
          </p:grpSp>
          <p:sp>
            <p:nvSpPr>
              <p:cNvPr id="133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30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753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5.2.6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Gateway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전용 보안 솔루션으로서 다양한 암호화 알고리즘을 지원 가능하며 보다 높은 암호화를 위해서 통신 구간 뿐만 아니라  메시지 자체에 대한 암호화 수행도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11" name="그룹 176"/>
          <p:cNvGrpSpPr/>
          <p:nvPr/>
        </p:nvGrpSpPr>
        <p:grpSpPr>
          <a:xfrm>
            <a:off x="28281" y="1857364"/>
            <a:ext cx="9642476" cy="4453249"/>
            <a:chOff x="28281" y="1785927"/>
            <a:chExt cx="9642476" cy="4453249"/>
          </a:xfrm>
        </p:grpSpPr>
        <p:grpSp>
          <p:nvGrpSpPr>
            <p:cNvPr id="12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3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83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다양한 암호화 알고리즘 지원</a:t>
                  </a:r>
                </a:p>
              </p:txBody>
            </p:sp>
          </p:grpSp>
          <p:sp>
            <p:nvSpPr>
              <p:cNvPr id="182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79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52406" y="2428868"/>
            <a:ext cx="9144064" cy="4071966"/>
            <a:chOff x="344488" y="2096852"/>
            <a:chExt cx="9294812" cy="4442122"/>
          </a:xfrm>
        </p:grpSpPr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2172655" y="3140968"/>
              <a:ext cx="1684338" cy="0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latinLnBrk="0"/>
              <a:endParaRPr lang="ko-KR" altLang="en-US"/>
            </a:p>
          </p:txBody>
        </p:sp>
        <p:sp>
          <p:nvSpPr>
            <p:cNvPr id="15" name="대각선 방향의 모서리가 둥근 사각형 98"/>
            <p:cNvSpPr/>
            <p:nvPr/>
          </p:nvSpPr>
          <p:spPr bwMode="auto">
            <a:xfrm>
              <a:off x="3620381" y="2524982"/>
              <a:ext cx="3476625" cy="1003300"/>
            </a:xfrm>
            <a:prstGeom prst="round2DiagRect">
              <a:avLst/>
            </a:prstGeom>
            <a:pattFill prst="dkUpDiag">
              <a:fgClr>
                <a:srgbClr val="D2D2D2"/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defTabSz="1516063" latinLnBrk="0">
                <a:defRPr/>
              </a:pPr>
              <a:endParaRPr lang="ko-KR" altLang="en-US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itchFamily="50" charset="-127"/>
              </a:endParaRPr>
            </a:p>
          </p:txBody>
        </p:sp>
        <p:pic>
          <p:nvPicPr>
            <p:cNvPr id="16" name="그림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02363" y="2096852"/>
              <a:ext cx="3327493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7"/>
            <p:cNvSpPr txBox="1">
              <a:spLocks noChangeArrowheads="1"/>
            </p:cNvSpPr>
            <p:nvPr/>
          </p:nvSpPr>
          <p:spPr bwMode="gray">
            <a:xfrm>
              <a:off x="5189104" y="2490526"/>
              <a:ext cx="1112397" cy="269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187325" indent="-187325" defTabSz="7620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 defTabSz="7620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 defTabSz="7620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 defTabSz="7620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 defTabSz="7620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API Gateway</a:t>
              </a: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>
              <a:off x="3747577" y="2669068"/>
              <a:ext cx="711004" cy="685702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2147483646 w 21600"/>
                <a:gd name="T13" fmla="*/ 2147483646 h 21600"/>
                <a:gd name="T14" fmla="*/ 2147483646 w 21600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1860735" y="2924944"/>
              <a:ext cx="1684338" cy="0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latinLnBrk="0"/>
              <a:endParaRPr lang="ko-KR" altLang="en-US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rot="16200000" flipV="1">
              <a:off x="3701850" y="3944177"/>
              <a:ext cx="911995" cy="0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latinLnBrk="0"/>
              <a:endParaRPr lang="ko-KR" alt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rot="16200000" flipH="1">
              <a:off x="7422402" y="2643515"/>
              <a:ext cx="2223" cy="493075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latinLnBrk="0"/>
              <a:endParaRPr lang="ko-KR" altLang="en-US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163430" y="2174875"/>
              <a:ext cx="2003402" cy="256646"/>
            </a:xfrm>
            <a:prstGeom prst="rect">
              <a:avLst/>
            </a:prstGeom>
            <a:solidFill>
              <a:srgbClr val="C1E9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1pPr>
            </a:lstStyle>
            <a:p>
              <a:r>
                <a:rPr lang="ko-KR" altLang="en-US" b="1" dirty="0">
                  <a:solidFill>
                    <a:srgbClr val="000000"/>
                  </a:solidFill>
                </a:rPr>
                <a:t>암호화</a:t>
              </a:r>
              <a:r>
                <a:rPr lang="en-US" altLang="ko-KR" b="1" dirty="0">
                  <a:solidFill>
                    <a:srgbClr val="000000"/>
                  </a:solidFill>
                </a:rPr>
                <a:t>&amp;</a:t>
              </a:r>
              <a:r>
                <a:rPr lang="ko-KR" altLang="en-US" b="1" dirty="0">
                  <a:solidFill>
                    <a:srgbClr val="000000"/>
                  </a:solidFill>
                </a:rPr>
                <a:t>복호화</a:t>
              </a: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8371727" y="2544416"/>
              <a:ext cx="619125" cy="835699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b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</a:b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서비스</a:t>
              </a:r>
            </a:p>
            <a:p>
              <a:pPr algn="ctr"/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제공자</a:t>
              </a:r>
              <a:b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</a:b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그룹사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)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algn="ctr"/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4" name="Picture 18" descr="p59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427" y="2522422"/>
              <a:ext cx="542925" cy="942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7881190" y="2174875"/>
              <a:ext cx="979487" cy="246221"/>
            </a:xfrm>
            <a:prstGeom prst="rect">
              <a:avLst/>
            </a:prstGeom>
            <a:solidFill>
              <a:srgbClr val="C1E9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 b="1">
                  <a:solidFill>
                    <a:schemeClr val="tx1"/>
                  </a:solidFill>
                  <a:latin typeface="맑은 고딕" pitchFamily="50" charset="-127"/>
                </a:defRPr>
              </a:lvl1pPr>
            </a:lstStyle>
            <a:p>
              <a:r>
                <a:rPr lang="ko-KR" altLang="en-US" dirty="0" err="1">
                  <a:solidFill>
                    <a:srgbClr val="000000"/>
                  </a:solidFill>
                </a:rPr>
                <a:t>백엔드</a:t>
              </a:r>
              <a:r>
                <a:rPr lang="ko-KR" altLang="en-US" dirty="0">
                  <a:solidFill>
                    <a:srgbClr val="000000"/>
                  </a:solidFill>
                </a:rPr>
                <a:t> 보호</a:t>
              </a:r>
            </a:p>
          </p:txBody>
        </p:sp>
        <p:pic>
          <p:nvPicPr>
            <p:cNvPr id="26" name="Picture 15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5131" y="2852366"/>
              <a:ext cx="1647600" cy="38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27" name="그림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88" y="2096852"/>
              <a:ext cx="3327493" cy="1311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그룹 6"/>
            <p:cNvGrpSpPr/>
            <p:nvPr/>
          </p:nvGrpSpPr>
          <p:grpSpPr>
            <a:xfrm>
              <a:off x="956556" y="2484066"/>
              <a:ext cx="1111250" cy="1132758"/>
              <a:chOff x="1323975" y="3402013"/>
              <a:chExt cx="984250" cy="1003300"/>
            </a:xfrm>
          </p:grpSpPr>
          <p:sp>
            <p:nvSpPr>
              <p:cNvPr id="29" name="타원 58"/>
              <p:cNvSpPr>
                <a:spLocks noChangeArrowheads="1"/>
              </p:cNvSpPr>
              <p:nvPr/>
            </p:nvSpPr>
            <p:spPr bwMode="auto">
              <a:xfrm>
                <a:off x="1323975" y="3402013"/>
                <a:ext cx="984250" cy="1003300"/>
              </a:xfrm>
              <a:prstGeom prst="ellipse">
                <a:avLst/>
              </a:prstGeom>
              <a:solidFill>
                <a:srgbClr val="C1E9FF"/>
              </a:solidFill>
              <a:ln w="9525" cap="flat" cmpd="sng" algn="ctr">
                <a:noFill/>
                <a:prstDash val="solid"/>
                <a:round/>
                <a:headEnd type="oval" w="med" len="med"/>
                <a:tailEnd type="oval" w="med" len="med"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>
                  <a:defRPr/>
                </a:pPr>
                <a:endParaRPr lang="ko-KR" altLang="en-US" sz="1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0" name="타원 92"/>
              <p:cNvSpPr/>
              <p:nvPr/>
            </p:nvSpPr>
            <p:spPr bwMode="auto">
              <a:xfrm>
                <a:off x="1379538" y="3459163"/>
                <a:ext cx="873125" cy="88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defRPr/>
                </a:pPr>
                <a:endParaRPr kumimoji="0" lang="ko-KR" alt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도넛 93"/>
              <p:cNvSpPr/>
              <p:nvPr/>
            </p:nvSpPr>
            <p:spPr bwMode="auto">
              <a:xfrm>
                <a:off x="1323975" y="3402013"/>
                <a:ext cx="984250" cy="1003300"/>
              </a:xfrm>
              <a:prstGeom prst="donut">
                <a:avLst>
                  <a:gd name="adj" fmla="val 13275"/>
                </a:avLst>
              </a:prstGeom>
              <a:solidFill>
                <a:srgbClr val="7290B2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defTabSz="8382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defTabSz="838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defRPr/>
                </a:pPr>
                <a:endParaRPr kumimoji="0" lang="ko-KR" alt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105"/>
              <p:cNvSpPr txBox="1">
                <a:spLocks noChangeArrowheads="1"/>
              </p:cNvSpPr>
              <p:nvPr/>
            </p:nvSpPr>
            <p:spPr bwMode="auto">
              <a:xfrm>
                <a:off x="1561466" y="3920821"/>
                <a:ext cx="508338" cy="269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  <a:t>서비스</a:t>
                </a:r>
              </a:p>
              <a:p>
                <a:pPr algn="ctr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ko-KR" altLang="en-US" sz="1100" b="1" dirty="0" err="1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  <a:t>요청자</a:t>
                </a:r>
                <a:endPara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Freeform 657"/>
            <p:cNvSpPr>
              <a:spLocks noEditPoints="1"/>
            </p:cNvSpPr>
            <p:nvPr/>
          </p:nvSpPr>
          <p:spPr bwMode="auto">
            <a:xfrm>
              <a:off x="1299456" y="2532920"/>
              <a:ext cx="471488" cy="488950"/>
            </a:xfrm>
            <a:custGeom>
              <a:avLst/>
              <a:gdLst>
                <a:gd name="T0" fmla="*/ 2147483647 w 420"/>
                <a:gd name="T1" fmla="*/ 2147483647 h 436"/>
                <a:gd name="T2" fmla="*/ 2147483647 w 420"/>
                <a:gd name="T3" fmla="*/ 2147483647 h 436"/>
                <a:gd name="T4" fmla="*/ 2147483647 w 420"/>
                <a:gd name="T5" fmla="*/ 2147483647 h 436"/>
                <a:gd name="T6" fmla="*/ 2147483647 w 420"/>
                <a:gd name="T7" fmla="*/ 2147483647 h 436"/>
                <a:gd name="T8" fmla="*/ 2147483647 w 420"/>
                <a:gd name="T9" fmla="*/ 2147483647 h 436"/>
                <a:gd name="T10" fmla="*/ 2147483647 w 420"/>
                <a:gd name="T11" fmla="*/ 2147483647 h 436"/>
                <a:gd name="T12" fmla="*/ 2147483647 w 420"/>
                <a:gd name="T13" fmla="*/ 2147483647 h 436"/>
                <a:gd name="T14" fmla="*/ 2147483647 w 420"/>
                <a:gd name="T15" fmla="*/ 2147483647 h 436"/>
                <a:gd name="T16" fmla="*/ 2147483647 w 420"/>
                <a:gd name="T17" fmla="*/ 2147483647 h 436"/>
                <a:gd name="T18" fmla="*/ 2147483647 w 420"/>
                <a:gd name="T19" fmla="*/ 2147483647 h 436"/>
                <a:gd name="T20" fmla="*/ 2147483647 w 420"/>
                <a:gd name="T21" fmla="*/ 0 h 436"/>
                <a:gd name="T22" fmla="*/ 2147483647 w 420"/>
                <a:gd name="T23" fmla="*/ 2147483647 h 436"/>
                <a:gd name="T24" fmla="*/ 2147483647 w 420"/>
                <a:gd name="T25" fmla="*/ 2147483647 h 436"/>
                <a:gd name="T26" fmla="*/ 2147483647 w 420"/>
                <a:gd name="T27" fmla="*/ 2147483647 h 436"/>
                <a:gd name="T28" fmla="*/ 2147483647 w 420"/>
                <a:gd name="T29" fmla="*/ 2147483647 h 436"/>
                <a:gd name="T30" fmla="*/ 2147483647 w 420"/>
                <a:gd name="T31" fmla="*/ 2147483647 h 436"/>
                <a:gd name="T32" fmla="*/ 2147483647 w 420"/>
                <a:gd name="T33" fmla="*/ 2147483647 h 436"/>
                <a:gd name="T34" fmla="*/ 2147483647 w 420"/>
                <a:gd name="T35" fmla="*/ 2147483647 h 436"/>
                <a:gd name="T36" fmla="*/ 2147483647 w 420"/>
                <a:gd name="T37" fmla="*/ 2147483647 h 436"/>
                <a:gd name="T38" fmla="*/ 2147483647 w 420"/>
                <a:gd name="T39" fmla="*/ 2147483647 h 436"/>
                <a:gd name="T40" fmla="*/ 2147483647 w 420"/>
                <a:gd name="T41" fmla="*/ 2147483647 h 436"/>
                <a:gd name="T42" fmla="*/ 2147483647 w 420"/>
                <a:gd name="T43" fmla="*/ 2147483647 h 436"/>
                <a:gd name="T44" fmla="*/ 2147483647 w 420"/>
                <a:gd name="T45" fmla="*/ 2147483647 h 436"/>
                <a:gd name="T46" fmla="*/ 2147483647 w 420"/>
                <a:gd name="T47" fmla="*/ 2147483647 h 436"/>
                <a:gd name="T48" fmla="*/ 2147483647 w 420"/>
                <a:gd name="T49" fmla="*/ 2147483647 h 436"/>
                <a:gd name="T50" fmla="*/ 2147483647 w 420"/>
                <a:gd name="T51" fmla="*/ 2147483647 h 436"/>
                <a:gd name="T52" fmla="*/ 2147483647 w 420"/>
                <a:gd name="T53" fmla="*/ 2147483647 h 436"/>
                <a:gd name="T54" fmla="*/ 2147483647 w 420"/>
                <a:gd name="T55" fmla="*/ 2147483647 h 436"/>
                <a:gd name="T56" fmla="*/ 2147483647 w 420"/>
                <a:gd name="T57" fmla="*/ 2147483647 h 436"/>
                <a:gd name="T58" fmla="*/ 2147483647 w 420"/>
                <a:gd name="T59" fmla="*/ 2147483647 h 436"/>
                <a:gd name="T60" fmla="*/ 2147483647 w 420"/>
                <a:gd name="T61" fmla="*/ 2147483647 h 436"/>
                <a:gd name="T62" fmla="*/ 2147483647 w 420"/>
                <a:gd name="T63" fmla="*/ 2147483647 h 436"/>
                <a:gd name="T64" fmla="*/ 2147483647 w 420"/>
                <a:gd name="T65" fmla="*/ 2147483647 h 436"/>
                <a:gd name="T66" fmla="*/ 2147483647 w 420"/>
                <a:gd name="T67" fmla="*/ 2147483647 h 436"/>
                <a:gd name="T68" fmla="*/ 2147483647 w 420"/>
                <a:gd name="T69" fmla="*/ 2147483647 h 436"/>
                <a:gd name="T70" fmla="*/ 2147483647 w 420"/>
                <a:gd name="T71" fmla="*/ 2147483647 h 436"/>
                <a:gd name="T72" fmla="*/ 2147483647 w 420"/>
                <a:gd name="T73" fmla="*/ 2147483647 h 436"/>
                <a:gd name="T74" fmla="*/ 2147483647 w 420"/>
                <a:gd name="T75" fmla="*/ 2147483647 h 436"/>
                <a:gd name="T76" fmla="*/ 2147483647 w 420"/>
                <a:gd name="T77" fmla="*/ 2147483647 h 436"/>
                <a:gd name="T78" fmla="*/ 2147483647 w 420"/>
                <a:gd name="T79" fmla="*/ 2147483647 h 436"/>
                <a:gd name="T80" fmla="*/ 2147483647 w 420"/>
                <a:gd name="T81" fmla="*/ 2147483647 h 436"/>
                <a:gd name="T82" fmla="*/ 2147483647 w 420"/>
                <a:gd name="T83" fmla="*/ 2147483647 h 436"/>
                <a:gd name="T84" fmla="*/ 2147483647 w 420"/>
                <a:gd name="T85" fmla="*/ 2147483647 h 436"/>
                <a:gd name="T86" fmla="*/ 2147483647 w 420"/>
                <a:gd name="T87" fmla="*/ 2147483647 h 436"/>
                <a:gd name="T88" fmla="*/ 2147483647 w 420"/>
                <a:gd name="T89" fmla="*/ 2147483647 h 436"/>
                <a:gd name="T90" fmla="*/ 2147483647 w 420"/>
                <a:gd name="T91" fmla="*/ 2147483647 h 436"/>
                <a:gd name="T92" fmla="*/ 2147483647 w 420"/>
                <a:gd name="T93" fmla="*/ 2147483647 h 436"/>
                <a:gd name="T94" fmla="*/ 2147483647 w 420"/>
                <a:gd name="T95" fmla="*/ 2147483647 h 436"/>
                <a:gd name="T96" fmla="*/ 2147483647 w 420"/>
                <a:gd name="T97" fmla="*/ 2147483647 h 436"/>
                <a:gd name="T98" fmla="*/ 2147483647 w 420"/>
                <a:gd name="T99" fmla="*/ 2147483647 h 436"/>
                <a:gd name="T100" fmla="*/ 2147483647 w 420"/>
                <a:gd name="T101" fmla="*/ 2147483647 h 436"/>
                <a:gd name="T102" fmla="*/ 2147483647 w 420"/>
                <a:gd name="T103" fmla="*/ 2147483647 h 436"/>
                <a:gd name="T104" fmla="*/ 2147483647 w 420"/>
                <a:gd name="T105" fmla="*/ 2147483647 h 436"/>
                <a:gd name="T106" fmla="*/ 2147483647 w 420"/>
                <a:gd name="T107" fmla="*/ 2147483647 h 4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20" h="436">
                  <a:moveTo>
                    <a:pt x="419" y="377"/>
                  </a:moveTo>
                  <a:lnTo>
                    <a:pt x="419" y="377"/>
                  </a:lnTo>
                  <a:lnTo>
                    <a:pt x="411" y="359"/>
                  </a:lnTo>
                  <a:lnTo>
                    <a:pt x="402" y="345"/>
                  </a:lnTo>
                  <a:lnTo>
                    <a:pt x="393" y="334"/>
                  </a:lnTo>
                  <a:lnTo>
                    <a:pt x="383" y="326"/>
                  </a:lnTo>
                  <a:lnTo>
                    <a:pt x="372" y="319"/>
                  </a:lnTo>
                  <a:lnTo>
                    <a:pt x="362" y="315"/>
                  </a:lnTo>
                  <a:lnTo>
                    <a:pt x="351" y="311"/>
                  </a:lnTo>
                  <a:lnTo>
                    <a:pt x="341" y="309"/>
                  </a:lnTo>
                  <a:lnTo>
                    <a:pt x="324" y="306"/>
                  </a:lnTo>
                  <a:lnTo>
                    <a:pt x="308" y="302"/>
                  </a:lnTo>
                  <a:lnTo>
                    <a:pt x="293" y="297"/>
                  </a:lnTo>
                  <a:lnTo>
                    <a:pt x="283" y="293"/>
                  </a:lnTo>
                  <a:lnTo>
                    <a:pt x="283" y="282"/>
                  </a:lnTo>
                  <a:lnTo>
                    <a:pt x="284" y="265"/>
                  </a:lnTo>
                  <a:lnTo>
                    <a:pt x="285" y="263"/>
                  </a:lnTo>
                  <a:lnTo>
                    <a:pt x="285" y="262"/>
                  </a:lnTo>
                  <a:lnTo>
                    <a:pt x="293" y="250"/>
                  </a:lnTo>
                  <a:lnTo>
                    <a:pt x="299" y="238"/>
                  </a:lnTo>
                  <a:lnTo>
                    <a:pt x="303" y="228"/>
                  </a:lnTo>
                  <a:lnTo>
                    <a:pt x="307" y="219"/>
                  </a:lnTo>
                  <a:lnTo>
                    <a:pt x="313" y="213"/>
                  </a:lnTo>
                  <a:lnTo>
                    <a:pt x="319" y="205"/>
                  </a:lnTo>
                  <a:lnTo>
                    <a:pt x="324" y="194"/>
                  </a:lnTo>
                  <a:lnTo>
                    <a:pt x="328" y="180"/>
                  </a:lnTo>
                  <a:lnTo>
                    <a:pt x="330" y="169"/>
                  </a:lnTo>
                  <a:lnTo>
                    <a:pt x="332" y="159"/>
                  </a:lnTo>
                  <a:lnTo>
                    <a:pt x="330" y="154"/>
                  </a:lnTo>
                  <a:lnTo>
                    <a:pt x="329" y="148"/>
                  </a:lnTo>
                  <a:lnTo>
                    <a:pt x="327" y="144"/>
                  </a:lnTo>
                  <a:lnTo>
                    <a:pt x="325" y="139"/>
                  </a:lnTo>
                  <a:lnTo>
                    <a:pt x="324" y="138"/>
                  </a:lnTo>
                  <a:lnTo>
                    <a:pt x="325" y="123"/>
                  </a:lnTo>
                  <a:lnTo>
                    <a:pt x="324" y="110"/>
                  </a:lnTo>
                  <a:lnTo>
                    <a:pt x="323" y="97"/>
                  </a:lnTo>
                  <a:lnTo>
                    <a:pt x="320" y="85"/>
                  </a:lnTo>
                  <a:lnTo>
                    <a:pt x="316" y="74"/>
                  </a:lnTo>
                  <a:lnTo>
                    <a:pt x="312" y="63"/>
                  </a:lnTo>
                  <a:lnTo>
                    <a:pt x="307" y="54"/>
                  </a:lnTo>
                  <a:lnTo>
                    <a:pt x="301" y="46"/>
                  </a:lnTo>
                  <a:lnTo>
                    <a:pt x="296" y="38"/>
                  </a:lnTo>
                  <a:lnTo>
                    <a:pt x="289" y="32"/>
                  </a:lnTo>
                  <a:lnTo>
                    <a:pt x="283" y="25"/>
                  </a:lnTo>
                  <a:lnTo>
                    <a:pt x="275" y="20"/>
                  </a:lnTo>
                  <a:lnTo>
                    <a:pt x="262" y="11"/>
                  </a:lnTo>
                  <a:lnTo>
                    <a:pt x="250" y="5"/>
                  </a:lnTo>
                  <a:lnTo>
                    <a:pt x="249" y="5"/>
                  </a:lnTo>
                  <a:lnTo>
                    <a:pt x="233" y="2"/>
                  </a:lnTo>
                  <a:lnTo>
                    <a:pt x="217" y="1"/>
                  </a:lnTo>
                  <a:lnTo>
                    <a:pt x="217" y="0"/>
                  </a:lnTo>
                  <a:lnTo>
                    <a:pt x="216" y="0"/>
                  </a:lnTo>
                  <a:lnTo>
                    <a:pt x="210" y="1"/>
                  </a:lnTo>
                  <a:lnTo>
                    <a:pt x="202" y="0"/>
                  </a:lnTo>
                  <a:lnTo>
                    <a:pt x="187" y="2"/>
                  </a:lnTo>
                  <a:lnTo>
                    <a:pt x="169" y="5"/>
                  </a:lnTo>
                  <a:lnTo>
                    <a:pt x="156" y="11"/>
                  </a:lnTo>
                  <a:lnTo>
                    <a:pt x="143" y="20"/>
                  </a:lnTo>
                  <a:lnTo>
                    <a:pt x="137" y="25"/>
                  </a:lnTo>
                  <a:lnTo>
                    <a:pt x="130" y="32"/>
                  </a:lnTo>
                  <a:lnTo>
                    <a:pt x="124" y="38"/>
                  </a:lnTo>
                  <a:lnTo>
                    <a:pt x="117" y="46"/>
                  </a:lnTo>
                  <a:lnTo>
                    <a:pt x="112" y="54"/>
                  </a:lnTo>
                  <a:lnTo>
                    <a:pt x="106" y="63"/>
                  </a:lnTo>
                  <a:lnTo>
                    <a:pt x="102" y="74"/>
                  </a:lnTo>
                  <a:lnTo>
                    <a:pt x="99" y="85"/>
                  </a:lnTo>
                  <a:lnTo>
                    <a:pt x="97" y="97"/>
                  </a:lnTo>
                  <a:lnTo>
                    <a:pt x="94" y="110"/>
                  </a:lnTo>
                  <a:lnTo>
                    <a:pt x="94" y="123"/>
                  </a:lnTo>
                  <a:lnTo>
                    <a:pt x="95" y="138"/>
                  </a:lnTo>
                  <a:lnTo>
                    <a:pt x="94" y="139"/>
                  </a:lnTo>
                  <a:lnTo>
                    <a:pt x="91" y="144"/>
                  </a:lnTo>
                  <a:lnTo>
                    <a:pt x="90" y="148"/>
                  </a:lnTo>
                  <a:lnTo>
                    <a:pt x="88" y="154"/>
                  </a:lnTo>
                  <a:lnTo>
                    <a:pt x="88" y="159"/>
                  </a:lnTo>
                  <a:lnTo>
                    <a:pt x="89" y="169"/>
                  </a:lnTo>
                  <a:lnTo>
                    <a:pt x="90" y="180"/>
                  </a:lnTo>
                  <a:lnTo>
                    <a:pt x="94" y="194"/>
                  </a:lnTo>
                  <a:lnTo>
                    <a:pt x="100" y="205"/>
                  </a:lnTo>
                  <a:lnTo>
                    <a:pt x="106" y="213"/>
                  </a:lnTo>
                  <a:lnTo>
                    <a:pt x="113" y="219"/>
                  </a:lnTo>
                  <a:lnTo>
                    <a:pt x="115" y="228"/>
                  </a:lnTo>
                  <a:lnTo>
                    <a:pt x="119" y="238"/>
                  </a:lnTo>
                  <a:lnTo>
                    <a:pt x="126" y="249"/>
                  </a:lnTo>
                  <a:lnTo>
                    <a:pt x="134" y="262"/>
                  </a:lnTo>
                  <a:lnTo>
                    <a:pt x="136" y="266"/>
                  </a:lnTo>
                  <a:lnTo>
                    <a:pt x="137" y="282"/>
                  </a:lnTo>
                  <a:lnTo>
                    <a:pt x="137" y="293"/>
                  </a:lnTo>
                  <a:lnTo>
                    <a:pt x="126" y="297"/>
                  </a:lnTo>
                  <a:lnTo>
                    <a:pt x="112" y="302"/>
                  </a:lnTo>
                  <a:lnTo>
                    <a:pt x="95" y="306"/>
                  </a:lnTo>
                  <a:lnTo>
                    <a:pt x="78" y="309"/>
                  </a:lnTo>
                  <a:lnTo>
                    <a:pt x="68" y="311"/>
                  </a:lnTo>
                  <a:lnTo>
                    <a:pt x="57" y="315"/>
                  </a:lnTo>
                  <a:lnTo>
                    <a:pt x="48" y="319"/>
                  </a:lnTo>
                  <a:lnTo>
                    <a:pt x="37" y="326"/>
                  </a:lnTo>
                  <a:lnTo>
                    <a:pt x="27" y="334"/>
                  </a:lnTo>
                  <a:lnTo>
                    <a:pt x="17" y="345"/>
                  </a:lnTo>
                  <a:lnTo>
                    <a:pt x="8" y="359"/>
                  </a:lnTo>
                  <a:lnTo>
                    <a:pt x="1" y="377"/>
                  </a:lnTo>
                  <a:lnTo>
                    <a:pt x="0" y="383"/>
                  </a:lnTo>
                  <a:lnTo>
                    <a:pt x="0" y="390"/>
                  </a:lnTo>
                  <a:lnTo>
                    <a:pt x="1" y="395"/>
                  </a:lnTo>
                  <a:lnTo>
                    <a:pt x="4" y="402"/>
                  </a:lnTo>
                  <a:lnTo>
                    <a:pt x="8" y="407"/>
                  </a:lnTo>
                  <a:lnTo>
                    <a:pt x="15" y="412"/>
                  </a:lnTo>
                  <a:lnTo>
                    <a:pt x="24" y="416"/>
                  </a:lnTo>
                  <a:lnTo>
                    <a:pt x="32" y="419"/>
                  </a:lnTo>
                  <a:lnTo>
                    <a:pt x="43" y="422"/>
                  </a:lnTo>
                  <a:lnTo>
                    <a:pt x="56" y="425"/>
                  </a:lnTo>
                  <a:lnTo>
                    <a:pt x="83" y="429"/>
                  </a:lnTo>
                  <a:lnTo>
                    <a:pt x="113" y="432"/>
                  </a:lnTo>
                  <a:lnTo>
                    <a:pt x="145" y="434"/>
                  </a:lnTo>
                  <a:lnTo>
                    <a:pt x="178" y="436"/>
                  </a:lnTo>
                  <a:lnTo>
                    <a:pt x="210" y="436"/>
                  </a:lnTo>
                  <a:lnTo>
                    <a:pt x="241" y="436"/>
                  </a:lnTo>
                  <a:lnTo>
                    <a:pt x="274" y="434"/>
                  </a:lnTo>
                  <a:lnTo>
                    <a:pt x="307" y="432"/>
                  </a:lnTo>
                  <a:lnTo>
                    <a:pt x="336" y="429"/>
                  </a:lnTo>
                  <a:lnTo>
                    <a:pt x="363" y="425"/>
                  </a:lnTo>
                  <a:lnTo>
                    <a:pt x="376" y="422"/>
                  </a:lnTo>
                  <a:lnTo>
                    <a:pt x="387" y="419"/>
                  </a:lnTo>
                  <a:lnTo>
                    <a:pt x="396" y="416"/>
                  </a:lnTo>
                  <a:lnTo>
                    <a:pt x="404" y="412"/>
                  </a:lnTo>
                  <a:lnTo>
                    <a:pt x="411" y="407"/>
                  </a:lnTo>
                  <a:lnTo>
                    <a:pt x="415" y="402"/>
                  </a:lnTo>
                  <a:lnTo>
                    <a:pt x="419" y="395"/>
                  </a:lnTo>
                  <a:lnTo>
                    <a:pt x="420" y="390"/>
                  </a:lnTo>
                  <a:lnTo>
                    <a:pt x="420" y="383"/>
                  </a:lnTo>
                  <a:lnTo>
                    <a:pt x="419" y="377"/>
                  </a:lnTo>
                  <a:close/>
                  <a:moveTo>
                    <a:pt x="131" y="204"/>
                  </a:moveTo>
                  <a:lnTo>
                    <a:pt x="131" y="204"/>
                  </a:lnTo>
                  <a:lnTo>
                    <a:pt x="130" y="204"/>
                  </a:lnTo>
                  <a:lnTo>
                    <a:pt x="127" y="203"/>
                  </a:lnTo>
                  <a:lnTo>
                    <a:pt x="125" y="201"/>
                  </a:lnTo>
                  <a:lnTo>
                    <a:pt x="122" y="199"/>
                  </a:lnTo>
                  <a:lnTo>
                    <a:pt x="119" y="196"/>
                  </a:lnTo>
                  <a:lnTo>
                    <a:pt x="116" y="191"/>
                  </a:lnTo>
                  <a:lnTo>
                    <a:pt x="113" y="184"/>
                  </a:lnTo>
                  <a:lnTo>
                    <a:pt x="111" y="174"/>
                  </a:lnTo>
                  <a:lnTo>
                    <a:pt x="108" y="162"/>
                  </a:lnTo>
                  <a:lnTo>
                    <a:pt x="108" y="158"/>
                  </a:lnTo>
                  <a:lnTo>
                    <a:pt x="110" y="155"/>
                  </a:lnTo>
                  <a:lnTo>
                    <a:pt x="111" y="152"/>
                  </a:lnTo>
                  <a:lnTo>
                    <a:pt x="112" y="151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27" y="177"/>
                  </a:lnTo>
                  <a:lnTo>
                    <a:pt x="127" y="166"/>
                  </a:lnTo>
                  <a:lnTo>
                    <a:pt x="128" y="154"/>
                  </a:lnTo>
                  <a:lnTo>
                    <a:pt x="129" y="139"/>
                  </a:lnTo>
                  <a:lnTo>
                    <a:pt x="134" y="125"/>
                  </a:lnTo>
                  <a:lnTo>
                    <a:pt x="136" y="118"/>
                  </a:lnTo>
                  <a:lnTo>
                    <a:pt x="139" y="112"/>
                  </a:lnTo>
                  <a:lnTo>
                    <a:pt x="143" y="107"/>
                  </a:lnTo>
                  <a:lnTo>
                    <a:pt x="149" y="102"/>
                  </a:lnTo>
                  <a:lnTo>
                    <a:pt x="155" y="99"/>
                  </a:lnTo>
                  <a:lnTo>
                    <a:pt x="162" y="97"/>
                  </a:lnTo>
                  <a:lnTo>
                    <a:pt x="169" y="103"/>
                  </a:lnTo>
                  <a:lnTo>
                    <a:pt x="178" y="111"/>
                  </a:lnTo>
                  <a:lnTo>
                    <a:pt x="190" y="120"/>
                  </a:lnTo>
                  <a:lnTo>
                    <a:pt x="204" y="130"/>
                  </a:lnTo>
                  <a:lnTo>
                    <a:pt x="221" y="138"/>
                  </a:lnTo>
                  <a:lnTo>
                    <a:pt x="238" y="146"/>
                  </a:lnTo>
                  <a:lnTo>
                    <a:pt x="248" y="148"/>
                  </a:lnTo>
                  <a:lnTo>
                    <a:pt x="258" y="150"/>
                  </a:lnTo>
                  <a:lnTo>
                    <a:pt x="237" y="110"/>
                  </a:lnTo>
                  <a:lnTo>
                    <a:pt x="242" y="115"/>
                  </a:lnTo>
                  <a:lnTo>
                    <a:pt x="255" y="128"/>
                  </a:lnTo>
                  <a:lnTo>
                    <a:pt x="264" y="135"/>
                  </a:lnTo>
                  <a:lnTo>
                    <a:pt x="274" y="142"/>
                  </a:lnTo>
                  <a:lnTo>
                    <a:pt x="284" y="147"/>
                  </a:lnTo>
                  <a:lnTo>
                    <a:pt x="295" y="150"/>
                  </a:lnTo>
                  <a:lnTo>
                    <a:pt x="297" y="147"/>
                  </a:lnTo>
                  <a:lnTo>
                    <a:pt x="303" y="137"/>
                  </a:lnTo>
                  <a:lnTo>
                    <a:pt x="301" y="150"/>
                  </a:lnTo>
                  <a:lnTo>
                    <a:pt x="304" y="150"/>
                  </a:lnTo>
                  <a:lnTo>
                    <a:pt x="308" y="151"/>
                  </a:lnTo>
                  <a:lnTo>
                    <a:pt x="309" y="152"/>
                  </a:lnTo>
                  <a:lnTo>
                    <a:pt x="310" y="155"/>
                  </a:lnTo>
                  <a:lnTo>
                    <a:pt x="310" y="158"/>
                  </a:lnTo>
                  <a:lnTo>
                    <a:pt x="310" y="162"/>
                  </a:lnTo>
                  <a:lnTo>
                    <a:pt x="309" y="174"/>
                  </a:lnTo>
                  <a:lnTo>
                    <a:pt x="305" y="184"/>
                  </a:lnTo>
                  <a:lnTo>
                    <a:pt x="303" y="191"/>
                  </a:lnTo>
                  <a:lnTo>
                    <a:pt x="300" y="196"/>
                  </a:lnTo>
                  <a:lnTo>
                    <a:pt x="297" y="199"/>
                  </a:lnTo>
                  <a:lnTo>
                    <a:pt x="295" y="201"/>
                  </a:lnTo>
                  <a:lnTo>
                    <a:pt x="291" y="203"/>
                  </a:lnTo>
                  <a:lnTo>
                    <a:pt x="288" y="204"/>
                  </a:lnTo>
                  <a:lnTo>
                    <a:pt x="287" y="208"/>
                  </a:lnTo>
                  <a:lnTo>
                    <a:pt x="285" y="220"/>
                  </a:lnTo>
                  <a:lnTo>
                    <a:pt x="282" y="228"/>
                  </a:lnTo>
                  <a:lnTo>
                    <a:pt x="277" y="237"/>
                  </a:lnTo>
                  <a:lnTo>
                    <a:pt x="271" y="246"/>
                  </a:lnTo>
                  <a:lnTo>
                    <a:pt x="263" y="257"/>
                  </a:lnTo>
                  <a:lnTo>
                    <a:pt x="256" y="263"/>
                  </a:lnTo>
                  <a:lnTo>
                    <a:pt x="249" y="270"/>
                  </a:lnTo>
                  <a:lnTo>
                    <a:pt x="242" y="274"/>
                  </a:lnTo>
                  <a:lnTo>
                    <a:pt x="236" y="279"/>
                  </a:lnTo>
                  <a:lnTo>
                    <a:pt x="228" y="281"/>
                  </a:lnTo>
                  <a:lnTo>
                    <a:pt x="222" y="283"/>
                  </a:lnTo>
                  <a:lnTo>
                    <a:pt x="214" y="284"/>
                  </a:lnTo>
                  <a:lnTo>
                    <a:pt x="208" y="284"/>
                  </a:lnTo>
                  <a:lnTo>
                    <a:pt x="199" y="283"/>
                  </a:lnTo>
                  <a:lnTo>
                    <a:pt x="191" y="281"/>
                  </a:lnTo>
                  <a:lnTo>
                    <a:pt x="184" y="278"/>
                  </a:lnTo>
                  <a:lnTo>
                    <a:pt x="177" y="274"/>
                  </a:lnTo>
                  <a:lnTo>
                    <a:pt x="165" y="266"/>
                  </a:lnTo>
                  <a:lnTo>
                    <a:pt x="156" y="258"/>
                  </a:lnTo>
                  <a:lnTo>
                    <a:pt x="156" y="257"/>
                  </a:lnTo>
                  <a:lnTo>
                    <a:pt x="149" y="247"/>
                  </a:lnTo>
                  <a:lnTo>
                    <a:pt x="142" y="237"/>
                  </a:lnTo>
                  <a:lnTo>
                    <a:pt x="138" y="229"/>
                  </a:lnTo>
                  <a:lnTo>
                    <a:pt x="135" y="220"/>
                  </a:lnTo>
                  <a:lnTo>
                    <a:pt x="131" y="208"/>
                  </a:lnTo>
                  <a:lnTo>
                    <a:pt x="131" y="204"/>
                  </a:lnTo>
                  <a:close/>
                  <a:moveTo>
                    <a:pt x="210" y="351"/>
                  </a:moveTo>
                  <a:lnTo>
                    <a:pt x="210" y="351"/>
                  </a:lnTo>
                  <a:lnTo>
                    <a:pt x="198" y="351"/>
                  </a:lnTo>
                  <a:lnTo>
                    <a:pt x="186" y="348"/>
                  </a:lnTo>
                  <a:lnTo>
                    <a:pt x="175" y="346"/>
                  </a:lnTo>
                  <a:lnTo>
                    <a:pt x="164" y="342"/>
                  </a:lnTo>
                  <a:lnTo>
                    <a:pt x="154" y="338"/>
                  </a:lnTo>
                  <a:lnTo>
                    <a:pt x="144" y="332"/>
                  </a:lnTo>
                  <a:lnTo>
                    <a:pt x="136" y="326"/>
                  </a:lnTo>
                  <a:lnTo>
                    <a:pt x="128" y="318"/>
                  </a:lnTo>
                  <a:lnTo>
                    <a:pt x="138" y="315"/>
                  </a:lnTo>
                  <a:lnTo>
                    <a:pt x="147" y="310"/>
                  </a:lnTo>
                  <a:lnTo>
                    <a:pt x="152" y="307"/>
                  </a:lnTo>
                  <a:lnTo>
                    <a:pt x="154" y="305"/>
                  </a:lnTo>
                  <a:lnTo>
                    <a:pt x="155" y="303"/>
                  </a:lnTo>
                  <a:lnTo>
                    <a:pt x="156" y="295"/>
                  </a:lnTo>
                  <a:lnTo>
                    <a:pt x="157" y="285"/>
                  </a:lnTo>
                  <a:lnTo>
                    <a:pt x="167" y="292"/>
                  </a:lnTo>
                  <a:lnTo>
                    <a:pt x="179" y="298"/>
                  </a:lnTo>
                  <a:lnTo>
                    <a:pt x="192" y="303"/>
                  </a:lnTo>
                  <a:lnTo>
                    <a:pt x="199" y="304"/>
                  </a:lnTo>
                  <a:lnTo>
                    <a:pt x="206" y="305"/>
                  </a:lnTo>
                  <a:lnTo>
                    <a:pt x="210" y="305"/>
                  </a:lnTo>
                  <a:lnTo>
                    <a:pt x="223" y="304"/>
                  </a:lnTo>
                  <a:lnTo>
                    <a:pt x="236" y="299"/>
                  </a:lnTo>
                  <a:lnTo>
                    <a:pt x="249" y="293"/>
                  </a:lnTo>
                  <a:lnTo>
                    <a:pt x="262" y="285"/>
                  </a:lnTo>
                  <a:lnTo>
                    <a:pt x="262" y="295"/>
                  </a:lnTo>
                  <a:lnTo>
                    <a:pt x="264" y="303"/>
                  </a:lnTo>
                  <a:lnTo>
                    <a:pt x="265" y="305"/>
                  </a:lnTo>
                  <a:lnTo>
                    <a:pt x="267" y="307"/>
                  </a:lnTo>
                  <a:lnTo>
                    <a:pt x="273" y="310"/>
                  </a:lnTo>
                  <a:lnTo>
                    <a:pt x="282" y="315"/>
                  </a:lnTo>
                  <a:lnTo>
                    <a:pt x="291" y="318"/>
                  </a:lnTo>
                  <a:lnTo>
                    <a:pt x="284" y="326"/>
                  </a:lnTo>
                  <a:lnTo>
                    <a:pt x="275" y="332"/>
                  </a:lnTo>
                  <a:lnTo>
                    <a:pt x="265" y="338"/>
                  </a:lnTo>
                  <a:lnTo>
                    <a:pt x="255" y="342"/>
                  </a:lnTo>
                  <a:lnTo>
                    <a:pt x="245" y="346"/>
                  </a:lnTo>
                  <a:lnTo>
                    <a:pt x="234" y="348"/>
                  </a:lnTo>
                  <a:lnTo>
                    <a:pt x="222" y="351"/>
                  </a:lnTo>
                  <a:lnTo>
                    <a:pt x="210" y="35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194"/>
            <p:cNvSpPr>
              <a:spLocks noEditPoints="1"/>
            </p:cNvSpPr>
            <p:nvPr/>
          </p:nvSpPr>
          <p:spPr bwMode="auto">
            <a:xfrm>
              <a:off x="4568119" y="2767870"/>
              <a:ext cx="376237" cy="438942"/>
            </a:xfrm>
            <a:custGeom>
              <a:avLst/>
              <a:gdLst>
                <a:gd name="T0" fmla="*/ 2147483647 w 327"/>
                <a:gd name="T1" fmla="*/ 2147483647 h 380"/>
                <a:gd name="T2" fmla="*/ 2147483647 w 327"/>
                <a:gd name="T3" fmla="*/ 2147483647 h 380"/>
                <a:gd name="T4" fmla="*/ 2147483647 w 327"/>
                <a:gd name="T5" fmla="*/ 2147483647 h 380"/>
                <a:gd name="T6" fmla="*/ 2147483647 w 327"/>
                <a:gd name="T7" fmla="*/ 2147483647 h 380"/>
                <a:gd name="T8" fmla="*/ 2147483647 w 327"/>
                <a:gd name="T9" fmla="*/ 2147483647 h 380"/>
                <a:gd name="T10" fmla="*/ 2147483647 w 327"/>
                <a:gd name="T11" fmla="*/ 2147483647 h 380"/>
                <a:gd name="T12" fmla="*/ 2147483647 w 327"/>
                <a:gd name="T13" fmla="*/ 2147483647 h 380"/>
                <a:gd name="T14" fmla="*/ 2147483647 w 327"/>
                <a:gd name="T15" fmla="*/ 2147483647 h 380"/>
                <a:gd name="T16" fmla="*/ 2147483647 w 327"/>
                <a:gd name="T17" fmla="*/ 2147483647 h 380"/>
                <a:gd name="T18" fmla="*/ 2147483647 w 327"/>
                <a:gd name="T19" fmla="*/ 2147483647 h 380"/>
                <a:gd name="T20" fmla="*/ 2147483647 w 327"/>
                <a:gd name="T21" fmla="*/ 2147483647 h 380"/>
                <a:gd name="T22" fmla="*/ 2147483647 w 327"/>
                <a:gd name="T23" fmla="*/ 2147483647 h 380"/>
                <a:gd name="T24" fmla="*/ 2147483647 w 327"/>
                <a:gd name="T25" fmla="*/ 2147483647 h 380"/>
                <a:gd name="T26" fmla="*/ 2147483647 w 327"/>
                <a:gd name="T27" fmla="*/ 2147483647 h 380"/>
                <a:gd name="T28" fmla="*/ 2147483647 w 327"/>
                <a:gd name="T29" fmla="*/ 2147483647 h 380"/>
                <a:gd name="T30" fmla="*/ 2147483647 w 327"/>
                <a:gd name="T31" fmla="*/ 2147483647 h 380"/>
                <a:gd name="T32" fmla="*/ 2147483647 w 327"/>
                <a:gd name="T33" fmla="*/ 2147483647 h 380"/>
                <a:gd name="T34" fmla="*/ 2147483647 w 327"/>
                <a:gd name="T35" fmla="*/ 2147483647 h 380"/>
                <a:gd name="T36" fmla="*/ 2147483647 w 327"/>
                <a:gd name="T37" fmla="*/ 2147483647 h 380"/>
                <a:gd name="T38" fmla="*/ 2147483647 w 327"/>
                <a:gd name="T39" fmla="*/ 2147483647 h 380"/>
                <a:gd name="T40" fmla="*/ 2147483647 w 327"/>
                <a:gd name="T41" fmla="*/ 2147483647 h 380"/>
                <a:gd name="T42" fmla="*/ 2147483647 w 327"/>
                <a:gd name="T43" fmla="*/ 2147483647 h 380"/>
                <a:gd name="T44" fmla="*/ 2147483647 w 327"/>
                <a:gd name="T45" fmla="*/ 2147483647 h 380"/>
                <a:gd name="T46" fmla="*/ 2147483647 w 327"/>
                <a:gd name="T47" fmla="*/ 2147483647 h 380"/>
                <a:gd name="T48" fmla="*/ 2147483647 w 327"/>
                <a:gd name="T49" fmla="*/ 2147483647 h 380"/>
                <a:gd name="T50" fmla="*/ 2147483647 w 327"/>
                <a:gd name="T51" fmla="*/ 2147483647 h 380"/>
                <a:gd name="T52" fmla="*/ 2147483647 w 327"/>
                <a:gd name="T53" fmla="*/ 2147483647 h 380"/>
                <a:gd name="T54" fmla="*/ 2147483647 w 327"/>
                <a:gd name="T55" fmla="*/ 2147483647 h 380"/>
                <a:gd name="T56" fmla="*/ 2147483647 w 327"/>
                <a:gd name="T57" fmla="*/ 2147483647 h 380"/>
                <a:gd name="T58" fmla="*/ 0 w 327"/>
                <a:gd name="T59" fmla="*/ 2147483647 h 380"/>
                <a:gd name="T60" fmla="*/ 2147483647 w 327"/>
                <a:gd name="T61" fmla="*/ 2147483647 h 380"/>
                <a:gd name="T62" fmla="*/ 2147483647 w 327"/>
                <a:gd name="T63" fmla="*/ 2147483647 h 380"/>
                <a:gd name="T64" fmla="*/ 2147483647 w 327"/>
                <a:gd name="T65" fmla="*/ 2147483647 h 380"/>
                <a:gd name="T66" fmla="*/ 0 w 327"/>
                <a:gd name="T67" fmla="*/ 2147483647 h 380"/>
                <a:gd name="T68" fmla="*/ 2147483647 w 327"/>
                <a:gd name="T69" fmla="*/ 2147483647 h 380"/>
                <a:gd name="T70" fmla="*/ 2147483647 w 327"/>
                <a:gd name="T71" fmla="*/ 2147483647 h 380"/>
                <a:gd name="T72" fmla="*/ 2147483647 w 327"/>
                <a:gd name="T73" fmla="*/ 2147483647 h 380"/>
                <a:gd name="T74" fmla="*/ 2147483647 w 327"/>
                <a:gd name="T75" fmla="*/ 2147483647 h 380"/>
                <a:gd name="T76" fmla="*/ 2147483647 w 327"/>
                <a:gd name="T77" fmla="*/ 2147483647 h 380"/>
                <a:gd name="T78" fmla="*/ 2147483647 w 327"/>
                <a:gd name="T79" fmla="*/ 2147483647 h 380"/>
                <a:gd name="T80" fmla="*/ 2147483647 w 327"/>
                <a:gd name="T81" fmla="*/ 2147483647 h 380"/>
                <a:gd name="T82" fmla="*/ 2147483647 w 327"/>
                <a:gd name="T83" fmla="*/ 2147483647 h 380"/>
                <a:gd name="T84" fmla="*/ 2147483647 w 327"/>
                <a:gd name="T85" fmla="*/ 2147483647 h 380"/>
                <a:gd name="T86" fmla="*/ 2147483647 w 327"/>
                <a:gd name="T87" fmla="*/ 2147483647 h 380"/>
                <a:gd name="T88" fmla="*/ 2147483647 w 327"/>
                <a:gd name="T89" fmla="*/ 2147483647 h 3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7" h="380">
                  <a:moveTo>
                    <a:pt x="327" y="366"/>
                  </a:moveTo>
                  <a:lnTo>
                    <a:pt x="327" y="313"/>
                  </a:lnTo>
                  <a:lnTo>
                    <a:pt x="301" y="313"/>
                  </a:lnTo>
                  <a:lnTo>
                    <a:pt x="297" y="311"/>
                  </a:lnTo>
                  <a:lnTo>
                    <a:pt x="293" y="308"/>
                  </a:lnTo>
                  <a:lnTo>
                    <a:pt x="291" y="304"/>
                  </a:lnTo>
                  <a:lnTo>
                    <a:pt x="289" y="300"/>
                  </a:lnTo>
                  <a:lnTo>
                    <a:pt x="291" y="295"/>
                  </a:lnTo>
                  <a:lnTo>
                    <a:pt x="293" y="291"/>
                  </a:lnTo>
                  <a:lnTo>
                    <a:pt x="297" y="288"/>
                  </a:lnTo>
                  <a:lnTo>
                    <a:pt x="301" y="287"/>
                  </a:lnTo>
                  <a:lnTo>
                    <a:pt x="327" y="287"/>
                  </a:lnTo>
                  <a:lnTo>
                    <a:pt x="327" y="244"/>
                  </a:lnTo>
                  <a:lnTo>
                    <a:pt x="301" y="244"/>
                  </a:lnTo>
                  <a:lnTo>
                    <a:pt x="297" y="243"/>
                  </a:lnTo>
                  <a:lnTo>
                    <a:pt x="293" y="240"/>
                  </a:lnTo>
                  <a:lnTo>
                    <a:pt x="291" y="236"/>
                  </a:lnTo>
                  <a:lnTo>
                    <a:pt x="289" y="231"/>
                  </a:lnTo>
                  <a:lnTo>
                    <a:pt x="291" y="227"/>
                  </a:lnTo>
                  <a:lnTo>
                    <a:pt x="293" y="223"/>
                  </a:lnTo>
                  <a:lnTo>
                    <a:pt x="297" y="220"/>
                  </a:lnTo>
                  <a:lnTo>
                    <a:pt x="301" y="219"/>
                  </a:lnTo>
                  <a:lnTo>
                    <a:pt x="327" y="219"/>
                  </a:lnTo>
                  <a:lnTo>
                    <a:pt x="327" y="165"/>
                  </a:lnTo>
                  <a:lnTo>
                    <a:pt x="327" y="160"/>
                  </a:lnTo>
                  <a:lnTo>
                    <a:pt x="323" y="156"/>
                  </a:lnTo>
                  <a:lnTo>
                    <a:pt x="319" y="153"/>
                  </a:lnTo>
                  <a:lnTo>
                    <a:pt x="314" y="151"/>
                  </a:lnTo>
                  <a:lnTo>
                    <a:pt x="261" y="151"/>
                  </a:lnTo>
                  <a:lnTo>
                    <a:pt x="261" y="98"/>
                  </a:lnTo>
                  <a:lnTo>
                    <a:pt x="260" y="87"/>
                  </a:lnTo>
                  <a:lnTo>
                    <a:pt x="258" y="78"/>
                  </a:lnTo>
                  <a:lnTo>
                    <a:pt x="256" y="68"/>
                  </a:lnTo>
                  <a:lnTo>
                    <a:pt x="253" y="59"/>
                  </a:lnTo>
                  <a:lnTo>
                    <a:pt x="249" y="51"/>
                  </a:lnTo>
                  <a:lnTo>
                    <a:pt x="244" y="43"/>
                  </a:lnTo>
                  <a:lnTo>
                    <a:pt x="238" y="36"/>
                  </a:lnTo>
                  <a:lnTo>
                    <a:pt x="232" y="28"/>
                  </a:lnTo>
                  <a:lnTo>
                    <a:pt x="225" y="23"/>
                  </a:lnTo>
                  <a:lnTo>
                    <a:pt x="218" y="17"/>
                  </a:lnTo>
                  <a:lnTo>
                    <a:pt x="210" y="12"/>
                  </a:lnTo>
                  <a:lnTo>
                    <a:pt x="201" y="8"/>
                  </a:lnTo>
                  <a:lnTo>
                    <a:pt x="193" y="4"/>
                  </a:lnTo>
                  <a:lnTo>
                    <a:pt x="183" y="3"/>
                  </a:lnTo>
                  <a:lnTo>
                    <a:pt x="174" y="1"/>
                  </a:lnTo>
                  <a:lnTo>
                    <a:pt x="163" y="0"/>
                  </a:lnTo>
                  <a:lnTo>
                    <a:pt x="154" y="1"/>
                  </a:lnTo>
                  <a:lnTo>
                    <a:pt x="144" y="3"/>
                  </a:lnTo>
                  <a:lnTo>
                    <a:pt x="135" y="4"/>
                  </a:lnTo>
                  <a:lnTo>
                    <a:pt x="126" y="8"/>
                  </a:lnTo>
                  <a:lnTo>
                    <a:pt x="118" y="12"/>
                  </a:lnTo>
                  <a:lnTo>
                    <a:pt x="110" y="17"/>
                  </a:lnTo>
                  <a:lnTo>
                    <a:pt x="102" y="23"/>
                  </a:lnTo>
                  <a:lnTo>
                    <a:pt x="95" y="28"/>
                  </a:lnTo>
                  <a:lnTo>
                    <a:pt x="88" y="36"/>
                  </a:lnTo>
                  <a:lnTo>
                    <a:pt x="83" y="43"/>
                  </a:lnTo>
                  <a:lnTo>
                    <a:pt x="79" y="51"/>
                  </a:lnTo>
                  <a:lnTo>
                    <a:pt x="73" y="59"/>
                  </a:lnTo>
                  <a:lnTo>
                    <a:pt x="71" y="68"/>
                  </a:lnTo>
                  <a:lnTo>
                    <a:pt x="68" y="78"/>
                  </a:lnTo>
                  <a:lnTo>
                    <a:pt x="67" y="87"/>
                  </a:lnTo>
                  <a:lnTo>
                    <a:pt x="67" y="98"/>
                  </a:lnTo>
                  <a:lnTo>
                    <a:pt x="67" y="151"/>
                  </a:lnTo>
                  <a:lnTo>
                    <a:pt x="13" y="151"/>
                  </a:lnTo>
                  <a:lnTo>
                    <a:pt x="8" y="153"/>
                  </a:lnTo>
                  <a:lnTo>
                    <a:pt x="4" y="156"/>
                  </a:lnTo>
                  <a:lnTo>
                    <a:pt x="1" y="160"/>
                  </a:lnTo>
                  <a:lnTo>
                    <a:pt x="0" y="165"/>
                  </a:lnTo>
                  <a:lnTo>
                    <a:pt x="0" y="219"/>
                  </a:lnTo>
                  <a:lnTo>
                    <a:pt x="226" y="219"/>
                  </a:lnTo>
                  <a:lnTo>
                    <a:pt x="232" y="220"/>
                  </a:lnTo>
                  <a:lnTo>
                    <a:pt x="236" y="223"/>
                  </a:lnTo>
                  <a:lnTo>
                    <a:pt x="238" y="227"/>
                  </a:lnTo>
                  <a:lnTo>
                    <a:pt x="238" y="231"/>
                  </a:lnTo>
                  <a:lnTo>
                    <a:pt x="238" y="236"/>
                  </a:lnTo>
                  <a:lnTo>
                    <a:pt x="236" y="240"/>
                  </a:lnTo>
                  <a:lnTo>
                    <a:pt x="232" y="243"/>
                  </a:lnTo>
                  <a:lnTo>
                    <a:pt x="226" y="244"/>
                  </a:lnTo>
                  <a:lnTo>
                    <a:pt x="0" y="244"/>
                  </a:lnTo>
                  <a:lnTo>
                    <a:pt x="0" y="287"/>
                  </a:lnTo>
                  <a:lnTo>
                    <a:pt x="226" y="287"/>
                  </a:lnTo>
                  <a:lnTo>
                    <a:pt x="232" y="288"/>
                  </a:lnTo>
                  <a:lnTo>
                    <a:pt x="236" y="291"/>
                  </a:lnTo>
                  <a:lnTo>
                    <a:pt x="238" y="295"/>
                  </a:lnTo>
                  <a:lnTo>
                    <a:pt x="238" y="300"/>
                  </a:lnTo>
                  <a:lnTo>
                    <a:pt x="238" y="304"/>
                  </a:lnTo>
                  <a:lnTo>
                    <a:pt x="236" y="308"/>
                  </a:lnTo>
                  <a:lnTo>
                    <a:pt x="232" y="311"/>
                  </a:lnTo>
                  <a:lnTo>
                    <a:pt x="226" y="313"/>
                  </a:lnTo>
                  <a:lnTo>
                    <a:pt x="0" y="313"/>
                  </a:lnTo>
                  <a:lnTo>
                    <a:pt x="0" y="366"/>
                  </a:lnTo>
                  <a:lnTo>
                    <a:pt x="1" y="372"/>
                  </a:lnTo>
                  <a:lnTo>
                    <a:pt x="4" y="376"/>
                  </a:lnTo>
                  <a:lnTo>
                    <a:pt x="8" y="380"/>
                  </a:lnTo>
                  <a:lnTo>
                    <a:pt x="13" y="380"/>
                  </a:lnTo>
                  <a:lnTo>
                    <a:pt x="314" y="380"/>
                  </a:lnTo>
                  <a:lnTo>
                    <a:pt x="319" y="380"/>
                  </a:lnTo>
                  <a:lnTo>
                    <a:pt x="323" y="376"/>
                  </a:lnTo>
                  <a:lnTo>
                    <a:pt x="327" y="372"/>
                  </a:lnTo>
                  <a:lnTo>
                    <a:pt x="327" y="366"/>
                  </a:lnTo>
                  <a:close/>
                  <a:moveTo>
                    <a:pt x="233" y="151"/>
                  </a:moveTo>
                  <a:lnTo>
                    <a:pt x="93" y="151"/>
                  </a:lnTo>
                  <a:lnTo>
                    <a:pt x="93" y="98"/>
                  </a:lnTo>
                  <a:lnTo>
                    <a:pt x="95" y="83"/>
                  </a:lnTo>
                  <a:lnTo>
                    <a:pt x="99" y="70"/>
                  </a:lnTo>
                  <a:lnTo>
                    <a:pt x="106" y="58"/>
                  </a:lnTo>
                  <a:lnTo>
                    <a:pt x="114" y="48"/>
                  </a:lnTo>
                  <a:lnTo>
                    <a:pt x="124" y="39"/>
                  </a:lnTo>
                  <a:lnTo>
                    <a:pt x="136" y="33"/>
                  </a:lnTo>
                  <a:lnTo>
                    <a:pt x="150" y="28"/>
                  </a:lnTo>
                  <a:lnTo>
                    <a:pt x="163" y="27"/>
                  </a:lnTo>
                  <a:lnTo>
                    <a:pt x="178" y="28"/>
                  </a:lnTo>
                  <a:lnTo>
                    <a:pt x="190" y="33"/>
                  </a:lnTo>
                  <a:lnTo>
                    <a:pt x="202" y="39"/>
                  </a:lnTo>
                  <a:lnTo>
                    <a:pt x="213" y="48"/>
                  </a:lnTo>
                  <a:lnTo>
                    <a:pt x="221" y="58"/>
                  </a:lnTo>
                  <a:lnTo>
                    <a:pt x="228" y="70"/>
                  </a:lnTo>
                  <a:lnTo>
                    <a:pt x="232" y="83"/>
                  </a:lnTo>
                  <a:lnTo>
                    <a:pt x="233" y="98"/>
                  </a:lnTo>
                  <a:lnTo>
                    <a:pt x="233" y="15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5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82" y="3657268"/>
              <a:ext cx="2440760" cy="1387125"/>
            </a:xfrm>
            <a:prstGeom prst="rect">
              <a:avLst/>
            </a:prstGeom>
          </p:spPr>
        </p:pic>
        <p:pic>
          <p:nvPicPr>
            <p:cNvPr id="36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3693" y="3562738"/>
              <a:ext cx="2041087" cy="700918"/>
            </a:xfrm>
            <a:prstGeom prst="rect">
              <a:avLst/>
            </a:prstGeom>
          </p:spPr>
        </p:pic>
        <p:grpSp>
          <p:nvGrpSpPr>
            <p:cNvPr id="37" name="그룹 2"/>
            <p:cNvGrpSpPr>
              <a:grpSpLocks/>
            </p:cNvGrpSpPr>
            <p:nvPr/>
          </p:nvGrpSpPr>
          <p:grpSpPr bwMode="auto">
            <a:xfrm>
              <a:off x="415218" y="5877272"/>
              <a:ext cx="9224082" cy="661702"/>
              <a:chOff x="427212" y="1778293"/>
              <a:chExt cx="9059688" cy="881528"/>
            </a:xfrm>
          </p:grpSpPr>
          <p:pic>
            <p:nvPicPr>
              <p:cNvPr id="38" name="Picture 2" descr="C:\Users\young\Desktop\제목 없음-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4"/>
              <a:stretch>
                <a:fillRect/>
              </a:stretch>
            </p:blipFill>
            <p:spPr bwMode="auto">
              <a:xfrm>
                <a:off x="427212" y="1778293"/>
                <a:ext cx="4498344" cy="881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2" descr="C:\Users\young\Desktop\제목 없음-2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02"/>
              <a:stretch>
                <a:fillRect/>
              </a:stretch>
            </p:blipFill>
            <p:spPr bwMode="auto">
              <a:xfrm>
                <a:off x="4953472" y="1778293"/>
                <a:ext cx="4533428" cy="881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rot="16200000" flipH="1">
              <a:off x="7426917" y="2806548"/>
              <a:ext cx="2223" cy="493075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latinLnBrk="0"/>
              <a:endParaRPr lang="ko-KR" altLang="en-US"/>
            </a:p>
          </p:txBody>
        </p:sp>
      </p:grpSp>
      <p:graphicFrame>
        <p:nvGraphicFramePr>
          <p:cNvPr id="40" name="표 64"/>
          <p:cNvGraphicFramePr>
            <a:graphicFrameLocks noGrp="1"/>
          </p:cNvGraphicFramePr>
          <p:nvPr>
            <p:extLst/>
          </p:nvPr>
        </p:nvGraphicFramePr>
        <p:xfrm>
          <a:off x="3452802" y="4512362"/>
          <a:ext cx="6115060" cy="189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암호화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HS256, HS384, HS512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HMAC SHA-256 :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해시기반 메시지 인증 코드를 해시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(SHA)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값을 이용해 반드는 방식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–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해시값의 차이에 따라 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256,384,512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</a:t>
                      </a:r>
                      <a:b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symmetric algorithm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21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RS256, RS384, RS512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indent="-3429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RSASSA SHA-256 :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공개키와 비공개키를 활용한 방식으로 공개키를 이용해 암호문을 작성하고 작성한 암호문은 비공개키로만 해독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가능</a:t>
                      </a:r>
                      <a:b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</a:b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&gt; asymmetric algorithm</a:t>
                      </a:r>
                      <a:endParaRPr kumimoji="1" lang="ko-KR" altLang="en-US" sz="900" b="0" i="0" u="none" strike="noStrike" kern="1200" cap="none" spc="-6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굴림" pitchFamily="50" charset="-127"/>
                      </a:endParaRPr>
                    </a:p>
                  </a:txBody>
                  <a:tcPr marL="90000" marR="90000" marT="42333" marB="4233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ES256, ES384, ES512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 ECDSA P-256 curve SHA-256 :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전자 서명 알고리즘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(DSA)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에 타원 곡선 암호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(ECC)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방식을 이용하는 알고리즘으로 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3072 bit key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를 사용하는 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RSA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와 동일한 레벨의 암호화를 </a:t>
                      </a:r>
                      <a:r>
                        <a:rPr kumimoji="1" lang="en-US" altLang="ko-KR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256 bit key </a:t>
                      </a:r>
                      <a:r>
                        <a:rPr kumimoji="1" lang="ko-KR" altLang="en-US" sz="900" b="0" i="0" u="none" strike="noStrike" kern="1200" cap="none" spc="-6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굴림" pitchFamily="50" charset="-127"/>
                        </a:rPr>
                        <a:t>로 제공 가능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134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5.2.7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프로파일은 웹 사이트를 통한 데이터 전송을 보호하는 데 사용됩니다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SSL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인증서는 웹 사이트에 제출하는 정보가 도난을 당하거나 변조되지 않도록 보장합니다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3" name="그룹 192"/>
          <p:cNvGrpSpPr/>
          <p:nvPr/>
        </p:nvGrpSpPr>
        <p:grpSpPr>
          <a:xfrm>
            <a:off x="416496" y="2428868"/>
            <a:ext cx="9033374" cy="3988464"/>
            <a:chOff x="416496" y="1887383"/>
            <a:chExt cx="9033374" cy="4529949"/>
          </a:xfrm>
        </p:grpSpPr>
        <p:cxnSp>
          <p:nvCxnSpPr>
            <p:cNvPr id="105" name="직선 연결선 104"/>
            <p:cNvCxnSpPr>
              <a:endCxn id="143" idx="3"/>
            </p:cNvCxnSpPr>
            <p:nvPr/>
          </p:nvCxnSpPr>
          <p:spPr bwMode="auto">
            <a:xfrm>
              <a:off x="2724611" y="2852531"/>
              <a:ext cx="462299" cy="393221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triangle" w="med" len="med"/>
              <a:tailEnd type="none" w="med" len="med"/>
            </a:ln>
            <a:effectLst/>
            <a:extLst/>
          </p:spPr>
        </p:cxnSp>
        <p:sp>
          <p:nvSpPr>
            <p:cNvPr id="106" name="TextBox 38"/>
            <p:cNvSpPr txBox="1">
              <a:spLocks noChangeArrowheads="1"/>
            </p:cNvSpPr>
            <p:nvPr/>
          </p:nvSpPr>
          <p:spPr bwMode="auto">
            <a:xfrm>
              <a:off x="1985598" y="2312876"/>
              <a:ext cx="746784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Portal</a:t>
              </a:r>
            </a:p>
          </p:txBody>
        </p:sp>
        <p:graphicFrame>
          <p:nvGraphicFramePr>
            <p:cNvPr id="107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2015904" y="2575849"/>
            <a:ext cx="686175" cy="676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0" name="Visio" r:id="rId3" imgW="741635" imgH="947733" progId="">
                    <p:embed/>
                  </p:oleObj>
                </mc:Choice>
                <mc:Fallback>
                  <p:oleObj name="Visio" r:id="rId3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5904" y="2575849"/>
                          <a:ext cx="686175" cy="6763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110" y="2973669"/>
              <a:ext cx="257376" cy="179232"/>
            </a:xfrm>
            <a:prstGeom prst="rect">
              <a:avLst/>
            </a:prstGeom>
          </p:spPr>
        </p:pic>
        <p:graphicFrame>
          <p:nvGraphicFramePr>
            <p:cNvPr id="131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2015903" y="3355140"/>
            <a:ext cx="686175" cy="676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1" name="Visio" r:id="rId6" imgW="741635" imgH="947733" progId="">
                    <p:embed/>
                  </p:oleObj>
                </mc:Choice>
                <mc:Fallback>
                  <p:oleObj name="Visio" r:id="rId6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5903" y="3355140"/>
                          <a:ext cx="686175" cy="6763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" name="TextBox 38"/>
            <p:cNvSpPr txBox="1">
              <a:spLocks noChangeArrowheads="1"/>
            </p:cNvSpPr>
            <p:nvPr/>
          </p:nvSpPr>
          <p:spPr bwMode="auto">
            <a:xfrm>
              <a:off x="1898234" y="4016237"/>
              <a:ext cx="921512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Gateway</a:t>
              </a: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496" y="3037996"/>
              <a:ext cx="581025" cy="552450"/>
            </a:xfrm>
            <a:prstGeom prst="rect">
              <a:avLst/>
            </a:prstGeom>
          </p:spPr>
        </p:pic>
        <p:sp>
          <p:nvSpPr>
            <p:cNvPr id="140" name="TextBox 38"/>
            <p:cNvSpPr txBox="1">
              <a:spLocks noChangeArrowheads="1"/>
            </p:cNvSpPr>
            <p:nvPr/>
          </p:nvSpPr>
          <p:spPr bwMode="auto">
            <a:xfrm>
              <a:off x="471181" y="2848364"/>
              <a:ext cx="490305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607905" y="3074046"/>
              <a:ext cx="579005" cy="3434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인증서 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배포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/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관리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146" name="TextBox 38"/>
            <p:cNvSpPr txBox="1">
              <a:spLocks noChangeArrowheads="1"/>
            </p:cNvSpPr>
            <p:nvPr/>
          </p:nvSpPr>
          <p:spPr bwMode="auto">
            <a:xfrm>
              <a:off x="3094542" y="2685959"/>
              <a:ext cx="943953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Manager</a:t>
              </a:r>
            </a:p>
          </p:txBody>
        </p:sp>
        <p:graphicFrame>
          <p:nvGraphicFramePr>
            <p:cNvPr id="149" name="Object 138"/>
            <p:cNvGraphicFramePr>
              <a:graphicFrameLocks noChangeAspect="1"/>
            </p:cNvGraphicFramePr>
            <p:nvPr>
              <p:extLst/>
            </p:nvPr>
          </p:nvGraphicFramePr>
          <p:xfrm>
            <a:off x="3210034" y="2914048"/>
            <a:ext cx="686175" cy="676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2" name="Visio" r:id="rId8" imgW="741635" imgH="947733" progId="">
                    <p:embed/>
                  </p:oleObj>
                </mc:Choice>
                <mc:Fallback>
                  <p:oleObj name="Visio" r:id="rId8" imgW="741635" imgH="9477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034" y="2914048"/>
                          <a:ext cx="686175" cy="6763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892" y="3356188"/>
              <a:ext cx="257376" cy="179232"/>
            </a:xfrm>
            <a:prstGeom prst="rect">
              <a:avLst/>
            </a:prstGeom>
          </p:spPr>
        </p:pic>
        <p:cxnSp>
          <p:nvCxnSpPr>
            <p:cNvPr id="155" name="직선 연결선 154"/>
            <p:cNvCxnSpPr>
              <a:endCxn id="149" idx="1"/>
            </p:cNvCxnSpPr>
            <p:nvPr/>
          </p:nvCxnSpPr>
          <p:spPr bwMode="auto">
            <a:xfrm flipV="1">
              <a:off x="2750482" y="3252247"/>
              <a:ext cx="459552" cy="338200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triangle" w="med" len="med"/>
              <a:tailEnd type="none" w="med" len="med"/>
            </a:ln>
            <a:effectLst/>
            <a:extLst/>
          </p:spPr>
        </p:cxnSp>
        <p:cxnSp>
          <p:nvCxnSpPr>
            <p:cNvPr id="156" name="직선 연결선 155"/>
            <p:cNvCxnSpPr/>
            <p:nvPr/>
          </p:nvCxnSpPr>
          <p:spPr bwMode="auto">
            <a:xfrm>
              <a:off x="1195448" y="2728921"/>
              <a:ext cx="5597" cy="1149657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cxnSp>
          <p:nvCxnSpPr>
            <p:cNvPr id="161" name="직선 연결선 160"/>
            <p:cNvCxnSpPr/>
            <p:nvPr/>
          </p:nvCxnSpPr>
          <p:spPr bwMode="auto">
            <a:xfrm>
              <a:off x="956556" y="3295519"/>
              <a:ext cx="238892" cy="0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cxnSp>
          <p:nvCxnSpPr>
            <p:cNvPr id="162" name="직선 연결선 161"/>
            <p:cNvCxnSpPr>
              <a:endCxn id="107" idx="1"/>
            </p:cNvCxnSpPr>
            <p:nvPr/>
          </p:nvCxnSpPr>
          <p:spPr bwMode="auto">
            <a:xfrm>
              <a:off x="1220196" y="2906888"/>
              <a:ext cx="795708" cy="7160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  <p:sp>
          <p:nvSpPr>
            <p:cNvPr id="163" name="직사각형 162"/>
            <p:cNvSpPr/>
            <p:nvPr/>
          </p:nvSpPr>
          <p:spPr>
            <a:xfrm>
              <a:off x="1208584" y="3461117"/>
              <a:ext cx="420308" cy="240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https</a:t>
              </a: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061" y="3696333"/>
              <a:ext cx="199432" cy="200719"/>
            </a:xfrm>
            <a:prstGeom prst="rect">
              <a:avLst/>
            </a:prstGeom>
          </p:spPr>
        </p:pic>
        <p:sp>
          <p:nvSpPr>
            <p:cNvPr id="165" name="직사각형 164"/>
            <p:cNvSpPr/>
            <p:nvPr/>
          </p:nvSpPr>
          <p:spPr>
            <a:xfrm>
              <a:off x="1227375" y="2696431"/>
              <a:ext cx="420308" cy="240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https</a:t>
              </a:r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4526" y="2952182"/>
              <a:ext cx="199432" cy="200719"/>
            </a:xfrm>
            <a:prstGeom prst="rect">
              <a:avLst/>
            </a:prstGeom>
          </p:spPr>
        </p:pic>
        <p:pic>
          <p:nvPicPr>
            <p:cNvPr id="167" name="Picture 2" descr="http://livepcconnect.com/BROWSERHELPBLOG.COM/wp-content/uploads/2015/04/browserico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968" y="2934541"/>
              <a:ext cx="429781" cy="18419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extLst/>
          </p:spPr>
        </p:pic>
        <p:sp>
          <p:nvSpPr>
            <p:cNvPr id="168" name="직사각형 167"/>
            <p:cNvSpPr/>
            <p:nvPr/>
          </p:nvSpPr>
          <p:spPr>
            <a:xfrm>
              <a:off x="1510869" y="3090726"/>
              <a:ext cx="554960" cy="240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browser</a:t>
              </a:r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6912" y="1923020"/>
              <a:ext cx="2347569" cy="1240357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2969" y="3520611"/>
              <a:ext cx="5050165" cy="2896721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1" name="그룹 170"/>
            <p:cNvGrpSpPr/>
            <p:nvPr/>
          </p:nvGrpSpPr>
          <p:grpSpPr>
            <a:xfrm>
              <a:off x="7221252" y="1887383"/>
              <a:ext cx="2131882" cy="1275994"/>
              <a:chOff x="401012" y="4122014"/>
              <a:chExt cx="3850633" cy="2288663"/>
            </a:xfrm>
          </p:grpSpPr>
          <p:pic>
            <p:nvPicPr>
              <p:cNvPr id="172" name="그림 17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1012" y="4122014"/>
                <a:ext cx="3850633" cy="2288663"/>
              </a:xfrm>
              <a:prstGeom prst="rect">
                <a:avLst/>
              </a:prstGeom>
              <a:ln w="9525">
                <a:solidFill>
                  <a:sysClr val="window" lastClr="FFFFFF">
                    <a:lumMod val="7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73" name="그룹 104"/>
              <p:cNvGrpSpPr/>
              <p:nvPr/>
            </p:nvGrpSpPr>
            <p:grpSpPr>
              <a:xfrm rot="16200000">
                <a:off x="1714749" y="3395699"/>
                <a:ext cx="1181786" cy="3277304"/>
                <a:chOff x="4397843" y="3107143"/>
                <a:chExt cx="5308276" cy="2775931"/>
              </a:xfrm>
            </p:grpSpPr>
            <p:sp>
              <p:nvSpPr>
                <p:cNvPr id="175" name="모서리가 둥근 직사각형 174"/>
                <p:cNvSpPr/>
                <p:nvPr/>
              </p:nvSpPr>
              <p:spPr bwMode="auto">
                <a:xfrm>
                  <a:off x="5368167" y="3107143"/>
                  <a:ext cx="4337952" cy="2775931"/>
                </a:xfrm>
                <a:prstGeom prst="roundRect">
                  <a:avLst>
                    <a:gd name="adj" fmla="val 7517"/>
                  </a:avLst>
                </a:prstGeom>
                <a:solidFill>
                  <a:srgbClr val="D8D8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76" name="이등변 삼각형 175"/>
                <p:cNvSpPr/>
                <p:nvPr/>
              </p:nvSpPr>
              <p:spPr bwMode="auto">
                <a:xfrm rot="16200000">
                  <a:off x="3543850" y="4001571"/>
                  <a:ext cx="2705503" cy="997517"/>
                </a:xfrm>
                <a:prstGeom prst="triangle">
                  <a:avLst>
                    <a:gd name="adj" fmla="val 50033"/>
                  </a:avLst>
                </a:prstGeom>
                <a:solidFill>
                  <a:srgbClr val="D8D8D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oval" w="med" len="med"/>
                      <a:tailEnd type="oval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Arial" pitchFamily="34" charset="0"/>
                  </a:endParaRPr>
                </a:p>
              </p:txBody>
            </p:sp>
          </p:grpSp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4729" y="4495110"/>
                <a:ext cx="3194155" cy="856404"/>
              </a:xfrm>
              <a:prstGeom prst="rect">
                <a:avLst/>
              </a:prstGeom>
              <a:ln>
                <a:solidFill>
                  <a:sysClr val="window" lastClr="FFFFFF">
                    <a:lumMod val="7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77" name="설명선 2 176"/>
            <p:cNvSpPr/>
            <p:nvPr/>
          </p:nvSpPr>
          <p:spPr bwMode="auto">
            <a:xfrm>
              <a:off x="6898391" y="2835376"/>
              <a:ext cx="2034481" cy="183594"/>
            </a:xfrm>
            <a:prstGeom prst="borderCallout2">
              <a:avLst>
                <a:gd name="adj1" fmla="val -27367"/>
                <a:gd name="adj2" fmla="val 10319"/>
                <a:gd name="adj3" fmla="val -174938"/>
                <a:gd name="adj4" fmla="val 17305"/>
                <a:gd name="adj5" fmla="val -176713"/>
                <a:gd name="adj6" fmla="val 41530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리스트 선택을 통한 손쉬운 적용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5170950" y="4655838"/>
              <a:ext cx="2643145" cy="1399526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10849" y="4723639"/>
              <a:ext cx="319378" cy="321439"/>
            </a:xfrm>
            <a:prstGeom prst="rect">
              <a:avLst/>
            </a:prstGeom>
          </p:spPr>
        </p:pic>
        <p:sp>
          <p:nvSpPr>
            <p:cNvPr id="180" name="모서리가 둥근 직사각형 179"/>
            <p:cNvSpPr/>
            <p:nvPr/>
          </p:nvSpPr>
          <p:spPr>
            <a:xfrm>
              <a:off x="6228558" y="2049126"/>
              <a:ext cx="518523" cy="272229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81" name="Group 5"/>
            <p:cNvGrpSpPr>
              <a:grpSpLocks/>
            </p:cNvGrpSpPr>
            <p:nvPr/>
          </p:nvGrpSpPr>
          <p:grpSpPr bwMode="auto">
            <a:xfrm rot="10800000">
              <a:off x="4302969" y="3232389"/>
              <a:ext cx="2229386" cy="260296"/>
              <a:chOff x="2001" y="981"/>
              <a:chExt cx="2222" cy="496"/>
            </a:xfrm>
          </p:grpSpPr>
          <p:sp>
            <p:nvSpPr>
              <p:cNvPr id="182" name="AutoShape 82"/>
              <p:cNvSpPr>
                <a:spLocks noChangeArrowheads="1"/>
              </p:cNvSpPr>
              <p:nvPr/>
            </p:nvSpPr>
            <p:spPr bwMode="auto">
              <a:xfrm>
                <a:off x="2080" y="981"/>
                <a:ext cx="2069" cy="2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 dirty="0">
                  <a:latin typeface="+mn-ea"/>
                  <a:ea typeface="+mn-ea"/>
                </a:endParaRPr>
              </a:p>
            </p:txBody>
          </p:sp>
          <p:sp>
            <p:nvSpPr>
              <p:cNvPr id="183" name="AutoShape 84"/>
              <p:cNvSpPr>
                <a:spLocks noChangeArrowheads="1"/>
              </p:cNvSpPr>
              <p:nvPr/>
            </p:nvSpPr>
            <p:spPr bwMode="auto">
              <a:xfrm rot="16200000">
                <a:off x="2875" y="130"/>
                <a:ext cx="473" cy="2222"/>
              </a:xfrm>
              <a:prstGeom prst="homePlate">
                <a:avLst>
                  <a:gd name="adj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84" name="Group 5"/>
            <p:cNvGrpSpPr>
              <a:grpSpLocks/>
            </p:cNvGrpSpPr>
            <p:nvPr/>
          </p:nvGrpSpPr>
          <p:grpSpPr bwMode="auto">
            <a:xfrm>
              <a:off x="7220484" y="3202113"/>
              <a:ext cx="2229386" cy="260296"/>
              <a:chOff x="2001" y="981"/>
              <a:chExt cx="2222" cy="496"/>
            </a:xfrm>
          </p:grpSpPr>
          <p:sp>
            <p:nvSpPr>
              <p:cNvPr id="185" name="AutoShape 82"/>
              <p:cNvSpPr>
                <a:spLocks noChangeArrowheads="1"/>
              </p:cNvSpPr>
              <p:nvPr/>
            </p:nvSpPr>
            <p:spPr bwMode="auto">
              <a:xfrm>
                <a:off x="2080" y="981"/>
                <a:ext cx="2069" cy="2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 dirty="0">
                  <a:latin typeface="+mn-ea"/>
                  <a:ea typeface="+mn-ea"/>
                </a:endParaRPr>
              </a:p>
            </p:txBody>
          </p:sp>
          <p:sp>
            <p:nvSpPr>
              <p:cNvPr id="186" name="AutoShape 84"/>
              <p:cNvSpPr>
                <a:spLocks noChangeArrowheads="1"/>
              </p:cNvSpPr>
              <p:nvPr/>
            </p:nvSpPr>
            <p:spPr bwMode="auto">
              <a:xfrm rot="16200000">
                <a:off x="2875" y="130"/>
                <a:ext cx="473" cy="2222"/>
              </a:xfrm>
              <a:prstGeom prst="homePlate">
                <a:avLst>
                  <a:gd name="adj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7" name="TextBox 38"/>
            <p:cNvSpPr txBox="1">
              <a:spLocks noChangeArrowheads="1"/>
            </p:cNvSpPr>
            <p:nvPr/>
          </p:nvSpPr>
          <p:spPr bwMode="auto">
            <a:xfrm>
              <a:off x="5065538" y="3237864"/>
              <a:ext cx="822126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인증서 등록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TextBox 38"/>
            <p:cNvSpPr txBox="1">
              <a:spLocks noChangeArrowheads="1"/>
            </p:cNvSpPr>
            <p:nvPr/>
          </p:nvSpPr>
          <p:spPr bwMode="auto">
            <a:xfrm>
              <a:off x="7876130" y="3254587"/>
              <a:ext cx="822126" cy="23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3231" tIns="33231" rIns="33231" bIns="332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54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인증서 배포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모서리가 둥근 직사각형 188"/>
            <p:cNvSpPr/>
            <p:nvPr/>
          </p:nvSpPr>
          <p:spPr>
            <a:xfrm>
              <a:off x="7357607" y="2128342"/>
              <a:ext cx="1915873" cy="372670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90" name="설명선 2 189"/>
            <p:cNvSpPr/>
            <p:nvPr/>
          </p:nvSpPr>
          <p:spPr bwMode="auto">
            <a:xfrm>
              <a:off x="542594" y="4599602"/>
              <a:ext cx="3023995" cy="1178346"/>
            </a:xfrm>
            <a:prstGeom prst="borderCallout2">
              <a:avLst>
                <a:gd name="adj1" fmla="val 44673"/>
                <a:gd name="adj2" fmla="val 2578"/>
                <a:gd name="adj3" fmla="val 82384"/>
                <a:gd name="adj4" fmla="val 19522"/>
                <a:gd name="adj5" fmla="val 76975"/>
                <a:gd name="adj6" fmla="val 70271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round/>
              <a:headEnd type="none" w="med" len="med"/>
              <a:tailEnd type="oval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맑은 고딕"/>
                </a:rPr>
                <a:t>Wildcard certificate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맑은 고딕"/>
                </a:rPr>
                <a:t>지원</a:t>
              </a: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맑은 고딕"/>
                </a:rPr>
                <a:t>PKCS #12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맑은 고딕"/>
                </a:rPr>
                <a:t>형식 파일 지원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1C4BB4">
                    <a:lumMod val="60000"/>
                    <a:lumOff val="40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맑은 고딕"/>
                </a:rPr>
                <a:t>다수의 인증서 등록을 통해 용도별 적용 및 관리 용이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526322" y="3701778"/>
              <a:ext cx="518091" cy="240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RestFul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2" name="직선 연결선 191"/>
            <p:cNvCxnSpPr/>
            <p:nvPr/>
          </p:nvCxnSpPr>
          <p:spPr bwMode="auto">
            <a:xfrm>
              <a:off x="1220196" y="3668513"/>
              <a:ext cx="795708" cy="7160"/>
            </a:xfrm>
            <a:prstGeom prst="line">
              <a:avLst/>
            </a:prstGeom>
            <a:noFill/>
            <a:ln w="19050" cap="flat" cmpd="sng" algn="ctr">
              <a:solidFill>
                <a:srgbClr val="4A7598"/>
              </a:solidFill>
              <a:prstDash val="solid"/>
              <a:headEnd type="oval" w="med" len="med"/>
              <a:tailEnd type="oval" w="med" len="med"/>
            </a:ln>
            <a:effectLst/>
            <a:extLst/>
          </p:spPr>
        </p:cxnSp>
      </p:grpSp>
      <p:grpSp>
        <p:nvGrpSpPr>
          <p:cNvPr id="194" name="그룹 193"/>
          <p:cNvGrpSpPr/>
          <p:nvPr/>
        </p:nvGrpSpPr>
        <p:grpSpPr>
          <a:xfrm>
            <a:off x="28281" y="1795585"/>
            <a:ext cx="9642476" cy="4705249"/>
            <a:chOff x="28281" y="1785927"/>
            <a:chExt cx="9642476" cy="4705249"/>
          </a:xfrm>
        </p:grpSpPr>
        <p:grpSp>
          <p:nvGrpSpPr>
            <p:cNvPr id="195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98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200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SSL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인증서 관리 기능</a:t>
                  </a:r>
                  <a:endPara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199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96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7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004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97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5.2.8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접근제어 및 보안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GateWay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전용 보안 솔루션으로서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프로토콜을 지원하여 네트워크 상의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보안성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확보에 필요한 요건들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기밀성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부인방지 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소화하고 이를 중재 서비스에 구현할 수 있으며 메시지 자체에 대한 암호화 수행도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통해서 금융권 오픈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G/W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걸맞게 최고 수준의 보안 기능을 제공합니다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369869" y="2714620"/>
            <a:ext cx="9298040" cy="3781128"/>
            <a:chOff x="308484" y="2046288"/>
            <a:chExt cx="9420809" cy="4437673"/>
          </a:xfrm>
        </p:grpSpPr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53" y="2046288"/>
              <a:ext cx="4914738" cy="10637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Line 6"/>
            <p:cNvSpPr>
              <a:spLocks noChangeShapeType="1"/>
            </p:cNvSpPr>
            <p:nvPr/>
          </p:nvSpPr>
          <p:spPr bwMode="auto">
            <a:xfrm flipV="1">
              <a:off x="4953000" y="3366433"/>
              <a:ext cx="0" cy="408324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7"/>
            <p:cNvSpPr>
              <a:spLocks noChangeShapeType="1"/>
            </p:cNvSpPr>
            <p:nvPr/>
          </p:nvSpPr>
          <p:spPr bwMode="auto">
            <a:xfrm>
              <a:off x="6095296" y="3143850"/>
              <a:ext cx="2976138" cy="0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7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141" y="3753266"/>
              <a:ext cx="606393" cy="581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8" name="Picture 9" descr="view_tre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938" y="3948218"/>
              <a:ext cx="584682" cy="38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4072949" y="3458536"/>
              <a:ext cx="1820733" cy="230824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kern="0">
                  <a:solidFill>
                    <a:srgbClr val="333333"/>
                  </a:solidFill>
                  <a:latin typeface="맑은 고딕" panose="020B0503020000020004" pitchFamily="50" charset="-127"/>
                </a:rPr>
                <a:t>사용자 인증 및 자격 부여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501309" y="3366433"/>
              <a:ext cx="2458144" cy="698449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6053423" y="3461606"/>
              <a:ext cx="1665645" cy="646323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API </a:t>
              </a:r>
              <a:r>
                <a:rPr lang="ko-KR" altLang="en-US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반입 시에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서비스 </a:t>
              </a:r>
              <a:r>
                <a:rPr lang="en-US" altLang="ko-KR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Policy</a:t>
              </a:r>
              <a:r>
                <a:rPr lang="ko-KR" altLang="en-US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를 이해하고 중재 서비스에 부과</a:t>
              </a:r>
              <a:r>
                <a:rPr lang="en-US" altLang="ko-KR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(Enforcement)</a:t>
              </a:r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auto">
            <a:xfrm>
              <a:off x="6807150" y="3123894"/>
              <a:ext cx="1825385" cy="369324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kern="0">
                  <a:solidFill>
                    <a:srgbClr val="333333"/>
                  </a:solidFill>
                  <a:latin typeface="맑은 고딕" panose="020B0503020000020004" pitchFamily="50" charset="-127"/>
                </a:rPr>
                <a:t>유효한 요청에 대해서만 서비스 호출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186763" y="3171481"/>
              <a:ext cx="2329421" cy="0"/>
            </a:xfrm>
            <a:prstGeom prst="line">
              <a:avLst/>
            </a:prstGeom>
            <a:noFill/>
            <a:ln w="12700">
              <a:solidFill>
                <a:srgbClr val="8A8A8A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1467127" y="3542841"/>
              <a:ext cx="2731099" cy="77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서비스 </a:t>
              </a: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요청자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 인증 및 자격 부여</a:t>
              </a: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암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/</a:t>
              </a: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복호화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메시지 </a:t>
              </a: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무결성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</a:endParaRP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부인방지</a:t>
              </a:r>
            </a:p>
          </p:txBody>
        </p:sp>
        <p:sp>
          <p:nvSpPr>
            <p:cNvPr id="75" name="Text Box 17"/>
            <p:cNvSpPr txBox="1">
              <a:spLocks noChangeArrowheads="1"/>
            </p:cNvSpPr>
            <p:nvPr/>
          </p:nvSpPr>
          <p:spPr bwMode="auto">
            <a:xfrm>
              <a:off x="350838" y="3461606"/>
              <a:ext cx="766134" cy="216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>
              <a:lvl1pPr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marL="742950" indent="-285750">
                <a:buClr>
                  <a:schemeClr val="tx1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bg1"/>
                </a:buClr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요청자</a:t>
              </a:r>
            </a:p>
          </p:txBody>
        </p:sp>
        <p:pic>
          <p:nvPicPr>
            <p:cNvPr id="76" name="Picture 18" descr="1243786168_encrypt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609" y="2944294"/>
              <a:ext cx="561418" cy="368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 Box 19"/>
            <p:cNvSpPr txBox="1">
              <a:spLocks noChangeArrowheads="1"/>
            </p:cNvSpPr>
            <p:nvPr/>
          </p:nvSpPr>
          <p:spPr bwMode="auto">
            <a:xfrm>
              <a:off x="4144289" y="4301280"/>
              <a:ext cx="1647034" cy="341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>
              <a:lvl1pPr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marL="742950" indent="-285750">
                <a:buClr>
                  <a:schemeClr val="tx1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bg1"/>
                </a:buClr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외부 인증 서버 또는 접근 제어 서버</a:t>
              </a:r>
            </a:p>
          </p:txBody>
        </p:sp>
        <p:sp>
          <p:nvSpPr>
            <p:cNvPr id="78" name="Text Box 20"/>
            <p:cNvSpPr txBox="1">
              <a:spLocks noChangeArrowheads="1"/>
            </p:cNvSpPr>
            <p:nvPr/>
          </p:nvSpPr>
          <p:spPr bwMode="auto">
            <a:xfrm>
              <a:off x="7678744" y="4290534"/>
              <a:ext cx="1647034" cy="216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66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>
              <a:lvl1pPr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marL="742950" indent="-285750">
                <a:buClr>
                  <a:schemeClr val="tx1"/>
                </a:buClr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bg1"/>
                </a:buClr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API Management</a:t>
              </a: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9" name="Text Box 21"/>
            <p:cNvSpPr txBox="1">
              <a:spLocks noChangeArrowheads="1"/>
            </p:cNvSpPr>
            <p:nvPr/>
          </p:nvSpPr>
          <p:spPr bwMode="auto">
            <a:xfrm>
              <a:off x="2900772" y="2276872"/>
              <a:ext cx="1876810" cy="390107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DDDDD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ko-KR" altLang="en-US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메시지 기밀성 보장</a:t>
              </a:r>
            </a:p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en-US" altLang="ko-KR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암호화</a:t>
              </a:r>
              <a:r>
                <a:rPr lang="en-US" altLang="ko-KR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/</a:t>
              </a:r>
              <a:r>
                <a:rPr lang="ko-KR" altLang="en-US" sz="900" b="1" kern="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복호화</a:t>
              </a:r>
              <a:r>
                <a:rPr lang="en-US" altLang="ko-KR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80" name="Text Box 22"/>
            <p:cNvSpPr txBox="1">
              <a:spLocks noChangeArrowheads="1"/>
            </p:cNvSpPr>
            <p:nvPr/>
          </p:nvSpPr>
          <p:spPr bwMode="auto">
            <a:xfrm>
              <a:off x="6645188" y="2276872"/>
              <a:ext cx="1841239" cy="390107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DDDDD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ko-KR" altLang="en-US" sz="900" b="1" kern="0" dirty="0" err="1">
                  <a:solidFill>
                    <a:srgbClr val="000000"/>
                  </a:solidFill>
                  <a:latin typeface="맑은 고딕" panose="020B0503020000020004" pitchFamily="50" charset="-127"/>
                </a:rPr>
                <a:t>요청자에</a:t>
              </a:r>
              <a:r>
                <a:rPr lang="ko-KR" altLang="en-US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 대한</a:t>
              </a:r>
            </a:p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ko-KR" altLang="en-US" sz="900" b="1" kern="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인증 및 접근 제어</a:t>
              </a:r>
            </a:p>
          </p:txBody>
        </p:sp>
        <p:sp>
          <p:nvSpPr>
            <p:cNvPr id="81" name="Text Box 24"/>
            <p:cNvSpPr txBox="1">
              <a:spLocks noChangeArrowheads="1"/>
            </p:cNvSpPr>
            <p:nvPr/>
          </p:nvSpPr>
          <p:spPr bwMode="auto">
            <a:xfrm>
              <a:off x="619125" y="2276872"/>
              <a:ext cx="1665680" cy="26161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0" rIns="0" bIns="0" anchor="ctr"/>
            <a:lstStyle>
              <a:defPPr>
                <a:defRPr lang="ko-KR"/>
              </a:defPPr>
              <a:lvl1pPr algn="ctr" eaLnBrk="1" latinLnBrk="0" hangingPunct="1">
                <a:defRPr sz="1100" b="1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HTTPS/SSL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전송 계층</a:t>
              </a: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1103789" y="2603837"/>
              <a:ext cx="1464032" cy="26161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0" rIns="0" bIns="0" anchor="ctr"/>
            <a:lstStyle>
              <a:defPPr>
                <a:defRPr lang="ko-KR"/>
              </a:defPPr>
              <a:lvl1pPr algn="ctr" eaLnBrk="1" latinLnBrk="0" hangingPunct="1">
                <a:defRPr sz="1100" b="1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WS-S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데이터 레벨</a:t>
              </a:r>
            </a:p>
          </p:txBody>
        </p:sp>
        <p:sp>
          <p:nvSpPr>
            <p:cNvPr id="83" name="Text Box 27"/>
            <p:cNvSpPr txBox="1">
              <a:spLocks noChangeArrowheads="1"/>
            </p:cNvSpPr>
            <p:nvPr/>
          </p:nvSpPr>
          <p:spPr bwMode="auto">
            <a:xfrm>
              <a:off x="4845097" y="2276872"/>
              <a:ext cx="1710810" cy="390107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DDDDD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ko-KR" altLang="en-US" sz="9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메시지 무결성 체크</a:t>
              </a:r>
            </a:p>
            <a:p>
              <a:pPr fontAlgn="auto" latinLnBrk="0"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Font typeface="Times" pitchFamily="18" charset="0"/>
                <a:buNone/>
                <a:defRPr/>
              </a:pPr>
              <a:r>
                <a:rPr lang="en-US" altLang="ko-KR" sz="9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9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전자 서명 확인</a:t>
              </a:r>
              <a:r>
                <a:rPr lang="en-US" altLang="ko-KR" sz="900" b="1" ker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pic>
          <p:nvPicPr>
            <p:cNvPr id="84" name="Picture 32" descr="databas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325" y="3874167"/>
              <a:ext cx="683026" cy="342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Rectangle 9"/>
            <p:cNvSpPr>
              <a:spLocks noChangeArrowheads="1"/>
            </p:cNvSpPr>
            <p:nvPr/>
          </p:nvSpPr>
          <p:spPr bwMode="auto">
            <a:xfrm>
              <a:off x="308484" y="4641750"/>
              <a:ext cx="4021430" cy="184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보안화된 전용 임베디드 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DPOS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기반</a:t>
              </a:r>
              <a:b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</a:b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- IBM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에 의해 암호화 및 서명</a:t>
              </a:r>
              <a:b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</a:b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-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데이터의 저장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,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복사가 정해진 방식만 가능</a:t>
              </a:r>
              <a:endParaRPr kumimoji="0" lang="en-US" altLang="ko-KR" sz="10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PCI compliance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지원</a:t>
              </a:r>
              <a:endParaRPr kumimoji="0" lang="en-US" altLang="ko-KR" sz="10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손쉬운 서명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,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암호화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/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복호화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,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검증</a:t>
              </a:r>
              <a:endParaRPr kumimoji="0" lang="en-US" altLang="ko-KR" sz="10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구성기반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맑은 고딕" pitchFamily="50" charset="-127"/>
                </a:rPr>
                <a:t> XML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맑은 고딕" pitchFamily="50" charset="-127"/>
                </a:rPr>
                <a:t>암호화 및 전자서명</a:t>
              </a:r>
              <a:endParaRPr kumimoji="0" lang="en-US" altLang="ko-KR" sz="1000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marL="190500" lvl="1" indent="-98425" latinLnBrk="0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</a:pPr>
              <a:r>
                <a:rPr lang="ko-KR" altLang="en-US" sz="1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맑은 고딕" pitchFamily="50" charset="-127"/>
                </a:rPr>
                <a:t>메시지 레벨</a:t>
              </a:r>
              <a:endParaRPr lang="en-US" altLang="ko-KR" sz="10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itchFamily="50" charset="-127"/>
              </a:endParaRPr>
            </a:p>
            <a:p>
              <a:pPr marL="190500" lvl="1" indent="-98425" latinLnBrk="0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</a:pPr>
              <a:r>
                <a:rPr lang="ko-KR" altLang="en-US" sz="1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맑은 고딕" pitchFamily="50" charset="-127"/>
                </a:rPr>
                <a:t>필드 레벨</a:t>
              </a:r>
              <a:endParaRPr lang="en-US" altLang="ko-KR" sz="10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itchFamily="50" charset="-127"/>
              </a:endParaRPr>
            </a:p>
            <a:p>
              <a:pPr marL="190500" lvl="1" indent="-98425" latinLnBrk="0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</a:pPr>
              <a:r>
                <a:rPr lang="ko-KR" altLang="en-US" sz="1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맑은 고딕" pitchFamily="50" charset="-127"/>
                </a:rPr>
                <a:t>헤더</a:t>
              </a:r>
              <a:endParaRPr lang="en-US" altLang="ko-KR" sz="100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280592" y="3326795"/>
              <a:ext cx="2121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백엔드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서비스에 대한 </a:t>
              </a:r>
              <a:r>
                <a:rPr kumimoji="0" lang="ko-KR" alt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보안성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확보</a:t>
              </a:r>
            </a:p>
          </p:txBody>
        </p:sp>
        <p:grpSp>
          <p:nvGrpSpPr>
            <p:cNvPr id="87" name="Group 168"/>
            <p:cNvGrpSpPr>
              <a:grpSpLocks/>
            </p:cNvGrpSpPr>
            <p:nvPr/>
          </p:nvGrpSpPr>
          <p:grpSpPr bwMode="auto">
            <a:xfrm>
              <a:off x="3632881" y="4663049"/>
              <a:ext cx="1635125" cy="795111"/>
              <a:chOff x="149" y="1404"/>
              <a:chExt cx="1030" cy="471"/>
            </a:xfrm>
          </p:grpSpPr>
          <p:sp>
            <p:nvSpPr>
              <p:cNvPr id="88" name="직사각형 85"/>
              <p:cNvSpPr>
                <a:spLocks noChangeArrowheads="1"/>
              </p:cNvSpPr>
              <p:nvPr/>
            </p:nvSpPr>
            <p:spPr bwMode="auto">
              <a:xfrm>
                <a:off x="149" y="1404"/>
                <a:ext cx="959" cy="471"/>
              </a:xfrm>
              <a:prstGeom prst="rect">
                <a:avLst/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kumimoji="0" lang="ko-KR" altLang="en-US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  <a:t>보안 인증</a:t>
                </a:r>
              </a:p>
            </p:txBody>
          </p:sp>
          <p:sp>
            <p:nvSpPr>
              <p:cNvPr id="89" name="AutoShape 170"/>
              <p:cNvSpPr>
                <a:spLocks noChangeArrowheads="1"/>
              </p:cNvSpPr>
              <p:nvPr/>
            </p:nvSpPr>
            <p:spPr bwMode="auto">
              <a:xfrm rot="5400000">
                <a:off x="1091" y="1652"/>
                <a:ext cx="94" cy="82"/>
              </a:xfrm>
              <a:prstGeom prst="triangle">
                <a:avLst>
                  <a:gd name="adj" fmla="val 50000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90" name="직사각형 84"/>
            <p:cNvSpPr>
              <a:spLocks noChangeArrowheads="1"/>
            </p:cNvSpPr>
            <p:nvPr/>
          </p:nvSpPr>
          <p:spPr bwMode="auto">
            <a:xfrm>
              <a:off x="3632881" y="4659448"/>
              <a:ext cx="6048148" cy="795111"/>
            </a:xfrm>
            <a:prstGeom prst="rect">
              <a:avLst/>
            </a:prstGeom>
            <a:noFill/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endParaRPr lang="ko-KR" altLang="en-US" sz="1100"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91" name="Group 168"/>
            <p:cNvGrpSpPr>
              <a:grpSpLocks/>
            </p:cNvGrpSpPr>
            <p:nvPr/>
          </p:nvGrpSpPr>
          <p:grpSpPr bwMode="auto">
            <a:xfrm>
              <a:off x="3632881" y="5561476"/>
              <a:ext cx="1635125" cy="911226"/>
              <a:chOff x="149" y="1410"/>
              <a:chExt cx="1030" cy="471"/>
            </a:xfrm>
          </p:grpSpPr>
          <p:sp>
            <p:nvSpPr>
              <p:cNvPr id="92" name="직사각형 85"/>
              <p:cNvSpPr>
                <a:spLocks noChangeArrowheads="1"/>
              </p:cNvSpPr>
              <p:nvPr/>
            </p:nvSpPr>
            <p:spPr bwMode="auto">
              <a:xfrm>
                <a:off x="149" y="1410"/>
                <a:ext cx="959" cy="471"/>
              </a:xfrm>
              <a:prstGeom prst="rect">
                <a:avLst/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14400" algn="l"/>
                    <a:tab pos="7315200" algn="r"/>
                  </a:tabLs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buClr>
                    <a:srgbClr val="000000"/>
                  </a:buClr>
                </a:pPr>
                <a:r>
                  <a:rPr kumimoji="0" lang="ko-KR" altLang="en-US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  <a:t>다양한 외부</a:t>
                </a:r>
                <a:br>
                  <a:rPr kumimoji="0" lang="en-US" altLang="ko-KR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</a:br>
                <a:r>
                  <a:rPr kumimoji="0" lang="ko-KR" altLang="en-US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Arial" panose="020B0604020202020204" pitchFamily="34" charset="0"/>
                  </a:rPr>
                  <a:t>공격 대응</a:t>
                </a:r>
              </a:p>
            </p:txBody>
          </p:sp>
          <p:sp>
            <p:nvSpPr>
              <p:cNvPr id="93" name="AutoShape 170"/>
              <p:cNvSpPr>
                <a:spLocks noChangeArrowheads="1"/>
              </p:cNvSpPr>
              <p:nvPr/>
            </p:nvSpPr>
            <p:spPr bwMode="auto">
              <a:xfrm rot="5400000">
                <a:off x="1091" y="1652"/>
                <a:ext cx="94" cy="82"/>
              </a:xfrm>
              <a:prstGeom prst="triangle">
                <a:avLst>
                  <a:gd name="adj" fmla="val 50000"/>
                </a:avLst>
              </a:prstGeom>
              <a:solidFill>
                <a:srgbClr val="D8D8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endParaRPr lang="ko-KR" altLang="en-US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94" name="직사각형 84"/>
            <p:cNvSpPr>
              <a:spLocks noChangeArrowheads="1"/>
            </p:cNvSpPr>
            <p:nvPr/>
          </p:nvSpPr>
          <p:spPr bwMode="auto">
            <a:xfrm>
              <a:off x="3632881" y="5559334"/>
              <a:ext cx="6048148" cy="911226"/>
            </a:xfrm>
            <a:prstGeom prst="rect">
              <a:avLst/>
            </a:prstGeom>
            <a:noFill/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endParaRPr lang="ko-KR" altLang="en-US" sz="1100"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277036" y="5679363"/>
              <a:ext cx="4452257" cy="758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en-US" altLang="ko-KR" sz="1050" dirty="0">
                  <a:solidFill>
                    <a:srgbClr val="000000"/>
                  </a:solidFill>
                  <a:latin typeface="맑은 고딕" pitchFamily="50" charset="-127"/>
                </a:rPr>
                <a:t>Entity Expansion/Recursion, Public Key </a:t>
              </a:r>
              <a:r>
                <a:rPr kumimoji="0" lang="en-US" altLang="ko-KR" sz="1050" dirty="0" err="1">
                  <a:solidFill>
                    <a:srgbClr val="000000"/>
                  </a:solidFill>
                  <a:latin typeface="맑은 고딕" pitchFamily="50" charset="-127"/>
                </a:rPr>
                <a:t>DoS</a:t>
              </a:r>
              <a:r>
                <a:rPr kumimoji="0" lang="en-US" altLang="ko-KR" sz="1050" dirty="0">
                  <a:solidFill>
                    <a:srgbClr val="000000"/>
                  </a:solidFill>
                  <a:latin typeface="맑은 고딕" pitchFamily="50" charset="-127"/>
                </a:rPr>
                <a:t>, XML Flood, Resource Hijack, Dictionary Attack, Replay Attack, Message/Data Tampering, Message Snooping, </a:t>
              </a:r>
              <a:r>
                <a:rPr kumimoji="0" lang="en-US" altLang="ko-KR" sz="1050" dirty="0" err="1">
                  <a:solidFill>
                    <a:srgbClr val="000000"/>
                  </a:solidFill>
                  <a:latin typeface="맑은 고딕" pitchFamily="50" charset="-127"/>
                </a:rPr>
                <a:t>XPath</a:t>
              </a:r>
              <a:r>
                <a:rPr kumimoji="0" lang="en-US" altLang="ko-KR" sz="1050" dirty="0">
                  <a:solidFill>
                    <a:srgbClr val="000000"/>
                  </a:solidFill>
                  <a:latin typeface="맑은 고딕" pitchFamily="50" charset="-127"/>
                </a:rPr>
                <a:t> or SQL Injection, XML Encapsulation, XML Virus, </a:t>
              </a:r>
              <a:r>
                <a:rPr kumimoji="0" lang="ko-KR" altLang="en-US" sz="1050" dirty="0" err="1">
                  <a:solidFill>
                    <a:srgbClr val="000000"/>
                  </a:solidFill>
                  <a:latin typeface="맑은 고딕" pitchFamily="50" charset="-127"/>
                </a:rPr>
                <a:t>그외</a:t>
              </a:r>
              <a:r>
                <a:rPr kumimoji="0" lang="ko-KR" altLang="en-US" sz="1050" dirty="0">
                  <a:solidFill>
                    <a:srgbClr val="000000"/>
                  </a:solidFill>
                  <a:latin typeface="맑은 고딕" pitchFamily="50" charset="-127"/>
                </a:rPr>
                <a:t> 다수 보안 기능 제공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382986" y="4873571"/>
              <a:ext cx="3920671" cy="43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en-US" altLang="ko-KR" sz="1100" dirty="0">
                  <a:solidFill>
                    <a:srgbClr val="000000"/>
                  </a:solidFill>
                  <a:latin typeface="맑은 고딕" pitchFamily="50" charset="-127"/>
                </a:rPr>
                <a:t>Common Criteria EAL4, Drummond Group AS2</a:t>
              </a:r>
            </a:p>
            <a:p>
              <a:pPr marL="114300" indent="-114300" latinLnBrk="0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</a:pPr>
              <a:r>
                <a:rPr kumimoji="0" lang="en-US" altLang="ko-KR" sz="1100" dirty="0">
                  <a:solidFill>
                    <a:srgbClr val="000000"/>
                  </a:solidFill>
                  <a:latin typeface="맑은 고딕" pitchFamily="50" charset="-127"/>
                </a:rPr>
                <a:t>FIPS 140-2 Level 3 (with HSM – Appliance)</a:t>
              </a:r>
            </a:p>
          </p:txBody>
        </p:sp>
        <p:sp>
          <p:nvSpPr>
            <p:cNvPr id="97" name="Freeform 199"/>
            <p:cNvSpPr>
              <a:spLocks noEditPoints="1"/>
            </p:cNvSpPr>
            <p:nvPr/>
          </p:nvSpPr>
          <p:spPr bwMode="auto">
            <a:xfrm>
              <a:off x="4193590" y="2381543"/>
              <a:ext cx="411163" cy="190500"/>
            </a:xfrm>
            <a:custGeom>
              <a:avLst/>
              <a:gdLst>
                <a:gd name="T0" fmla="*/ 2147483647 w 536"/>
                <a:gd name="T1" fmla="*/ 2147483647 h 247"/>
                <a:gd name="T2" fmla="*/ 2147483647 w 536"/>
                <a:gd name="T3" fmla="*/ 2147483647 h 247"/>
                <a:gd name="T4" fmla="*/ 2147483647 w 536"/>
                <a:gd name="T5" fmla="*/ 2147483647 h 247"/>
                <a:gd name="T6" fmla="*/ 2147483647 w 536"/>
                <a:gd name="T7" fmla="*/ 2147483647 h 247"/>
                <a:gd name="T8" fmla="*/ 2147483647 w 536"/>
                <a:gd name="T9" fmla="*/ 0 h 247"/>
                <a:gd name="T10" fmla="*/ 2147483647 w 536"/>
                <a:gd name="T11" fmla="*/ 0 h 247"/>
                <a:gd name="T12" fmla="*/ 2147483647 w 536"/>
                <a:gd name="T13" fmla="*/ 2147483647 h 247"/>
                <a:gd name="T14" fmla="*/ 2147483647 w 536"/>
                <a:gd name="T15" fmla="*/ 2147483647 h 247"/>
                <a:gd name="T16" fmla="*/ 2147483647 w 536"/>
                <a:gd name="T17" fmla="*/ 2147483647 h 247"/>
                <a:gd name="T18" fmla="*/ 2147483647 w 536"/>
                <a:gd name="T19" fmla="*/ 2147483647 h 247"/>
                <a:gd name="T20" fmla="*/ 2147483647 w 536"/>
                <a:gd name="T21" fmla="*/ 2147483647 h 247"/>
                <a:gd name="T22" fmla="*/ 2147483647 w 536"/>
                <a:gd name="T23" fmla="*/ 2147483647 h 247"/>
                <a:gd name="T24" fmla="*/ 0 w 536"/>
                <a:gd name="T25" fmla="*/ 2147483647 h 247"/>
                <a:gd name="T26" fmla="*/ 0 w 536"/>
                <a:gd name="T27" fmla="*/ 2147483647 h 247"/>
                <a:gd name="T28" fmla="*/ 2147483647 w 536"/>
                <a:gd name="T29" fmla="*/ 2147483647 h 247"/>
                <a:gd name="T30" fmla="*/ 2147483647 w 536"/>
                <a:gd name="T31" fmla="*/ 2147483647 h 247"/>
                <a:gd name="T32" fmla="*/ 2147483647 w 536"/>
                <a:gd name="T33" fmla="*/ 2147483647 h 247"/>
                <a:gd name="T34" fmla="*/ 2147483647 w 536"/>
                <a:gd name="T35" fmla="*/ 2147483647 h 247"/>
                <a:gd name="T36" fmla="*/ 2147483647 w 536"/>
                <a:gd name="T37" fmla="*/ 2147483647 h 247"/>
                <a:gd name="T38" fmla="*/ 2147483647 w 536"/>
                <a:gd name="T39" fmla="*/ 2147483647 h 247"/>
                <a:gd name="T40" fmla="*/ 2147483647 w 536"/>
                <a:gd name="T41" fmla="*/ 2147483647 h 247"/>
                <a:gd name="T42" fmla="*/ 2147483647 w 536"/>
                <a:gd name="T43" fmla="*/ 2147483647 h 247"/>
                <a:gd name="T44" fmla="*/ 2147483647 w 536"/>
                <a:gd name="T45" fmla="*/ 2147483647 h 247"/>
                <a:gd name="T46" fmla="*/ 2147483647 w 536"/>
                <a:gd name="T47" fmla="*/ 2147483647 h 247"/>
                <a:gd name="T48" fmla="*/ 2147483647 w 536"/>
                <a:gd name="T49" fmla="*/ 2147483647 h 247"/>
                <a:gd name="T50" fmla="*/ 2147483647 w 536"/>
                <a:gd name="T51" fmla="*/ 2147483647 h 247"/>
                <a:gd name="T52" fmla="*/ 2147483647 w 536"/>
                <a:gd name="T53" fmla="*/ 2147483647 h 247"/>
                <a:gd name="T54" fmla="*/ 2147483647 w 536"/>
                <a:gd name="T55" fmla="*/ 2147483647 h 247"/>
                <a:gd name="T56" fmla="*/ 2147483647 w 536"/>
                <a:gd name="T57" fmla="*/ 2147483647 h 247"/>
                <a:gd name="T58" fmla="*/ 2147483647 w 536"/>
                <a:gd name="T59" fmla="*/ 2147483647 h 247"/>
                <a:gd name="T60" fmla="*/ 2147483647 w 536"/>
                <a:gd name="T61" fmla="*/ 2147483647 h 247"/>
                <a:gd name="T62" fmla="*/ 2147483647 w 536"/>
                <a:gd name="T63" fmla="*/ 2147483647 h 247"/>
                <a:gd name="T64" fmla="*/ 2147483647 w 536"/>
                <a:gd name="T65" fmla="*/ 2147483647 h 247"/>
                <a:gd name="T66" fmla="*/ 2147483647 w 536"/>
                <a:gd name="T67" fmla="*/ 2147483647 h 247"/>
                <a:gd name="T68" fmla="*/ 2147483647 w 536"/>
                <a:gd name="T69" fmla="*/ 2147483647 h 247"/>
                <a:gd name="T70" fmla="*/ 2147483647 w 536"/>
                <a:gd name="T71" fmla="*/ 2147483647 h 247"/>
                <a:gd name="T72" fmla="*/ 2147483647 w 536"/>
                <a:gd name="T73" fmla="*/ 2147483647 h 247"/>
                <a:gd name="T74" fmla="*/ 2147483647 w 536"/>
                <a:gd name="T75" fmla="*/ 2147483647 h 247"/>
                <a:gd name="T76" fmla="*/ 2147483647 w 536"/>
                <a:gd name="T77" fmla="*/ 2147483647 h 247"/>
                <a:gd name="T78" fmla="*/ 2147483647 w 536"/>
                <a:gd name="T79" fmla="*/ 2147483647 h 247"/>
                <a:gd name="T80" fmla="*/ 2147483647 w 536"/>
                <a:gd name="T81" fmla="*/ 2147483647 h 247"/>
                <a:gd name="T82" fmla="*/ 2147483647 w 536"/>
                <a:gd name="T83" fmla="*/ 2147483647 h 247"/>
                <a:gd name="T84" fmla="*/ 2147483647 w 536"/>
                <a:gd name="T85" fmla="*/ 2147483647 h 247"/>
                <a:gd name="T86" fmla="*/ 2147483647 w 536"/>
                <a:gd name="T87" fmla="*/ 2147483647 h 247"/>
                <a:gd name="T88" fmla="*/ 2147483647 w 536"/>
                <a:gd name="T89" fmla="*/ 2147483647 h 247"/>
                <a:gd name="T90" fmla="*/ 2147483647 w 536"/>
                <a:gd name="T91" fmla="*/ 2147483647 h 247"/>
                <a:gd name="T92" fmla="*/ 2147483647 w 536"/>
                <a:gd name="T93" fmla="*/ 2147483647 h 247"/>
                <a:gd name="T94" fmla="*/ 2147483647 w 536"/>
                <a:gd name="T95" fmla="*/ 2147483647 h 247"/>
                <a:gd name="T96" fmla="*/ 2147483647 w 536"/>
                <a:gd name="T97" fmla="*/ 2147483647 h 247"/>
                <a:gd name="T98" fmla="*/ 2147483647 w 536"/>
                <a:gd name="T99" fmla="*/ 2147483647 h 247"/>
                <a:gd name="T100" fmla="*/ 2147483647 w 536"/>
                <a:gd name="T101" fmla="*/ 2147483647 h 24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36" h="247">
                  <a:moveTo>
                    <a:pt x="237" y="76"/>
                  </a:moveTo>
                  <a:lnTo>
                    <a:pt x="237" y="76"/>
                  </a:lnTo>
                  <a:lnTo>
                    <a:pt x="229" y="60"/>
                  </a:lnTo>
                  <a:lnTo>
                    <a:pt x="218" y="45"/>
                  </a:lnTo>
                  <a:lnTo>
                    <a:pt x="206" y="32"/>
                  </a:lnTo>
                  <a:lnTo>
                    <a:pt x="192" y="21"/>
                  </a:lnTo>
                  <a:lnTo>
                    <a:pt x="177" y="12"/>
                  </a:lnTo>
                  <a:lnTo>
                    <a:pt x="159" y="5"/>
                  </a:lnTo>
                  <a:lnTo>
                    <a:pt x="142" y="1"/>
                  </a:lnTo>
                  <a:lnTo>
                    <a:pt x="123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5"/>
                  </a:lnTo>
                  <a:lnTo>
                    <a:pt x="75" y="9"/>
                  </a:lnTo>
                  <a:lnTo>
                    <a:pt x="64" y="14"/>
                  </a:lnTo>
                  <a:lnTo>
                    <a:pt x="53" y="21"/>
                  </a:lnTo>
                  <a:lnTo>
                    <a:pt x="44" y="28"/>
                  </a:lnTo>
                  <a:lnTo>
                    <a:pt x="36" y="36"/>
                  </a:lnTo>
                  <a:lnTo>
                    <a:pt x="28" y="44"/>
                  </a:lnTo>
                  <a:lnTo>
                    <a:pt x="20" y="53"/>
                  </a:lnTo>
                  <a:lnTo>
                    <a:pt x="14" y="64"/>
                  </a:lnTo>
                  <a:lnTo>
                    <a:pt x="9" y="75"/>
                  </a:lnTo>
                  <a:lnTo>
                    <a:pt x="5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2" y="147"/>
                  </a:lnTo>
                  <a:lnTo>
                    <a:pt x="5" y="159"/>
                  </a:lnTo>
                  <a:lnTo>
                    <a:pt x="9" y="171"/>
                  </a:lnTo>
                  <a:lnTo>
                    <a:pt x="14" y="182"/>
                  </a:lnTo>
                  <a:lnTo>
                    <a:pt x="20" y="192"/>
                  </a:lnTo>
                  <a:lnTo>
                    <a:pt x="28" y="201"/>
                  </a:lnTo>
                  <a:lnTo>
                    <a:pt x="36" y="210"/>
                  </a:lnTo>
                  <a:lnTo>
                    <a:pt x="44" y="218"/>
                  </a:lnTo>
                  <a:lnTo>
                    <a:pt x="53" y="225"/>
                  </a:lnTo>
                  <a:lnTo>
                    <a:pt x="64" y="232"/>
                  </a:lnTo>
                  <a:lnTo>
                    <a:pt x="75" y="237"/>
                  </a:lnTo>
                  <a:lnTo>
                    <a:pt x="86" y="241"/>
                  </a:lnTo>
                  <a:lnTo>
                    <a:pt x="98" y="244"/>
                  </a:lnTo>
                  <a:lnTo>
                    <a:pt x="110" y="245"/>
                  </a:lnTo>
                  <a:lnTo>
                    <a:pt x="123" y="247"/>
                  </a:lnTo>
                  <a:lnTo>
                    <a:pt x="141" y="245"/>
                  </a:lnTo>
                  <a:lnTo>
                    <a:pt x="157" y="241"/>
                  </a:lnTo>
                  <a:lnTo>
                    <a:pt x="173" y="236"/>
                  </a:lnTo>
                  <a:lnTo>
                    <a:pt x="189" y="228"/>
                  </a:lnTo>
                  <a:lnTo>
                    <a:pt x="202" y="217"/>
                  </a:lnTo>
                  <a:lnTo>
                    <a:pt x="214" y="206"/>
                  </a:lnTo>
                  <a:lnTo>
                    <a:pt x="224" y="193"/>
                  </a:lnTo>
                  <a:lnTo>
                    <a:pt x="233" y="178"/>
                  </a:lnTo>
                  <a:lnTo>
                    <a:pt x="280" y="178"/>
                  </a:lnTo>
                  <a:lnTo>
                    <a:pt x="302" y="141"/>
                  </a:lnTo>
                  <a:lnTo>
                    <a:pt x="323" y="178"/>
                  </a:lnTo>
                  <a:lnTo>
                    <a:pt x="348" y="178"/>
                  </a:lnTo>
                  <a:lnTo>
                    <a:pt x="370" y="141"/>
                  </a:lnTo>
                  <a:lnTo>
                    <a:pt x="391" y="178"/>
                  </a:lnTo>
                  <a:lnTo>
                    <a:pt x="416" y="178"/>
                  </a:lnTo>
                  <a:lnTo>
                    <a:pt x="437" y="141"/>
                  </a:lnTo>
                  <a:lnTo>
                    <a:pt x="459" y="178"/>
                  </a:lnTo>
                  <a:lnTo>
                    <a:pt x="499" y="178"/>
                  </a:lnTo>
                  <a:lnTo>
                    <a:pt x="536" y="115"/>
                  </a:lnTo>
                  <a:lnTo>
                    <a:pt x="514" y="76"/>
                  </a:lnTo>
                  <a:lnTo>
                    <a:pt x="237" y="76"/>
                  </a:lnTo>
                  <a:close/>
                  <a:moveTo>
                    <a:pt x="123" y="197"/>
                  </a:moveTo>
                  <a:lnTo>
                    <a:pt x="123" y="197"/>
                  </a:lnTo>
                  <a:lnTo>
                    <a:pt x="107" y="196"/>
                  </a:lnTo>
                  <a:lnTo>
                    <a:pt x="94" y="192"/>
                  </a:lnTo>
                  <a:lnTo>
                    <a:pt x="81" y="185"/>
                  </a:lnTo>
                  <a:lnTo>
                    <a:pt x="71" y="175"/>
                  </a:lnTo>
                  <a:lnTo>
                    <a:pt x="61" y="165"/>
                  </a:lnTo>
                  <a:lnTo>
                    <a:pt x="55" y="151"/>
                  </a:lnTo>
                  <a:lnTo>
                    <a:pt x="49" y="138"/>
                  </a:lnTo>
                  <a:lnTo>
                    <a:pt x="48" y="123"/>
                  </a:lnTo>
                  <a:lnTo>
                    <a:pt x="49" y="108"/>
                  </a:lnTo>
                  <a:lnTo>
                    <a:pt x="55" y="94"/>
                  </a:lnTo>
                  <a:lnTo>
                    <a:pt x="61" y="82"/>
                  </a:lnTo>
                  <a:lnTo>
                    <a:pt x="71" y="71"/>
                  </a:lnTo>
                  <a:lnTo>
                    <a:pt x="81" y="61"/>
                  </a:lnTo>
                  <a:lnTo>
                    <a:pt x="94" y="55"/>
                  </a:lnTo>
                  <a:lnTo>
                    <a:pt x="107" y="51"/>
                  </a:lnTo>
                  <a:lnTo>
                    <a:pt x="123" y="49"/>
                  </a:lnTo>
                  <a:lnTo>
                    <a:pt x="123" y="197"/>
                  </a:lnTo>
                  <a:close/>
                  <a:moveTo>
                    <a:pt x="489" y="122"/>
                  </a:moveTo>
                  <a:lnTo>
                    <a:pt x="247" y="122"/>
                  </a:lnTo>
                  <a:lnTo>
                    <a:pt x="244" y="103"/>
                  </a:lnTo>
                  <a:lnTo>
                    <a:pt x="489" y="103"/>
                  </a:lnTo>
                  <a:lnTo>
                    <a:pt x="493" y="104"/>
                  </a:lnTo>
                  <a:lnTo>
                    <a:pt x="496" y="106"/>
                  </a:lnTo>
                  <a:lnTo>
                    <a:pt x="499" y="110"/>
                  </a:lnTo>
                  <a:lnTo>
                    <a:pt x="499" y="112"/>
                  </a:lnTo>
                  <a:lnTo>
                    <a:pt x="499" y="116"/>
                  </a:lnTo>
                  <a:lnTo>
                    <a:pt x="496" y="119"/>
                  </a:lnTo>
                  <a:lnTo>
                    <a:pt x="493" y="122"/>
                  </a:lnTo>
                  <a:lnTo>
                    <a:pt x="489" y="12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8" name="Group 280"/>
            <p:cNvGrpSpPr>
              <a:grpSpLocks/>
            </p:cNvGrpSpPr>
            <p:nvPr/>
          </p:nvGrpSpPr>
          <p:grpSpPr bwMode="auto">
            <a:xfrm>
              <a:off x="6169980" y="2340023"/>
              <a:ext cx="228507" cy="280060"/>
              <a:chOff x="807" y="877"/>
              <a:chExt cx="640" cy="784"/>
            </a:xfrm>
          </p:grpSpPr>
          <p:sp>
            <p:nvSpPr>
              <p:cNvPr id="99" name="Freeform 281"/>
              <p:cNvSpPr>
                <a:spLocks noEditPoints="1"/>
              </p:cNvSpPr>
              <p:nvPr/>
            </p:nvSpPr>
            <p:spPr bwMode="auto">
              <a:xfrm>
                <a:off x="807" y="877"/>
                <a:ext cx="640" cy="784"/>
              </a:xfrm>
              <a:custGeom>
                <a:avLst/>
                <a:gdLst>
                  <a:gd name="T0" fmla="*/ 0 w 640"/>
                  <a:gd name="T1" fmla="*/ 784 h 784"/>
                  <a:gd name="T2" fmla="*/ 640 w 640"/>
                  <a:gd name="T3" fmla="*/ 784 h 784"/>
                  <a:gd name="T4" fmla="*/ 640 w 640"/>
                  <a:gd name="T5" fmla="*/ 0 h 784"/>
                  <a:gd name="T6" fmla="*/ 228 w 640"/>
                  <a:gd name="T7" fmla="*/ 0 h 784"/>
                  <a:gd name="T8" fmla="*/ 0 w 640"/>
                  <a:gd name="T9" fmla="*/ 228 h 784"/>
                  <a:gd name="T10" fmla="*/ 0 w 640"/>
                  <a:gd name="T11" fmla="*/ 784 h 784"/>
                  <a:gd name="T12" fmla="*/ 224 w 640"/>
                  <a:gd name="T13" fmla="*/ 78 h 784"/>
                  <a:gd name="T14" fmla="*/ 224 w 640"/>
                  <a:gd name="T15" fmla="*/ 224 h 784"/>
                  <a:gd name="T16" fmla="*/ 76 w 640"/>
                  <a:gd name="T17" fmla="*/ 224 h 784"/>
                  <a:gd name="T18" fmla="*/ 224 w 640"/>
                  <a:gd name="T19" fmla="*/ 78 h 784"/>
                  <a:gd name="T20" fmla="*/ 56 w 640"/>
                  <a:gd name="T21" fmla="*/ 280 h 784"/>
                  <a:gd name="T22" fmla="*/ 280 w 640"/>
                  <a:gd name="T23" fmla="*/ 280 h 784"/>
                  <a:gd name="T24" fmla="*/ 280 w 640"/>
                  <a:gd name="T25" fmla="*/ 56 h 784"/>
                  <a:gd name="T26" fmla="*/ 584 w 640"/>
                  <a:gd name="T27" fmla="*/ 56 h 784"/>
                  <a:gd name="T28" fmla="*/ 584 w 640"/>
                  <a:gd name="T29" fmla="*/ 728 h 784"/>
                  <a:gd name="T30" fmla="*/ 56 w 640"/>
                  <a:gd name="T31" fmla="*/ 728 h 784"/>
                  <a:gd name="T32" fmla="*/ 56 w 640"/>
                  <a:gd name="T33" fmla="*/ 280 h 78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40" h="784">
                    <a:moveTo>
                      <a:pt x="0" y="784"/>
                    </a:moveTo>
                    <a:lnTo>
                      <a:pt x="640" y="784"/>
                    </a:lnTo>
                    <a:lnTo>
                      <a:pt x="640" y="0"/>
                    </a:lnTo>
                    <a:lnTo>
                      <a:pt x="228" y="0"/>
                    </a:lnTo>
                    <a:lnTo>
                      <a:pt x="0" y="228"/>
                    </a:lnTo>
                    <a:lnTo>
                      <a:pt x="0" y="784"/>
                    </a:lnTo>
                    <a:close/>
                    <a:moveTo>
                      <a:pt x="224" y="78"/>
                    </a:moveTo>
                    <a:lnTo>
                      <a:pt x="224" y="224"/>
                    </a:lnTo>
                    <a:lnTo>
                      <a:pt x="76" y="224"/>
                    </a:lnTo>
                    <a:lnTo>
                      <a:pt x="224" y="78"/>
                    </a:lnTo>
                    <a:close/>
                    <a:moveTo>
                      <a:pt x="56" y="280"/>
                    </a:moveTo>
                    <a:lnTo>
                      <a:pt x="280" y="280"/>
                    </a:lnTo>
                    <a:lnTo>
                      <a:pt x="280" y="56"/>
                    </a:lnTo>
                    <a:lnTo>
                      <a:pt x="584" y="56"/>
                    </a:lnTo>
                    <a:lnTo>
                      <a:pt x="584" y="728"/>
                    </a:lnTo>
                    <a:lnTo>
                      <a:pt x="56" y="728"/>
                    </a:lnTo>
                    <a:lnTo>
                      <a:pt x="56" y="28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Rectangle 282"/>
              <p:cNvSpPr>
                <a:spLocks noChangeArrowheads="1"/>
              </p:cNvSpPr>
              <p:nvPr/>
            </p:nvSpPr>
            <p:spPr bwMode="auto">
              <a:xfrm>
                <a:off x="943" y="1357"/>
                <a:ext cx="368" cy="5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Rectangle 283"/>
              <p:cNvSpPr>
                <a:spLocks noChangeArrowheads="1"/>
              </p:cNvSpPr>
              <p:nvPr/>
            </p:nvSpPr>
            <p:spPr bwMode="auto">
              <a:xfrm>
                <a:off x="943" y="1469"/>
                <a:ext cx="368" cy="5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Rectangle 284"/>
              <p:cNvSpPr>
                <a:spLocks noChangeArrowheads="1"/>
              </p:cNvSpPr>
              <p:nvPr/>
            </p:nvSpPr>
            <p:spPr bwMode="auto">
              <a:xfrm>
                <a:off x="1167" y="1101"/>
                <a:ext cx="144" cy="5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Rectangle 285"/>
              <p:cNvSpPr>
                <a:spLocks noChangeArrowheads="1"/>
              </p:cNvSpPr>
              <p:nvPr/>
            </p:nvSpPr>
            <p:spPr bwMode="auto">
              <a:xfrm>
                <a:off x="1167" y="989"/>
                <a:ext cx="144" cy="5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Rectangle 286"/>
              <p:cNvSpPr>
                <a:spLocks noChangeArrowheads="1"/>
              </p:cNvSpPr>
              <p:nvPr/>
            </p:nvSpPr>
            <p:spPr bwMode="auto">
              <a:xfrm>
                <a:off x="943" y="1245"/>
                <a:ext cx="368" cy="5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5" name="Group 199"/>
            <p:cNvGrpSpPr>
              <a:grpSpLocks/>
            </p:cNvGrpSpPr>
            <p:nvPr/>
          </p:nvGrpSpPr>
          <p:grpSpPr bwMode="auto">
            <a:xfrm>
              <a:off x="7966939" y="2352582"/>
              <a:ext cx="443160" cy="268952"/>
              <a:chOff x="3486" y="332"/>
              <a:chExt cx="402" cy="264"/>
            </a:xfrm>
          </p:grpSpPr>
          <p:sp>
            <p:nvSpPr>
              <p:cNvPr id="106" name="Freeform 200"/>
              <p:cNvSpPr>
                <a:spLocks/>
              </p:cNvSpPr>
              <p:nvPr/>
            </p:nvSpPr>
            <p:spPr bwMode="auto">
              <a:xfrm>
                <a:off x="3660" y="332"/>
                <a:ext cx="120" cy="120"/>
              </a:xfrm>
              <a:custGeom>
                <a:avLst/>
                <a:gdLst>
                  <a:gd name="T0" fmla="*/ 60 w 120"/>
                  <a:gd name="T1" fmla="*/ 120 h 120"/>
                  <a:gd name="T2" fmla="*/ 60 w 120"/>
                  <a:gd name="T3" fmla="*/ 120 h 120"/>
                  <a:gd name="T4" fmla="*/ 72 w 120"/>
                  <a:gd name="T5" fmla="*/ 118 h 120"/>
                  <a:gd name="T6" fmla="*/ 84 w 120"/>
                  <a:gd name="T7" fmla="*/ 116 h 120"/>
                  <a:gd name="T8" fmla="*/ 94 w 120"/>
                  <a:gd name="T9" fmla="*/ 110 h 120"/>
                  <a:gd name="T10" fmla="*/ 104 w 120"/>
                  <a:gd name="T11" fmla="*/ 102 h 120"/>
                  <a:gd name="T12" fmla="*/ 110 w 120"/>
                  <a:gd name="T13" fmla="*/ 94 h 120"/>
                  <a:gd name="T14" fmla="*/ 116 w 120"/>
                  <a:gd name="T15" fmla="*/ 84 h 120"/>
                  <a:gd name="T16" fmla="*/ 120 w 120"/>
                  <a:gd name="T17" fmla="*/ 72 h 120"/>
                  <a:gd name="T18" fmla="*/ 120 w 120"/>
                  <a:gd name="T19" fmla="*/ 60 h 120"/>
                  <a:gd name="T20" fmla="*/ 120 w 120"/>
                  <a:gd name="T21" fmla="*/ 60 h 120"/>
                  <a:gd name="T22" fmla="*/ 120 w 120"/>
                  <a:gd name="T23" fmla="*/ 48 h 120"/>
                  <a:gd name="T24" fmla="*/ 116 w 120"/>
                  <a:gd name="T25" fmla="*/ 36 h 120"/>
                  <a:gd name="T26" fmla="*/ 110 w 120"/>
                  <a:gd name="T27" fmla="*/ 26 h 120"/>
                  <a:gd name="T28" fmla="*/ 104 w 120"/>
                  <a:gd name="T29" fmla="*/ 18 h 120"/>
                  <a:gd name="T30" fmla="*/ 94 w 120"/>
                  <a:gd name="T31" fmla="*/ 10 h 120"/>
                  <a:gd name="T32" fmla="*/ 84 w 120"/>
                  <a:gd name="T33" fmla="*/ 4 h 120"/>
                  <a:gd name="T34" fmla="*/ 72 w 120"/>
                  <a:gd name="T35" fmla="*/ 2 h 120"/>
                  <a:gd name="T36" fmla="*/ 60 w 120"/>
                  <a:gd name="T37" fmla="*/ 0 h 120"/>
                  <a:gd name="T38" fmla="*/ 60 w 120"/>
                  <a:gd name="T39" fmla="*/ 0 h 120"/>
                  <a:gd name="T40" fmla="*/ 48 w 120"/>
                  <a:gd name="T41" fmla="*/ 2 h 120"/>
                  <a:gd name="T42" fmla="*/ 38 w 120"/>
                  <a:gd name="T43" fmla="*/ 4 h 120"/>
                  <a:gd name="T44" fmla="*/ 26 w 120"/>
                  <a:gd name="T45" fmla="*/ 10 h 120"/>
                  <a:gd name="T46" fmla="*/ 18 w 120"/>
                  <a:gd name="T47" fmla="*/ 18 h 120"/>
                  <a:gd name="T48" fmla="*/ 10 w 120"/>
                  <a:gd name="T49" fmla="*/ 26 h 120"/>
                  <a:gd name="T50" fmla="*/ 6 w 120"/>
                  <a:gd name="T51" fmla="*/ 36 h 120"/>
                  <a:gd name="T52" fmla="*/ 2 w 120"/>
                  <a:gd name="T53" fmla="*/ 48 h 120"/>
                  <a:gd name="T54" fmla="*/ 0 w 120"/>
                  <a:gd name="T55" fmla="*/ 60 h 120"/>
                  <a:gd name="T56" fmla="*/ 0 w 120"/>
                  <a:gd name="T57" fmla="*/ 60 h 120"/>
                  <a:gd name="T58" fmla="*/ 2 w 120"/>
                  <a:gd name="T59" fmla="*/ 72 h 120"/>
                  <a:gd name="T60" fmla="*/ 6 w 120"/>
                  <a:gd name="T61" fmla="*/ 84 h 120"/>
                  <a:gd name="T62" fmla="*/ 10 w 120"/>
                  <a:gd name="T63" fmla="*/ 94 h 120"/>
                  <a:gd name="T64" fmla="*/ 18 w 120"/>
                  <a:gd name="T65" fmla="*/ 102 h 120"/>
                  <a:gd name="T66" fmla="*/ 26 w 120"/>
                  <a:gd name="T67" fmla="*/ 110 h 120"/>
                  <a:gd name="T68" fmla="*/ 38 w 120"/>
                  <a:gd name="T69" fmla="*/ 116 h 120"/>
                  <a:gd name="T70" fmla="*/ 48 w 120"/>
                  <a:gd name="T71" fmla="*/ 118 h 120"/>
                  <a:gd name="T72" fmla="*/ 60 w 120"/>
                  <a:gd name="T73" fmla="*/ 120 h 120"/>
                  <a:gd name="T74" fmla="*/ 60 w 120"/>
                  <a:gd name="T75" fmla="*/ 120 h 12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lnTo>
                      <a:pt x="72" y="118"/>
                    </a:lnTo>
                    <a:lnTo>
                      <a:pt x="84" y="116"/>
                    </a:lnTo>
                    <a:lnTo>
                      <a:pt x="94" y="110"/>
                    </a:lnTo>
                    <a:lnTo>
                      <a:pt x="104" y="102"/>
                    </a:lnTo>
                    <a:lnTo>
                      <a:pt x="110" y="94"/>
                    </a:lnTo>
                    <a:lnTo>
                      <a:pt x="116" y="84"/>
                    </a:lnTo>
                    <a:lnTo>
                      <a:pt x="120" y="72"/>
                    </a:lnTo>
                    <a:lnTo>
                      <a:pt x="120" y="60"/>
                    </a:lnTo>
                    <a:lnTo>
                      <a:pt x="120" y="48"/>
                    </a:lnTo>
                    <a:lnTo>
                      <a:pt x="116" y="36"/>
                    </a:lnTo>
                    <a:lnTo>
                      <a:pt x="110" y="26"/>
                    </a:lnTo>
                    <a:lnTo>
                      <a:pt x="104" y="18"/>
                    </a:lnTo>
                    <a:lnTo>
                      <a:pt x="94" y="10"/>
                    </a:lnTo>
                    <a:lnTo>
                      <a:pt x="84" y="4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38" y="4"/>
                    </a:lnTo>
                    <a:lnTo>
                      <a:pt x="26" y="10"/>
                    </a:lnTo>
                    <a:lnTo>
                      <a:pt x="18" y="18"/>
                    </a:lnTo>
                    <a:lnTo>
                      <a:pt x="10" y="26"/>
                    </a:lnTo>
                    <a:lnTo>
                      <a:pt x="6" y="36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2" y="72"/>
                    </a:lnTo>
                    <a:lnTo>
                      <a:pt x="6" y="84"/>
                    </a:lnTo>
                    <a:lnTo>
                      <a:pt x="10" y="94"/>
                    </a:lnTo>
                    <a:lnTo>
                      <a:pt x="18" y="102"/>
                    </a:lnTo>
                    <a:lnTo>
                      <a:pt x="26" y="110"/>
                    </a:lnTo>
                    <a:lnTo>
                      <a:pt x="38" y="116"/>
                    </a:lnTo>
                    <a:lnTo>
                      <a:pt x="48" y="118"/>
                    </a:lnTo>
                    <a:lnTo>
                      <a:pt x="60" y="12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201"/>
              <p:cNvSpPr>
                <a:spLocks/>
              </p:cNvSpPr>
              <p:nvPr/>
            </p:nvSpPr>
            <p:spPr bwMode="auto">
              <a:xfrm>
                <a:off x="3690" y="458"/>
                <a:ext cx="198" cy="138"/>
              </a:xfrm>
              <a:custGeom>
                <a:avLst/>
                <a:gdLst>
                  <a:gd name="T0" fmla="*/ 46 w 198"/>
                  <a:gd name="T1" fmla="*/ 12 h 138"/>
                  <a:gd name="T2" fmla="*/ 46 w 198"/>
                  <a:gd name="T3" fmla="*/ 12 h 138"/>
                  <a:gd name="T4" fmla="*/ 38 w 198"/>
                  <a:gd name="T5" fmla="*/ 20 h 138"/>
                  <a:gd name="T6" fmla="*/ 32 w 198"/>
                  <a:gd name="T7" fmla="*/ 28 h 138"/>
                  <a:gd name="T8" fmla="*/ 20 w 198"/>
                  <a:gd name="T9" fmla="*/ 48 h 138"/>
                  <a:gd name="T10" fmla="*/ 12 w 198"/>
                  <a:gd name="T11" fmla="*/ 68 h 138"/>
                  <a:gd name="T12" fmla="*/ 6 w 198"/>
                  <a:gd name="T13" fmla="*/ 90 h 138"/>
                  <a:gd name="T14" fmla="*/ 4 w 198"/>
                  <a:gd name="T15" fmla="*/ 108 h 138"/>
                  <a:gd name="T16" fmla="*/ 2 w 198"/>
                  <a:gd name="T17" fmla="*/ 124 h 138"/>
                  <a:gd name="T18" fmla="*/ 0 w 198"/>
                  <a:gd name="T19" fmla="*/ 138 h 138"/>
                  <a:gd name="T20" fmla="*/ 198 w 198"/>
                  <a:gd name="T21" fmla="*/ 138 h 138"/>
                  <a:gd name="T22" fmla="*/ 198 w 198"/>
                  <a:gd name="T23" fmla="*/ 138 h 138"/>
                  <a:gd name="T24" fmla="*/ 194 w 198"/>
                  <a:gd name="T25" fmla="*/ 128 h 138"/>
                  <a:gd name="T26" fmla="*/ 180 w 198"/>
                  <a:gd name="T27" fmla="*/ 98 h 138"/>
                  <a:gd name="T28" fmla="*/ 172 w 198"/>
                  <a:gd name="T29" fmla="*/ 80 h 138"/>
                  <a:gd name="T30" fmla="*/ 158 w 198"/>
                  <a:gd name="T31" fmla="*/ 60 h 138"/>
                  <a:gd name="T32" fmla="*/ 144 w 198"/>
                  <a:gd name="T33" fmla="*/ 40 h 138"/>
                  <a:gd name="T34" fmla="*/ 126 w 198"/>
                  <a:gd name="T35" fmla="*/ 20 h 138"/>
                  <a:gd name="T36" fmla="*/ 126 w 198"/>
                  <a:gd name="T37" fmla="*/ 20 h 138"/>
                  <a:gd name="T38" fmla="*/ 120 w 198"/>
                  <a:gd name="T39" fmla="*/ 14 h 138"/>
                  <a:gd name="T40" fmla="*/ 112 w 198"/>
                  <a:gd name="T41" fmla="*/ 8 h 138"/>
                  <a:gd name="T42" fmla="*/ 102 w 198"/>
                  <a:gd name="T43" fmla="*/ 4 h 138"/>
                  <a:gd name="T44" fmla="*/ 90 w 198"/>
                  <a:gd name="T45" fmla="*/ 2 h 138"/>
                  <a:gd name="T46" fmla="*/ 80 w 198"/>
                  <a:gd name="T47" fmla="*/ 0 h 138"/>
                  <a:gd name="T48" fmla="*/ 68 w 198"/>
                  <a:gd name="T49" fmla="*/ 2 h 138"/>
                  <a:gd name="T50" fmla="*/ 58 w 198"/>
                  <a:gd name="T51" fmla="*/ 6 h 138"/>
                  <a:gd name="T52" fmla="*/ 46 w 198"/>
                  <a:gd name="T53" fmla="*/ 12 h 138"/>
                  <a:gd name="T54" fmla="*/ 46 w 198"/>
                  <a:gd name="T55" fmla="*/ 12 h 13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98" h="138">
                    <a:moveTo>
                      <a:pt x="46" y="12"/>
                    </a:moveTo>
                    <a:lnTo>
                      <a:pt x="46" y="12"/>
                    </a:lnTo>
                    <a:lnTo>
                      <a:pt x="38" y="20"/>
                    </a:lnTo>
                    <a:lnTo>
                      <a:pt x="32" y="28"/>
                    </a:lnTo>
                    <a:lnTo>
                      <a:pt x="20" y="48"/>
                    </a:lnTo>
                    <a:lnTo>
                      <a:pt x="12" y="68"/>
                    </a:lnTo>
                    <a:lnTo>
                      <a:pt x="6" y="90"/>
                    </a:lnTo>
                    <a:lnTo>
                      <a:pt x="4" y="108"/>
                    </a:lnTo>
                    <a:lnTo>
                      <a:pt x="2" y="124"/>
                    </a:lnTo>
                    <a:lnTo>
                      <a:pt x="0" y="138"/>
                    </a:lnTo>
                    <a:lnTo>
                      <a:pt x="198" y="138"/>
                    </a:lnTo>
                    <a:lnTo>
                      <a:pt x="194" y="128"/>
                    </a:lnTo>
                    <a:lnTo>
                      <a:pt x="180" y="98"/>
                    </a:lnTo>
                    <a:lnTo>
                      <a:pt x="172" y="80"/>
                    </a:lnTo>
                    <a:lnTo>
                      <a:pt x="158" y="60"/>
                    </a:lnTo>
                    <a:lnTo>
                      <a:pt x="144" y="40"/>
                    </a:lnTo>
                    <a:lnTo>
                      <a:pt x="126" y="20"/>
                    </a:lnTo>
                    <a:lnTo>
                      <a:pt x="120" y="14"/>
                    </a:lnTo>
                    <a:lnTo>
                      <a:pt x="112" y="8"/>
                    </a:lnTo>
                    <a:lnTo>
                      <a:pt x="102" y="4"/>
                    </a:lnTo>
                    <a:lnTo>
                      <a:pt x="90" y="2"/>
                    </a:lnTo>
                    <a:lnTo>
                      <a:pt x="80" y="0"/>
                    </a:lnTo>
                    <a:lnTo>
                      <a:pt x="68" y="2"/>
                    </a:lnTo>
                    <a:lnTo>
                      <a:pt x="58" y="6"/>
                    </a:lnTo>
                    <a:lnTo>
                      <a:pt x="46" y="1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 202"/>
              <p:cNvSpPr>
                <a:spLocks/>
              </p:cNvSpPr>
              <p:nvPr/>
            </p:nvSpPr>
            <p:spPr bwMode="auto">
              <a:xfrm>
                <a:off x="3486" y="332"/>
                <a:ext cx="186" cy="264"/>
              </a:xfrm>
              <a:custGeom>
                <a:avLst/>
                <a:gdLst>
                  <a:gd name="T0" fmla="*/ 118 w 186"/>
                  <a:gd name="T1" fmla="*/ 264 h 264"/>
                  <a:gd name="T2" fmla="*/ 186 w 186"/>
                  <a:gd name="T3" fmla="*/ 264 h 264"/>
                  <a:gd name="T4" fmla="*/ 184 w 186"/>
                  <a:gd name="T5" fmla="*/ 256 h 264"/>
                  <a:gd name="T6" fmla="*/ 178 w 186"/>
                  <a:gd name="T7" fmla="*/ 240 h 264"/>
                  <a:gd name="T8" fmla="*/ 166 w 186"/>
                  <a:gd name="T9" fmla="*/ 228 h 264"/>
                  <a:gd name="T10" fmla="*/ 150 w 186"/>
                  <a:gd name="T11" fmla="*/ 222 h 264"/>
                  <a:gd name="T12" fmla="*/ 142 w 186"/>
                  <a:gd name="T13" fmla="*/ 220 h 264"/>
                  <a:gd name="T14" fmla="*/ 116 w 186"/>
                  <a:gd name="T15" fmla="*/ 230 h 264"/>
                  <a:gd name="T16" fmla="*/ 100 w 186"/>
                  <a:gd name="T17" fmla="*/ 252 h 264"/>
                  <a:gd name="T18" fmla="*/ 24 w 186"/>
                  <a:gd name="T19" fmla="*/ 252 h 264"/>
                  <a:gd name="T20" fmla="*/ 16 w 186"/>
                  <a:gd name="T21" fmla="*/ 248 h 264"/>
                  <a:gd name="T22" fmla="*/ 14 w 186"/>
                  <a:gd name="T23" fmla="*/ 244 h 264"/>
                  <a:gd name="T24" fmla="*/ 14 w 186"/>
                  <a:gd name="T25" fmla="*/ 240 h 264"/>
                  <a:gd name="T26" fmla="*/ 14 w 186"/>
                  <a:gd name="T27" fmla="*/ 240 h 264"/>
                  <a:gd name="T28" fmla="*/ 14 w 186"/>
                  <a:gd name="T29" fmla="*/ 240 h 264"/>
                  <a:gd name="T30" fmla="*/ 40 w 186"/>
                  <a:gd name="T31" fmla="*/ 166 h 264"/>
                  <a:gd name="T32" fmla="*/ 58 w 186"/>
                  <a:gd name="T33" fmla="*/ 122 h 264"/>
                  <a:gd name="T34" fmla="*/ 66 w 186"/>
                  <a:gd name="T35" fmla="*/ 116 h 264"/>
                  <a:gd name="T36" fmla="*/ 66 w 186"/>
                  <a:gd name="T37" fmla="*/ 118 h 264"/>
                  <a:gd name="T38" fmla="*/ 86 w 186"/>
                  <a:gd name="T39" fmla="*/ 186 h 264"/>
                  <a:gd name="T40" fmla="*/ 94 w 186"/>
                  <a:gd name="T41" fmla="*/ 206 h 264"/>
                  <a:gd name="T42" fmla="*/ 114 w 186"/>
                  <a:gd name="T43" fmla="*/ 206 h 264"/>
                  <a:gd name="T44" fmla="*/ 54 w 186"/>
                  <a:gd name="T45" fmla="*/ 4 h 264"/>
                  <a:gd name="T46" fmla="*/ 54 w 186"/>
                  <a:gd name="T47" fmla="*/ 6 h 264"/>
                  <a:gd name="T48" fmla="*/ 56 w 186"/>
                  <a:gd name="T49" fmla="*/ 58 h 264"/>
                  <a:gd name="T50" fmla="*/ 64 w 186"/>
                  <a:gd name="T51" fmla="*/ 100 h 264"/>
                  <a:gd name="T52" fmla="*/ 64 w 186"/>
                  <a:gd name="T53" fmla="*/ 102 h 264"/>
                  <a:gd name="T54" fmla="*/ 60 w 186"/>
                  <a:gd name="T55" fmla="*/ 104 h 264"/>
                  <a:gd name="T56" fmla="*/ 48 w 186"/>
                  <a:gd name="T57" fmla="*/ 112 h 264"/>
                  <a:gd name="T58" fmla="*/ 42 w 186"/>
                  <a:gd name="T59" fmla="*/ 126 h 264"/>
                  <a:gd name="T60" fmla="*/ 14 w 186"/>
                  <a:gd name="T61" fmla="*/ 194 h 264"/>
                  <a:gd name="T62" fmla="*/ 0 w 186"/>
                  <a:gd name="T63" fmla="*/ 236 h 264"/>
                  <a:gd name="T64" fmla="*/ 0 w 186"/>
                  <a:gd name="T65" fmla="*/ 238 h 264"/>
                  <a:gd name="T66" fmla="*/ 4 w 186"/>
                  <a:gd name="T67" fmla="*/ 256 h 264"/>
                  <a:gd name="T68" fmla="*/ 10 w 186"/>
                  <a:gd name="T69" fmla="*/ 260 h 264"/>
                  <a:gd name="T70" fmla="*/ 22 w 186"/>
                  <a:gd name="T71" fmla="*/ 264 h 2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86" h="264">
                    <a:moveTo>
                      <a:pt x="22" y="264"/>
                    </a:moveTo>
                    <a:lnTo>
                      <a:pt x="118" y="264"/>
                    </a:lnTo>
                    <a:lnTo>
                      <a:pt x="186" y="264"/>
                    </a:lnTo>
                    <a:lnTo>
                      <a:pt x="184" y="256"/>
                    </a:lnTo>
                    <a:lnTo>
                      <a:pt x="182" y="248"/>
                    </a:lnTo>
                    <a:lnTo>
                      <a:pt x="178" y="240"/>
                    </a:lnTo>
                    <a:lnTo>
                      <a:pt x="172" y="234"/>
                    </a:lnTo>
                    <a:lnTo>
                      <a:pt x="166" y="228"/>
                    </a:lnTo>
                    <a:lnTo>
                      <a:pt x="158" y="224"/>
                    </a:lnTo>
                    <a:lnTo>
                      <a:pt x="150" y="222"/>
                    </a:lnTo>
                    <a:lnTo>
                      <a:pt x="142" y="220"/>
                    </a:lnTo>
                    <a:lnTo>
                      <a:pt x="128" y="224"/>
                    </a:lnTo>
                    <a:lnTo>
                      <a:pt x="116" y="230"/>
                    </a:lnTo>
                    <a:lnTo>
                      <a:pt x="106" y="240"/>
                    </a:lnTo>
                    <a:lnTo>
                      <a:pt x="100" y="252"/>
                    </a:lnTo>
                    <a:lnTo>
                      <a:pt x="24" y="252"/>
                    </a:lnTo>
                    <a:lnTo>
                      <a:pt x="20" y="250"/>
                    </a:lnTo>
                    <a:lnTo>
                      <a:pt x="16" y="248"/>
                    </a:lnTo>
                    <a:lnTo>
                      <a:pt x="14" y="244"/>
                    </a:lnTo>
                    <a:lnTo>
                      <a:pt x="14" y="240"/>
                    </a:lnTo>
                    <a:lnTo>
                      <a:pt x="26" y="204"/>
                    </a:lnTo>
                    <a:lnTo>
                      <a:pt x="40" y="166"/>
                    </a:lnTo>
                    <a:lnTo>
                      <a:pt x="58" y="122"/>
                    </a:lnTo>
                    <a:lnTo>
                      <a:pt x="64" y="118"/>
                    </a:lnTo>
                    <a:lnTo>
                      <a:pt x="66" y="116"/>
                    </a:lnTo>
                    <a:lnTo>
                      <a:pt x="66" y="118"/>
                    </a:lnTo>
                    <a:lnTo>
                      <a:pt x="76" y="160"/>
                    </a:lnTo>
                    <a:lnTo>
                      <a:pt x="86" y="186"/>
                    </a:lnTo>
                    <a:lnTo>
                      <a:pt x="92" y="202"/>
                    </a:lnTo>
                    <a:lnTo>
                      <a:pt x="94" y="206"/>
                    </a:lnTo>
                    <a:lnTo>
                      <a:pt x="96" y="210"/>
                    </a:lnTo>
                    <a:lnTo>
                      <a:pt x="114" y="206"/>
                    </a:lnTo>
                    <a:lnTo>
                      <a:pt x="72" y="0"/>
                    </a:lnTo>
                    <a:lnTo>
                      <a:pt x="54" y="4"/>
                    </a:lnTo>
                    <a:lnTo>
                      <a:pt x="54" y="6"/>
                    </a:lnTo>
                    <a:lnTo>
                      <a:pt x="54" y="30"/>
                    </a:lnTo>
                    <a:lnTo>
                      <a:pt x="56" y="58"/>
                    </a:lnTo>
                    <a:lnTo>
                      <a:pt x="64" y="100"/>
                    </a:lnTo>
                    <a:lnTo>
                      <a:pt x="64" y="102"/>
                    </a:lnTo>
                    <a:lnTo>
                      <a:pt x="60" y="104"/>
                    </a:lnTo>
                    <a:lnTo>
                      <a:pt x="54" y="108"/>
                    </a:lnTo>
                    <a:lnTo>
                      <a:pt x="48" y="112"/>
                    </a:lnTo>
                    <a:lnTo>
                      <a:pt x="42" y="126"/>
                    </a:lnTo>
                    <a:lnTo>
                      <a:pt x="30" y="156"/>
                    </a:lnTo>
                    <a:lnTo>
                      <a:pt x="14" y="194"/>
                    </a:lnTo>
                    <a:lnTo>
                      <a:pt x="0" y="236"/>
                    </a:lnTo>
                    <a:lnTo>
                      <a:pt x="0" y="238"/>
                    </a:lnTo>
                    <a:lnTo>
                      <a:pt x="0" y="248"/>
                    </a:lnTo>
                    <a:lnTo>
                      <a:pt x="4" y="256"/>
                    </a:lnTo>
                    <a:lnTo>
                      <a:pt x="10" y="260"/>
                    </a:lnTo>
                    <a:lnTo>
                      <a:pt x="16" y="264"/>
                    </a:lnTo>
                    <a:lnTo>
                      <a:pt x="22" y="26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9" name="그룹 211"/>
            <p:cNvGrpSpPr>
              <a:grpSpLocks/>
            </p:cNvGrpSpPr>
            <p:nvPr/>
          </p:nvGrpSpPr>
          <p:grpSpPr bwMode="auto">
            <a:xfrm>
              <a:off x="3639845" y="2911875"/>
              <a:ext cx="2431792" cy="461639"/>
              <a:chOff x="2001766" y="2478282"/>
              <a:chExt cx="5543522" cy="720640"/>
            </a:xfrm>
          </p:grpSpPr>
          <p:sp>
            <p:nvSpPr>
              <p:cNvPr id="110" name="모서리가 둥근 직사각형 109"/>
              <p:cNvSpPr/>
              <p:nvPr/>
            </p:nvSpPr>
            <p:spPr bwMode="auto">
              <a:xfrm>
                <a:off x="2002176" y="2497327"/>
                <a:ext cx="5542703" cy="701474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round/>
                <a:headEnd type="oval" w="med" len="med"/>
                <a:tailEnd type="oval" w="med" len="med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모서리가 둥근 직사각형 217"/>
              <p:cNvSpPr>
                <a:spLocks noChangeArrowheads="1"/>
              </p:cNvSpPr>
              <p:nvPr/>
            </p:nvSpPr>
            <p:spPr bwMode="auto">
              <a:xfrm>
                <a:off x="2001766" y="2478282"/>
                <a:ext cx="5543522" cy="68808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 type="oval" w="med" len="med"/>
                    <a:tailEnd type="oval" w="med" len="med"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2" name="Picture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0892" y="2960948"/>
              <a:ext cx="1813355" cy="335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113" name="Freeform 767"/>
            <p:cNvSpPr>
              <a:spLocks noEditPoints="1"/>
            </p:cNvSpPr>
            <p:nvPr/>
          </p:nvSpPr>
          <p:spPr bwMode="auto">
            <a:xfrm>
              <a:off x="471801" y="2797175"/>
              <a:ext cx="462452" cy="624487"/>
            </a:xfrm>
            <a:custGeom>
              <a:avLst/>
              <a:gdLst>
                <a:gd name="T0" fmla="*/ 833 w 300"/>
                <a:gd name="T1" fmla="*/ 8408 h 405"/>
                <a:gd name="T2" fmla="*/ 773 w 300"/>
                <a:gd name="T3" fmla="*/ 8445 h 405"/>
                <a:gd name="T4" fmla="*/ 683 w 300"/>
                <a:gd name="T5" fmla="*/ 8568 h 405"/>
                <a:gd name="T6" fmla="*/ 833 w 300"/>
                <a:gd name="T7" fmla="*/ 8667 h 405"/>
                <a:gd name="T8" fmla="*/ 5680 w 300"/>
                <a:gd name="T9" fmla="*/ 8658 h 405"/>
                <a:gd name="T10" fmla="*/ 5694 w 300"/>
                <a:gd name="T11" fmla="*/ 8505 h 405"/>
                <a:gd name="T12" fmla="*/ 5592 w 300"/>
                <a:gd name="T13" fmla="*/ 8408 h 405"/>
                <a:gd name="T14" fmla="*/ 176 w 300"/>
                <a:gd name="T15" fmla="*/ 4717 h 405"/>
                <a:gd name="T16" fmla="*/ 277 w 300"/>
                <a:gd name="T17" fmla="*/ 7983 h 405"/>
                <a:gd name="T18" fmla="*/ 447 w 300"/>
                <a:gd name="T19" fmla="*/ 8260 h 405"/>
                <a:gd name="T20" fmla="*/ 5922 w 300"/>
                <a:gd name="T21" fmla="*/ 8260 h 405"/>
                <a:gd name="T22" fmla="*/ 6417 w 300"/>
                <a:gd name="T23" fmla="*/ 4995 h 405"/>
                <a:gd name="T24" fmla="*/ 6227 w 300"/>
                <a:gd name="T25" fmla="*/ 4717 h 405"/>
                <a:gd name="T26" fmla="*/ 4306 w 300"/>
                <a:gd name="T27" fmla="*/ 3577 h 405"/>
                <a:gd name="T28" fmla="*/ 3983 w 300"/>
                <a:gd name="T29" fmla="*/ 3983 h 405"/>
                <a:gd name="T30" fmla="*/ 3216 w 300"/>
                <a:gd name="T31" fmla="*/ 4173 h 405"/>
                <a:gd name="T32" fmla="*/ 2587 w 300"/>
                <a:gd name="T33" fmla="*/ 4038 h 405"/>
                <a:gd name="T34" fmla="*/ 2152 w 300"/>
                <a:gd name="T35" fmla="*/ 3683 h 405"/>
                <a:gd name="T36" fmla="*/ 1647 w 300"/>
                <a:gd name="T37" fmla="*/ 3683 h 405"/>
                <a:gd name="T38" fmla="*/ 902 w 300"/>
                <a:gd name="T39" fmla="*/ 4186 h 405"/>
                <a:gd name="T40" fmla="*/ 5733 w 300"/>
                <a:gd name="T41" fmla="*/ 4583 h 405"/>
                <a:gd name="T42" fmla="*/ 5158 w 300"/>
                <a:gd name="T43" fmla="*/ 3900 h 405"/>
                <a:gd name="T44" fmla="*/ 4306 w 300"/>
                <a:gd name="T45" fmla="*/ 3577 h 405"/>
                <a:gd name="T46" fmla="*/ 3196 w 300"/>
                <a:gd name="T47" fmla="*/ 1744 h 405"/>
                <a:gd name="T48" fmla="*/ 3274 w 300"/>
                <a:gd name="T49" fmla="*/ 1663 h 405"/>
                <a:gd name="T50" fmla="*/ 3259 w 300"/>
                <a:gd name="T51" fmla="*/ 1663 h 405"/>
                <a:gd name="T52" fmla="*/ 3196 w 300"/>
                <a:gd name="T53" fmla="*/ 3794 h 405"/>
                <a:gd name="T54" fmla="*/ 3543 w 300"/>
                <a:gd name="T55" fmla="*/ 3725 h 405"/>
                <a:gd name="T56" fmla="*/ 4261 w 300"/>
                <a:gd name="T57" fmla="*/ 3111 h 405"/>
                <a:gd name="T58" fmla="*/ 4583 w 300"/>
                <a:gd name="T59" fmla="*/ 2193 h 405"/>
                <a:gd name="T60" fmla="*/ 4730 w 300"/>
                <a:gd name="T61" fmla="*/ 1540 h 405"/>
                <a:gd name="T62" fmla="*/ 4393 w 300"/>
                <a:gd name="T63" fmla="*/ 535 h 405"/>
                <a:gd name="T64" fmla="*/ 4029 w 300"/>
                <a:gd name="T65" fmla="*/ 217 h 405"/>
                <a:gd name="T66" fmla="*/ 3543 w 300"/>
                <a:gd name="T67" fmla="*/ 101 h 405"/>
                <a:gd name="T68" fmla="*/ 3027 w 300"/>
                <a:gd name="T69" fmla="*/ 0 h 405"/>
                <a:gd name="T70" fmla="*/ 2398 w 300"/>
                <a:gd name="T71" fmla="*/ 217 h 405"/>
                <a:gd name="T72" fmla="*/ 1935 w 300"/>
                <a:gd name="T73" fmla="*/ 697 h 405"/>
                <a:gd name="T74" fmla="*/ 1688 w 300"/>
                <a:gd name="T75" fmla="*/ 1280 h 405"/>
                <a:gd name="T76" fmla="*/ 1712 w 300"/>
                <a:gd name="T77" fmla="*/ 1817 h 405"/>
                <a:gd name="T78" fmla="*/ 1873 w 300"/>
                <a:gd name="T79" fmla="*/ 2476 h 405"/>
                <a:gd name="T80" fmla="*/ 2476 w 300"/>
                <a:gd name="T81" fmla="*/ 3517 h 405"/>
                <a:gd name="T82" fmla="*/ 3067 w 300"/>
                <a:gd name="T83" fmla="*/ 3794 h 405"/>
                <a:gd name="T84" fmla="*/ 2905 w 300"/>
                <a:gd name="T85" fmla="*/ 1600 h 405"/>
                <a:gd name="T86" fmla="*/ 3313 w 300"/>
                <a:gd name="T87" fmla="*/ 1470 h 405"/>
                <a:gd name="T88" fmla="*/ 3517 w 300"/>
                <a:gd name="T89" fmla="*/ 1386 h 405"/>
                <a:gd name="T90" fmla="*/ 3577 w 300"/>
                <a:gd name="T91" fmla="*/ 1386 h 405"/>
                <a:gd name="T92" fmla="*/ 3813 w 300"/>
                <a:gd name="T93" fmla="*/ 1192 h 405"/>
                <a:gd name="T94" fmla="*/ 4117 w 300"/>
                <a:gd name="T95" fmla="*/ 1386 h 405"/>
                <a:gd name="T96" fmla="*/ 4352 w 300"/>
                <a:gd name="T97" fmla="*/ 2096 h 405"/>
                <a:gd name="T98" fmla="*/ 4162 w 300"/>
                <a:gd name="T99" fmla="*/ 2905 h 405"/>
                <a:gd name="T100" fmla="*/ 3543 w 300"/>
                <a:gd name="T101" fmla="*/ 3494 h 405"/>
                <a:gd name="T102" fmla="*/ 2995 w 300"/>
                <a:gd name="T103" fmla="*/ 3577 h 405"/>
                <a:gd name="T104" fmla="*/ 2310 w 300"/>
                <a:gd name="T105" fmla="*/ 3074 h 405"/>
                <a:gd name="T106" fmla="*/ 2009 w 300"/>
                <a:gd name="T107" fmla="*/ 2398 h 405"/>
                <a:gd name="T108" fmla="*/ 2287 w 300"/>
                <a:gd name="T109" fmla="*/ 1785 h 405"/>
                <a:gd name="T110" fmla="*/ 2905 w 300"/>
                <a:gd name="T111" fmla="*/ 1600 h 40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00" h="405">
                  <a:moveTo>
                    <a:pt x="261" y="393"/>
                  </a:moveTo>
                  <a:lnTo>
                    <a:pt x="261" y="393"/>
                  </a:lnTo>
                  <a:lnTo>
                    <a:pt x="39" y="393"/>
                  </a:lnTo>
                  <a:lnTo>
                    <a:pt x="36" y="394"/>
                  </a:lnTo>
                  <a:lnTo>
                    <a:pt x="34" y="395"/>
                  </a:lnTo>
                  <a:lnTo>
                    <a:pt x="33" y="397"/>
                  </a:lnTo>
                  <a:lnTo>
                    <a:pt x="32" y="400"/>
                  </a:lnTo>
                  <a:lnTo>
                    <a:pt x="33" y="402"/>
                  </a:lnTo>
                  <a:lnTo>
                    <a:pt x="34" y="404"/>
                  </a:lnTo>
                  <a:lnTo>
                    <a:pt x="37" y="405"/>
                  </a:lnTo>
                  <a:lnTo>
                    <a:pt x="39" y="405"/>
                  </a:lnTo>
                  <a:lnTo>
                    <a:pt x="261" y="405"/>
                  </a:lnTo>
                  <a:lnTo>
                    <a:pt x="263" y="405"/>
                  </a:lnTo>
                  <a:lnTo>
                    <a:pt x="265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7"/>
                  </a:lnTo>
                  <a:lnTo>
                    <a:pt x="265" y="395"/>
                  </a:lnTo>
                  <a:lnTo>
                    <a:pt x="263" y="394"/>
                  </a:lnTo>
                  <a:lnTo>
                    <a:pt x="261" y="393"/>
                  </a:lnTo>
                  <a:close/>
                  <a:moveTo>
                    <a:pt x="286" y="219"/>
                  </a:moveTo>
                  <a:lnTo>
                    <a:pt x="13" y="219"/>
                  </a:lnTo>
                  <a:lnTo>
                    <a:pt x="8" y="220"/>
                  </a:lnTo>
                  <a:lnTo>
                    <a:pt x="4" y="223"/>
                  </a:lnTo>
                  <a:lnTo>
                    <a:pt x="1" y="228"/>
                  </a:lnTo>
                  <a:lnTo>
                    <a:pt x="0" y="233"/>
                  </a:lnTo>
                  <a:lnTo>
                    <a:pt x="13" y="373"/>
                  </a:lnTo>
                  <a:lnTo>
                    <a:pt x="14" y="379"/>
                  </a:lnTo>
                  <a:lnTo>
                    <a:pt x="17" y="383"/>
                  </a:lnTo>
                  <a:lnTo>
                    <a:pt x="21" y="386"/>
                  </a:lnTo>
                  <a:lnTo>
                    <a:pt x="27" y="388"/>
                  </a:lnTo>
                  <a:lnTo>
                    <a:pt x="273" y="388"/>
                  </a:lnTo>
                  <a:lnTo>
                    <a:pt x="277" y="386"/>
                  </a:lnTo>
                  <a:lnTo>
                    <a:pt x="281" y="383"/>
                  </a:lnTo>
                  <a:lnTo>
                    <a:pt x="285" y="379"/>
                  </a:lnTo>
                  <a:lnTo>
                    <a:pt x="286" y="373"/>
                  </a:lnTo>
                  <a:lnTo>
                    <a:pt x="300" y="233"/>
                  </a:lnTo>
                  <a:lnTo>
                    <a:pt x="299" y="228"/>
                  </a:lnTo>
                  <a:lnTo>
                    <a:pt x="296" y="223"/>
                  </a:lnTo>
                  <a:lnTo>
                    <a:pt x="291" y="220"/>
                  </a:lnTo>
                  <a:lnTo>
                    <a:pt x="286" y="219"/>
                  </a:lnTo>
                  <a:close/>
                  <a:moveTo>
                    <a:pt x="201" y="167"/>
                  </a:moveTo>
                  <a:lnTo>
                    <a:pt x="201" y="167"/>
                  </a:lnTo>
                  <a:lnTo>
                    <a:pt x="200" y="172"/>
                  </a:lnTo>
                  <a:lnTo>
                    <a:pt x="197" y="177"/>
                  </a:lnTo>
                  <a:lnTo>
                    <a:pt x="192" y="182"/>
                  </a:lnTo>
                  <a:lnTo>
                    <a:pt x="186" y="186"/>
                  </a:lnTo>
                  <a:lnTo>
                    <a:pt x="178" y="189"/>
                  </a:lnTo>
                  <a:lnTo>
                    <a:pt x="169" y="193"/>
                  </a:lnTo>
                  <a:lnTo>
                    <a:pt x="160" y="194"/>
                  </a:lnTo>
                  <a:lnTo>
                    <a:pt x="150" y="195"/>
                  </a:lnTo>
                  <a:lnTo>
                    <a:pt x="139" y="194"/>
                  </a:lnTo>
                  <a:lnTo>
                    <a:pt x="130" y="193"/>
                  </a:lnTo>
                  <a:lnTo>
                    <a:pt x="121" y="189"/>
                  </a:lnTo>
                  <a:lnTo>
                    <a:pt x="114" y="186"/>
                  </a:lnTo>
                  <a:lnTo>
                    <a:pt x="107" y="182"/>
                  </a:lnTo>
                  <a:lnTo>
                    <a:pt x="103" y="177"/>
                  </a:lnTo>
                  <a:lnTo>
                    <a:pt x="100" y="172"/>
                  </a:lnTo>
                  <a:lnTo>
                    <a:pt x="99" y="167"/>
                  </a:lnTo>
                  <a:lnTo>
                    <a:pt x="88" y="169"/>
                  </a:lnTo>
                  <a:lnTo>
                    <a:pt x="77" y="172"/>
                  </a:lnTo>
                  <a:lnTo>
                    <a:pt x="67" y="176"/>
                  </a:lnTo>
                  <a:lnTo>
                    <a:pt x="57" y="182"/>
                  </a:lnTo>
                  <a:lnTo>
                    <a:pt x="50" y="188"/>
                  </a:lnTo>
                  <a:lnTo>
                    <a:pt x="42" y="196"/>
                  </a:lnTo>
                  <a:lnTo>
                    <a:pt x="36" y="205"/>
                  </a:lnTo>
                  <a:lnTo>
                    <a:pt x="30" y="214"/>
                  </a:lnTo>
                  <a:lnTo>
                    <a:pt x="268" y="214"/>
                  </a:lnTo>
                  <a:lnTo>
                    <a:pt x="264" y="205"/>
                  </a:lnTo>
                  <a:lnTo>
                    <a:pt x="258" y="196"/>
                  </a:lnTo>
                  <a:lnTo>
                    <a:pt x="250" y="188"/>
                  </a:lnTo>
                  <a:lnTo>
                    <a:pt x="241" y="182"/>
                  </a:lnTo>
                  <a:lnTo>
                    <a:pt x="232" y="176"/>
                  </a:lnTo>
                  <a:lnTo>
                    <a:pt x="223" y="172"/>
                  </a:lnTo>
                  <a:lnTo>
                    <a:pt x="212" y="169"/>
                  </a:lnTo>
                  <a:lnTo>
                    <a:pt x="201" y="167"/>
                  </a:lnTo>
                  <a:close/>
                  <a:moveTo>
                    <a:pt x="152" y="78"/>
                  </a:moveTo>
                  <a:lnTo>
                    <a:pt x="152" y="78"/>
                  </a:lnTo>
                  <a:lnTo>
                    <a:pt x="149" y="81"/>
                  </a:lnTo>
                  <a:lnTo>
                    <a:pt x="152" y="78"/>
                  </a:lnTo>
                  <a:close/>
                  <a:moveTo>
                    <a:pt x="153" y="78"/>
                  </a:moveTo>
                  <a:lnTo>
                    <a:pt x="153" y="78"/>
                  </a:lnTo>
                  <a:lnTo>
                    <a:pt x="156" y="76"/>
                  </a:lnTo>
                  <a:lnTo>
                    <a:pt x="160" y="73"/>
                  </a:lnTo>
                  <a:lnTo>
                    <a:pt x="152" y="78"/>
                  </a:lnTo>
                  <a:lnTo>
                    <a:pt x="153" y="78"/>
                  </a:lnTo>
                  <a:close/>
                  <a:moveTo>
                    <a:pt x="149" y="177"/>
                  </a:moveTo>
                  <a:lnTo>
                    <a:pt x="149" y="177"/>
                  </a:lnTo>
                  <a:lnTo>
                    <a:pt x="155" y="177"/>
                  </a:lnTo>
                  <a:lnTo>
                    <a:pt x="161" y="176"/>
                  </a:lnTo>
                  <a:lnTo>
                    <a:pt x="166" y="174"/>
                  </a:lnTo>
                  <a:lnTo>
                    <a:pt x="172" y="172"/>
                  </a:lnTo>
                  <a:lnTo>
                    <a:pt x="181" y="165"/>
                  </a:lnTo>
                  <a:lnTo>
                    <a:pt x="191" y="156"/>
                  </a:lnTo>
                  <a:lnTo>
                    <a:pt x="199" y="145"/>
                  </a:lnTo>
                  <a:lnTo>
                    <a:pt x="205" y="132"/>
                  </a:lnTo>
                  <a:lnTo>
                    <a:pt x="211" y="118"/>
                  </a:lnTo>
                  <a:lnTo>
                    <a:pt x="214" y="102"/>
                  </a:lnTo>
                  <a:lnTo>
                    <a:pt x="217" y="95"/>
                  </a:lnTo>
                  <a:lnTo>
                    <a:pt x="218" y="87"/>
                  </a:lnTo>
                  <a:lnTo>
                    <a:pt x="219" y="79"/>
                  </a:lnTo>
                  <a:lnTo>
                    <a:pt x="221" y="72"/>
                  </a:lnTo>
                  <a:lnTo>
                    <a:pt x="219" y="59"/>
                  </a:lnTo>
                  <a:lnTo>
                    <a:pt x="216" y="46"/>
                  </a:lnTo>
                  <a:lnTo>
                    <a:pt x="211" y="35"/>
                  </a:lnTo>
                  <a:lnTo>
                    <a:pt x="205" y="25"/>
                  </a:lnTo>
                  <a:lnTo>
                    <a:pt x="199" y="17"/>
                  </a:lnTo>
                  <a:lnTo>
                    <a:pt x="192" y="12"/>
                  </a:lnTo>
                  <a:lnTo>
                    <a:pt x="188" y="10"/>
                  </a:lnTo>
                  <a:lnTo>
                    <a:pt x="182" y="8"/>
                  </a:lnTo>
                  <a:lnTo>
                    <a:pt x="175" y="7"/>
                  </a:lnTo>
                  <a:lnTo>
                    <a:pt x="168" y="5"/>
                  </a:lnTo>
                  <a:lnTo>
                    <a:pt x="166" y="5"/>
                  </a:lnTo>
                  <a:lnTo>
                    <a:pt x="157" y="2"/>
                  </a:lnTo>
                  <a:lnTo>
                    <a:pt x="150" y="1"/>
                  </a:lnTo>
                  <a:lnTo>
                    <a:pt x="141" y="0"/>
                  </a:lnTo>
                  <a:lnTo>
                    <a:pt x="133" y="1"/>
                  </a:lnTo>
                  <a:lnTo>
                    <a:pt x="126" y="3"/>
                  </a:lnTo>
                  <a:lnTo>
                    <a:pt x="118" y="7"/>
                  </a:lnTo>
                  <a:lnTo>
                    <a:pt x="112" y="10"/>
                  </a:lnTo>
                  <a:lnTo>
                    <a:pt x="105" y="14"/>
                  </a:lnTo>
                  <a:lnTo>
                    <a:pt x="100" y="20"/>
                  </a:lnTo>
                  <a:lnTo>
                    <a:pt x="94" y="26"/>
                  </a:lnTo>
                  <a:lnTo>
                    <a:pt x="90" y="33"/>
                  </a:lnTo>
                  <a:lnTo>
                    <a:pt x="86" y="39"/>
                  </a:lnTo>
                  <a:lnTo>
                    <a:pt x="83" y="46"/>
                  </a:lnTo>
                  <a:lnTo>
                    <a:pt x="80" y="52"/>
                  </a:lnTo>
                  <a:lnTo>
                    <a:pt x="79" y="60"/>
                  </a:lnTo>
                  <a:lnTo>
                    <a:pt x="79" y="66"/>
                  </a:lnTo>
                  <a:lnTo>
                    <a:pt x="79" y="76"/>
                  </a:lnTo>
                  <a:lnTo>
                    <a:pt x="80" y="85"/>
                  </a:lnTo>
                  <a:lnTo>
                    <a:pt x="81" y="94"/>
                  </a:lnTo>
                  <a:lnTo>
                    <a:pt x="83" y="100"/>
                  </a:lnTo>
                  <a:lnTo>
                    <a:pt x="87" y="116"/>
                  </a:lnTo>
                  <a:lnTo>
                    <a:pt x="92" y="131"/>
                  </a:lnTo>
                  <a:lnTo>
                    <a:pt x="99" y="145"/>
                  </a:lnTo>
                  <a:lnTo>
                    <a:pt x="106" y="156"/>
                  </a:lnTo>
                  <a:lnTo>
                    <a:pt x="116" y="164"/>
                  </a:lnTo>
                  <a:lnTo>
                    <a:pt x="126" y="172"/>
                  </a:lnTo>
                  <a:lnTo>
                    <a:pt x="131" y="174"/>
                  </a:lnTo>
                  <a:lnTo>
                    <a:pt x="137" y="176"/>
                  </a:lnTo>
                  <a:lnTo>
                    <a:pt x="143" y="177"/>
                  </a:lnTo>
                  <a:lnTo>
                    <a:pt x="149" y="17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41" y="75"/>
                  </a:lnTo>
                  <a:lnTo>
                    <a:pt x="147" y="73"/>
                  </a:lnTo>
                  <a:lnTo>
                    <a:pt x="151" y="72"/>
                  </a:lnTo>
                  <a:lnTo>
                    <a:pt x="155" y="69"/>
                  </a:lnTo>
                  <a:lnTo>
                    <a:pt x="162" y="64"/>
                  </a:lnTo>
                  <a:lnTo>
                    <a:pt x="165" y="60"/>
                  </a:lnTo>
                  <a:lnTo>
                    <a:pt x="164" y="65"/>
                  </a:lnTo>
                  <a:lnTo>
                    <a:pt x="162" y="70"/>
                  </a:lnTo>
                  <a:lnTo>
                    <a:pt x="160" y="73"/>
                  </a:lnTo>
                  <a:lnTo>
                    <a:pt x="167" y="65"/>
                  </a:lnTo>
                  <a:lnTo>
                    <a:pt x="170" y="61"/>
                  </a:lnTo>
                  <a:lnTo>
                    <a:pt x="173" y="56"/>
                  </a:lnTo>
                  <a:lnTo>
                    <a:pt x="178" y="56"/>
                  </a:lnTo>
                  <a:lnTo>
                    <a:pt x="182" y="57"/>
                  </a:lnTo>
                  <a:lnTo>
                    <a:pt x="187" y="59"/>
                  </a:lnTo>
                  <a:lnTo>
                    <a:pt x="190" y="61"/>
                  </a:lnTo>
                  <a:lnTo>
                    <a:pt x="192" y="65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1" y="88"/>
                  </a:lnTo>
                  <a:lnTo>
                    <a:pt x="203" y="98"/>
                  </a:lnTo>
                  <a:lnTo>
                    <a:pt x="203" y="114"/>
                  </a:lnTo>
                  <a:lnTo>
                    <a:pt x="200" y="125"/>
                  </a:lnTo>
                  <a:lnTo>
                    <a:pt x="194" y="136"/>
                  </a:lnTo>
                  <a:lnTo>
                    <a:pt x="189" y="145"/>
                  </a:lnTo>
                  <a:lnTo>
                    <a:pt x="182" y="152"/>
                  </a:lnTo>
                  <a:lnTo>
                    <a:pt x="175" y="159"/>
                  </a:lnTo>
                  <a:lnTo>
                    <a:pt x="166" y="163"/>
                  </a:lnTo>
                  <a:lnTo>
                    <a:pt x="157" y="167"/>
                  </a:lnTo>
                  <a:lnTo>
                    <a:pt x="149" y="168"/>
                  </a:lnTo>
                  <a:lnTo>
                    <a:pt x="140" y="167"/>
                  </a:lnTo>
                  <a:lnTo>
                    <a:pt x="131" y="163"/>
                  </a:lnTo>
                  <a:lnTo>
                    <a:pt x="123" y="159"/>
                  </a:lnTo>
                  <a:lnTo>
                    <a:pt x="115" y="152"/>
                  </a:lnTo>
                  <a:lnTo>
                    <a:pt x="108" y="144"/>
                  </a:lnTo>
                  <a:lnTo>
                    <a:pt x="103" y="135"/>
                  </a:lnTo>
                  <a:lnTo>
                    <a:pt x="98" y="124"/>
                  </a:lnTo>
                  <a:lnTo>
                    <a:pt x="94" y="112"/>
                  </a:lnTo>
                  <a:lnTo>
                    <a:pt x="95" y="102"/>
                  </a:lnTo>
                  <a:lnTo>
                    <a:pt x="98" y="94"/>
                  </a:lnTo>
                  <a:lnTo>
                    <a:pt x="102" y="87"/>
                  </a:lnTo>
                  <a:lnTo>
                    <a:pt x="107" y="83"/>
                  </a:lnTo>
                  <a:lnTo>
                    <a:pt x="114" y="79"/>
                  </a:lnTo>
                  <a:lnTo>
                    <a:pt x="120" y="77"/>
                  </a:lnTo>
                  <a:lnTo>
                    <a:pt x="128" y="76"/>
                  </a:lnTo>
                  <a:lnTo>
                    <a:pt x="136" y="7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4" name="Group 39"/>
            <p:cNvGrpSpPr>
              <a:grpSpLocks/>
            </p:cNvGrpSpPr>
            <p:nvPr/>
          </p:nvGrpSpPr>
          <p:grpSpPr bwMode="auto">
            <a:xfrm>
              <a:off x="5219701" y="3848100"/>
              <a:ext cx="514606" cy="333375"/>
              <a:chOff x="5194" y="3978"/>
              <a:chExt cx="510" cy="358"/>
            </a:xfrm>
          </p:grpSpPr>
          <p:sp>
            <p:nvSpPr>
              <p:cNvPr id="115" name="Freeform 40"/>
              <p:cNvSpPr>
                <a:spLocks/>
              </p:cNvSpPr>
              <p:nvPr/>
            </p:nvSpPr>
            <p:spPr bwMode="auto">
              <a:xfrm>
                <a:off x="5382" y="3978"/>
                <a:ext cx="146" cy="146"/>
              </a:xfrm>
              <a:custGeom>
                <a:avLst/>
                <a:gdLst>
                  <a:gd name="T0" fmla="*/ 146 w 146"/>
                  <a:gd name="T1" fmla="*/ 74 h 146"/>
                  <a:gd name="T2" fmla="*/ 146 w 146"/>
                  <a:gd name="T3" fmla="*/ 74 h 146"/>
                  <a:gd name="T4" fmla="*/ 144 w 146"/>
                  <a:gd name="T5" fmla="*/ 58 h 146"/>
                  <a:gd name="T6" fmla="*/ 140 w 146"/>
                  <a:gd name="T7" fmla="*/ 44 h 146"/>
                  <a:gd name="T8" fmla="*/ 134 w 146"/>
                  <a:gd name="T9" fmla="*/ 32 h 146"/>
                  <a:gd name="T10" fmla="*/ 124 w 146"/>
                  <a:gd name="T11" fmla="*/ 22 h 146"/>
                  <a:gd name="T12" fmla="*/ 114 w 146"/>
                  <a:gd name="T13" fmla="*/ 12 h 146"/>
                  <a:gd name="T14" fmla="*/ 102 w 146"/>
                  <a:gd name="T15" fmla="*/ 6 h 146"/>
                  <a:gd name="T16" fmla="*/ 88 w 146"/>
                  <a:gd name="T17" fmla="*/ 2 h 146"/>
                  <a:gd name="T18" fmla="*/ 72 w 146"/>
                  <a:gd name="T19" fmla="*/ 0 h 146"/>
                  <a:gd name="T20" fmla="*/ 72 w 146"/>
                  <a:gd name="T21" fmla="*/ 0 h 146"/>
                  <a:gd name="T22" fmla="*/ 58 w 146"/>
                  <a:gd name="T23" fmla="*/ 2 h 146"/>
                  <a:gd name="T24" fmla="*/ 44 w 146"/>
                  <a:gd name="T25" fmla="*/ 6 h 146"/>
                  <a:gd name="T26" fmla="*/ 32 w 146"/>
                  <a:gd name="T27" fmla="*/ 12 h 146"/>
                  <a:gd name="T28" fmla="*/ 20 w 146"/>
                  <a:gd name="T29" fmla="*/ 22 h 146"/>
                  <a:gd name="T30" fmla="*/ 12 w 146"/>
                  <a:gd name="T31" fmla="*/ 32 h 146"/>
                  <a:gd name="T32" fmla="*/ 4 w 146"/>
                  <a:gd name="T33" fmla="*/ 44 h 146"/>
                  <a:gd name="T34" fmla="*/ 0 w 146"/>
                  <a:gd name="T35" fmla="*/ 58 h 146"/>
                  <a:gd name="T36" fmla="*/ 0 w 146"/>
                  <a:gd name="T37" fmla="*/ 74 h 146"/>
                  <a:gd name="T38" fmla="*/ 0 w 146"/>
                  <a:gd name="T39" fmla="*/ 74 h 146"/>
                  <a:gd name="T40" fmla="*/ 0 w 146"/>
                  <a:gd name="T41" fmla="*/ 88 h 146"/>
                  <a:gd name="T42" fmla="*/ 4 w 146"/>
                  <a:gd name="T43" fmla="*/ 102 h 146"/>
                  <a:gd name="T44" fmla="*/ 12 w 146"/>
                  <a:gd name="T45" fmla="*/ 114 h 146"/>
                  <a:gd name="T46" fmla="*/ 20 w 146"/>
                  <a:gd name="T47" fmla="*/ 126 h 146"/>
                  <a:gd name="T48" fmla="*/ 32 w 146"/>
                  <a:gd name="T49" fmla="*/ 134 h 146"/>
                  <a:gd name="T50" fmla="*/ 44 w 146"/>
                  <a:gd name="T51" fmla="*/ 142 h 146"/>
                  <a:gd name="T52" fmla="*/ 58 w 146"/>
                  <a:gd name="T53" fmla="*/ 146 h 146"/>
                  <a:gd name="T54" fmla="*/ 72 w 146"/>
                  <a:gd name="T55" fmla="*/ 146 h 146"/>
                  <a:gd name="T56" fmla="*/ 72 w 146"/>
                  <a:gd name="T57" fmla="*/ 146 h 146"/>
                  <a:gd name="T58" fmla="*/ 88 w 146"/>
                  <a:gd name="T59" fmla="*/ 146 h 146"/>
                  <a:gd name="T60" fmla="*/ 102 w 146"/>
                  <a:gd name="T61" fmla="*/ 142 h 146"/>
                  <a:gd name="T62" fmla="*/ 114 w 146"/>
                  <a:gd name="T63" fmla="*/ 134 h 146"/>
                  <a:gd name="T64" fmla="*/ 124 w 146"/>
                  <a:gd name="T65" fmla="*/ 126 h 146"/>
                  <a:gd name="T66" fmla="*/ 134 w 146"/>
                  <a:gd name="T67" fmla="*/ 114 h 146"/>
                  <a:gd name="T68" fmla="*/ 140 w 146"/>
                  <a:gd name="T69" fmla="*/ 102 h 146"/>
                  <a:gd name="T70" fmla="*/ 144 w 146"/>
                  <a:gd name="T71" fmla="*/ 88 h 146"/>
                  <a:gd name="T72" fmla="*/ 146 w 146"/>
                  <a:gd name="T73" fmla="*/ 74 h 146"/>
                  <a:gd name="T74" fmla="*/ 146 w 146"/>
                  <a:gd name="T75" fmla="*/ 74 h 14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46" h="146">
                    <a:moveTo>
                      <a:pt x="146" y="74"/>
                    </a:moveTo>
                    <a:lnTo>
                      <a:pt x="146" y="74"/>
                    </a:lnTo>
                    <a:lnTo>
                      <a:pt x="144" y="58"/>
                    </a:lnTo>
                    <a:lnTo>
                      <a:pt x="140" y="44"/>
                    </a:lnTo>
                    <a:lnTo>
                      <a:pt x="134" y="32"/>
                    </a:lnTo>
                    <a:lnTo>
                      <a:pt x="124" y="22"/>
                    </a:lnTo>
                    <a:lnTo>
                      <a:pt x="114" y="12"/>
                    </a:lnTo>
                    <a:lnTo>
                      <a:pt x="102" y="6"/>
                    </a:lnTo>
                    <a:lnTo>
                      <a:pt x="88" y="2"/>
                    </a:lnTo>
                    <a:lnTo>
                      <a:pt x="72" y="0"/>
                    </a:lnTo>
                    <a:lnTo>
                      <a:pt x="58" y="2"/>
                    </a:lnTo>
                    <a:lnTo>
                      <a:pt x="44" y="6"/>
                    </a:lnTo>
                    <a:lnTo>
                      <a:pt x="32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4" y="44"/>
                    </a:lnTo>
                    <a:lnTo>
                      <a:pt x="0" y="58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4" y="102"/>
                    </a:lnTo>
                    <a:lnTo>
                      <a:pt x="12" y="114"/>
                    </a:lnTo>
                    <a:lnTo>
                      <a:pt x="20" y="126"/>
                    </a:lnTo>
                    <a:lnTo>
                      <a:pt x="32" y="134"/>
                    </a:lnTo>
                    <a:lnTo>
                      <a:pt x="44" y="142"/>
                    </a:lnTo>
                    <a:lnTo>
                      <a:pt x="58" y="146"/>
                    </a:lnTo>
                    <a:lnTo>
                      <a:pt x="72" y="146"/>
                    </a:lnTo>
                    <a:lnTo>
                      <a:pt x="88" y="146"/>
                    </a:lnTo>
                    <a:lnTo>
                      <a:pt x="102" y="142"/>
                    </a:lnTo>
                    <a:lnTo>
                      <a:pt x="114" y="134"/>
                    </a:lnTo>
                    <a:lnTo>
                      <a:pt x="124" y="126"/>
                    </a:lnTo>
                    <a:lnTo>
                      <a:pt x="134" y="114"/>
                    </a:lnTo>
                    <a:lnTo>
                      <a:pt x="140" y="102"/>
                    </a:lnTo>
                    <a:lnTo>
                      <a:pt x="144" y="88"/>
                    </a:lnTo>
                    <a:lnTo>
                      <a:pt x="146" y="7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41"/>
              <p:cNvSpPr>
                <a:spLocks/>
              </p:cNvSpPr>
              <p:nvPr/>
            </p:nvSpPr>
            <p:spPr bwMode="auto">
              <a:xfrm>
                <a:off x="5236" y="4012"/>
                <a:ext cx="134" cy="132"/>
              </a:xfrm>
              <a:custGeom>
                <a:avLst/>
                <a:gdLst>
                  <a:gd name="T0" fmla="*/ 0 w 134"/>
                  <a:gd name="T1" fmla="*/ 66 h 132"/>
                  <a:gd name="T2" fmla="*/ 0 w 134"/>
                  <a:gd name="T3" fmla="*/ 66 h 132"/>
                  <a:gd name="T4" fmla="*/ 2 w 134"/>
                  <a:gd name="T5" fmla="*/ 80 h 132"/>
                  <a:gd name="T6" fmla="*/ 6 w 134"/>
                  <a:gd name="T7" fmla="*/ 92 h 132"/>
                  <a:gd name="T8" fmla="*/ 12 w 134"/>
                  <a:gd name="T9" fmla="*/ 104 h 132"/>
                  <a:gd name="T10" fmla="*/ 20 w 134"/>
                  <a:gd name="T11" fmla="*/ 114 h 132"/>
                  <a:gd name="T12" fmla="*/ 30 w 134"/>
                  <a:gd name="T13" fmla="*/ 122 h 132"/>
                  <a:gd name="T14" fmla="*/ 40 w 134"/>
                  <a:gd name="T15" fmla="*/ 128 h 132"/>
                  <a:gd name="T16" fmla="*/ 54 w 134"/>
                  <a:gd name="T17" fmla="*/ 132 h 132"/>
                  <a:gd name="T18" fmla="*/ 66 w 134"/>
                  <a:gd name="T19" fmla="*/ 132 h 132"/>
                  <a:gd name="T20" fmla="*/ 66 w 134"/>
                  <a:gd name="T21" fmla="*/ 132 h 132"/>
                  <a:gd name="T22" fmla="*/ 80 w 134"/>
                  <a:gd name="T23" fmla="*/ 132 h 132"/>
                  <a:gd name="T24" fmla="*/ 92 w 134"/>
                  <a:gd name="T25" fmla="*/ 128 h 132"/>
                  <a:gd name="T26" fmla="*/ 104 w 134"/>
                  <a:gd name="T27" fmla="*/ 122 h 132"/>
                  <a:gd name="T28" fmla="*/ 114 w 134"/>
                  <a:gd name="T29" fmla="*/ 114 h 132"/>
                  <a:gd name="T30" fmla="*/ 122 w 134"/>
                  <a:gd name="T31" fmla="*/ 104 h 132"/>
                  <a:gd name="T32" fmla="*/ 128 w 134"/>
                  <a:gd name="T33" fmla="*/ 92 h 132"/>
                  <a:gd name="T34" fmla="*/ 132 w 134"/>
                  <a:gd name="T35" fmla="*/ 80 h 132"/>
                  <a:gd name="T36" fmla="*/ 134 w 134"/>
                  <a:gd name="T37" fmla="*/ 66 h 132"/>
                  <a:gd name="T38" fmla="*/ 134 w 134"/>
                  <a:gd name="T39" fmla="*/ 66 h 132"/>
                  <a:gd name="T40" fmla="*/ 132 w 134"/>
                  <a:gd name="T41" fmla="*/ 52 h 132"/>
                  <a:gd name="T42" fmla="*/ 128 w 134"/>
                  <a:gd name="T43" fmla="*/ 40 h 132"/>
                  <a:gd name="T44" fmla="*/ 122 w 134"/>
                  <a:gd name="T45" fmla="*/ 28 h 132"/>
                  <a:gd name="T46" fmla="*/ 114 w 134"/>
                  <a:gd name="T47" fmla="*/ 18 h 132"/>
                  <a:gd name="T48" fmla="*/ 104 w 134"/>
                  <a:gd name="T49" fmla="*/ 10 h 132"/>
                  <a:gd name="T50" fmla="*/ 92 w 134"/>
                  <a:gd name="T51" fmla="*/ 4 h 132"/>
                  <a:gd name="T52" fmla="*/ 80 w 134"/>
                  <a:gd name="T53" fmla="*/ 0 h 132"/>
                  <a:gd name="T54" fmla="*/ 66 w 134"/>
                  <a:gd name="T55" fmla="*/ 0 h 132"/>
                  <a:gd name="T56" fmla="*/ 66 w 134"/>
                  <a:gd name="T57" fmla="*/ 0 h 132"/>
                  <a:gd name="T58" fmla="*/ 54 w 134"/>
                  <a:gd name="T59" fmla="*/ 0 h 132"/>
                  <a:gd name="T60" fmla="*/ 40 w 134"/>
                  <a:gd name="T61" fmla="*/ 4 h 132"/>
                  <a:gd name="T62" fmla="*/ 30 w 134"/>
                  <a:gd name="T63" fmla="*/ 10 h 132"/>
                  <a:gd name="T64" fmla="*/ 20 w 134"/>
                  <a:gd name="T65" fmla="*/ 18 h 132"/>
                  <a:gd name="T66" fmla="*/ 12 w 134"/>
                  <a:gd name="T67" fmla="*/ 28 h 132"/>
                  <a:gd name="T68" fmla="*/ 6 w 134"/>
                  <a:gd name="T69" fmla="*/ 40 h 132"/>
                  <a:gd name="T70" fmla="*/ 2 w 134"/>
                  <a:gd name="T71" fmla="*/ 52 h 132"/>
                  <a:gd name="T72" fmla="*/ 0 w 134"/>
                  <a:gd name="T73" fmla="*/ 66 h 132"/>
                  <a:gd name="T74" fmla="*/ 0 w 134"/>
                  <a:gd name="T75" fmla="*/ 66 h 1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34" h="132">
                    <a:moveTo>
                      <a:pt x="0" y="66"/>
                    </a:moveTo>
                    <a:lnTo>
                      <a:pt x="0" y="66"/>
                    </a:lnTo>
                    <a:lnTo>
                      <a:pt x="2" y="80"/>
                    </a:lnTo>
                    <a:lnTo>
                      <a:pt x="6" y="92"/>
                    </a:lnTo>
                    <a:lnTo>
                      <a:pt x="12" y="104"/>
                    </a:lnTo>
                    <a:lnTo>
                      <a:pt x="20" y="114"/>
                    </a:lnTo>
                    <a:lnTo>
                      <a:pt x="30" y="122"/>
                    </a:lnTo>
                    <a:lnTo>
                      <a:pt x="40" y="128"/>
                    </a:lnTo>
                    <a:lnTo>
                      <a:pt x="54" y="132"/>
                    </a:lnTo>
                    <a:lnTo>
                      <a:pt x="66" y="132"/>
                    </a:lnTo>
                    <a:lnTo>
                      <a:pt x="80" y="132"/>
                    </a:lnTo>
                    <a:lnTo>
                      <a:pt x="92" y="128"/>
                    </a:lnTo>
                    <a:lnTo>
                      <a:pt x="104" y="122"/>
                    </a:lnTo>
                    <a:lnTo>
                      <a:pt x="114" y="114"/>
                    </a:lnTo>
                    <a:lnTo>
                      <a:pt x="122" y="104"/>
                    </a:lnTo>
                    <a:lnTo>
                      <a:pt x="128" y="92"/>
                    </a:lnTo>
                    <a:lnTo>
                      <a:pt x="132" y="80"/>
                    </a:lnTo>
                    <a:lnTo>
                      <a:pt x="134" y="66"/>
                    </a:lnTo>
                    <a:lnTo>
                      <a:pt x="132" y="52"/>
                    </a:lnTo>
                    <a:lnTo>
                      <a:pt x="128" y="40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54" y="0"/>
                    </a:lnTo>
                    <a:lnTo>
                      <a:pt x="40" y="4"/>
                    </a:lnTo>
                    <a:lnTo>
                      <a:pt x="30" y="10"/>
                    </a:lnTo>
                    <a:lnTo>
                      <a:pt x="20" y="18"/>
                    </a:lnTo>
                    <a:lnTo>
                      <a:pt x="12" y="28"/>
                    </a:lnTo>
                    <a:lnTo>
                      <a:pt x="6" y="40"/>
                    </a:lnTo>
                    <a:lnTo>
                      <a:pt x="2" y="52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Rectangle 42"/>
              <p:cNvSpPr>
                <a:spLocks noChangeArrowheads="1"/>
              </p:cNvSpPr>
              <p:nvPr/>
            </p:nvSpPr>
            <p:spPr bwMode="auto">
              <a:xfrm>
                <a:off x="5674" y="4164"/>
                <a:ext cx="1" cy="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Freeform 43"/>
              <p:cNvSpPr>
                <a:spLocks/>
              </p:cNvSpPr>
              <p:nvPr/>
            </p:nvSpPr>
            <p:spPr bwMode="auto">
              <a:xfrm>
                <a:off x="5538" y="4044"/>
                <a:ext cx="136" cy="120"/>
              </a:xfrm>
              <a:custGeom>
                <a:avLst/>
                <a:gdLst>
                  <a:gd name="T0" fmla="*/ 68 w 136"/>
                  <a:gd name="T1" fmla="*/ 0 h 120"/>
                  <a:gd name="T2" fmla="*/ 68 w 136"/>
                  <a:gd name="T3" fmla="*/ 0 h 120"/>
                  <a:gd name="T4" fmla="*/ 56 w 136"/>
                  <a:gd name="T5" fmla="*/ 2 h 120"/>
                  <a:gd name="T6" fmla="*/ 46 w 136"/>
                  <a:gd name="T7" fmla="*/ 6 h 120"/>
                  <a:gd name="T8" fmla="*/ 34 w 136"/>
                  <a:gd name="T9" fmla="*/ 10 h 120"/>
                  <a:gd name="T10" fmla="*/ 26 w 136"/>
                  <a:gd name="T11" fmla="*/ 18 h 120"/>
                  <a:gd name="T12" fmla="*/ 18 w 136"/>
                  <a:gd name="T13" fmla="*/ 28 h 120"/>
                  <a:gd name="T14" fmla="*/ 14 w 136"/>
                  <a:gd name="T15" fmla="*/ 38 h 120"/>
                  <a:gd name="T16" fmla="*/ 10 w 136"/>
                  <a:gd name="T17" fmla="*/ 48 h 120"/>
                  <a:gd name="T18" fmla="*/ 8 w 136"/>
                  <a:gd name="T19" fmla="*/ 60 h 120"/>
                  <a:gd name="T20" fmla="*/ 8 w 136"/>
                  <a:gd name="T21" fmla="*/ 60 h 120"/>
                  <a:gd name="T22" fmla="*/ 8 w 136"/>
                  <a:gd name="T23" fmla="*/ 88 h 120"/>
                  <a:gd name="T24" fmla="*/ 6 w 136"/>
                  <a:gd name="T25" fmla="*/ 108 h 120"/>
                  <a:gd name="T26" fmla="*/ 4 w 136"/>
                  <a:gd name="T27" fmla="*/ 116 h 120"/>
                  <a:gd name="T28" fmla="*/ 0 w 136"/>
                  <a:gd name="T29" fmla="*/ 120 h 120"/>
                  <a:gd name="T30" fmla="*/ 68 w 136"/>
                  <a:gd name="T31" fmla="*/ 120 h 120"/>
                  <a:gd name="T32" fmla="*/ 136 w 136"/>
                  <a:gd name="T33" fmla="*/ 120 h 120"/>
                  <a:gd name="T34" fmla="*/ 136 w 136"/>
                  <a:gd name="T35" fmla="*/ 120 h 120"/>
                  <a:gd name="T36" fmla="*/ 134 w 136"/>
                  <a:gd name="T37" fmla="*/ 116 h 120"/>
                  <a:gd name="T38" fmla="*/ 132 w 136"/>
                  <a:gd name="T39" fmla="*/ 108 h 120"/>
                  <a:gd name="T40" fmla="*/ 130 w 136"/>
                  <a:gd name="T41" fmla="*/ 88 h 120"/>
                  <a:gd name="T42" fmla="*/ 128 w 136"/>
                  <a:gd name="T43" fmla="*/ 60 h 120"/>
                  <a:gd name="T44" fmla="*/ 128 w 136"/>
                  <a:gd name="T45" fmla="*/ 60 h 120"/>
                  <a:gd name="T46" fmla="*/ 128 w 136"/>
                  <a:gd name="T47" fmla="*/ 60 h 120"/>
                  <a:gd name="T48" fmla="*/ 128 w 136"/>
                  <a:gd name="T49" fmla="*/ 60 h 120"/>
                  <a:gd name="T50" fmla="*/ 126 w 136"/>
                  <a:gd name="T51" fmla="*/ 48 h 120"/>
                  <a:gd name="T52" fmla="*/ 124 w 136"/>
                  <a:gd name="T53" fmla="*/ 38 h 120"/>
                  <a:gd name="T54" fmla="*/ 118 w 136"/>
                  <a:gd name="T55" fmla="*/ 28 h 120"/>
                  <a:gd name="T56" fmla="*/ 110 w 136"/>
                  <a:gd name="T57" fmla="*/ 18 h 120"/>
                  <a:gd name="T58" fmla="*/ 102 w 136"/>
                  <a:gd name="T59" fmla="*/ 10 h 120"/>
                  <a:gd name="T60" fmla="*/ 92 w 136"/>
                  <a:gd name="T61" fmla="*/ 6 h 120"/>
                  <a:gd name="T62" fmla="*/ 80 w 136"/>
                  <a:gd name="T63" fmla="*/ 2 h 120"/>
                  <a:gd name="T64" fmla="*/ 68 w 136"/>
                  <a:gd name="T65" fmla="*/ 0 h 120"/>
                  <a:gd name="T66" fmla="*/ 68 w 136"/>
                  <a:gd name="T67" fmla="*/ 0 h 12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36" h="120">
                    <a:moveTo>
                      <a:pt x="68" y="0"/>
                    </a:moveTo>
                    <a:lnTo>
                      <a:pt x="68" y="0"/>
                    </a:lnTo>
                    <a:lnTo>
                      <a:pt x="56" y="2"/>
                    </a:lnTo>
                    <a:lnTo>
                      <a:pt x="46" y="6"/>
                    </a:lnTo>
                    <a:lnTo>
                      <a:pt x="34" y="10"/>
                    </a:lnTo>
                    <a:lnTo>
                      <a:pt x="26" y="18"/>
                    </a:lnTo>
                    <a:lnTo>
                      <a:pt x="18" y="28"/>
                    </a:lnTo>
                    <a:lnTo>
                      <a:pt x="14" y="38"/>
                    </a:lnTo>
                    <a:lnTo>
                      <a:pt x="10" y="48"/>
                    </a:lnTo>
                    <a:lnTo>
                      <a:pt x="8" y="60"/>
                    </a:lnTo>
                    <a:lnTo>
                      <a:pt x="8" y="88"/>
                    </a:lnTo>
                    <a:lnTo>
                      <a:pt x="6" y="108"/>
                    </a:lnTo>
                    <a:lnTo>
                      <a:pt x="4" y="116"/>
                    </a:lnTo>
                    <a:lnTo>
                      <a:pt x="0" y="120"/>
                    </a:lnTo>
                    <a:lnTo>
                      <a:pt x="68" y="120"/>
                    </a:lnTo>
                    <a:lnTo>
                      <a:pt x="136" y="120"/>
                    </a:lnTo>
                    <a:lnTo>
                      <a:pt x="134" y="116"/>
                    </a:lnTo>
                    <a:lnTo>
                      <a:pt x="132" y="108"/>
                    </a:lnTo>
                    <a:lnTo>
                      <a:pt x="130" y="88"/>
                    </a:lnTo>
                    <a:lnTo>
                      <a:pt x="128" y="60"/>
                    </a:lnTo>
                    <a:lnTo>
                      <a:pt x="126" y="48"/>
                    </a:lnTo>
                    <a:lnTo>
                      <a:pt x="124" y="38"/>
                    </a:lnTo>
                    <a:lnTo>
                      <a:pt x="118" y="28"/>
                    </a:lnTo>
                    <a:lnTo>
                      <a:pt x="110" y="18"/>
                    </a:lnTo>
                    <a:lnTo>
                      <a:pt x="102" y="10"/>
                    </a:lnTo>
                    <a:lnTo>
                      <a:pt x="92" y="6"/>
                    </a:lnTo>
                    <a:lnTo>
                      <a:pt x="80" y="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44"/>
              <p:cNvSpPr>
                <a:spLocks noEditPoints="1"/>
              </p:cNvSpPr>
              <p:nvPr/>
            </p:nvSpPr>
            <p:spPr bwMode="auto">
              <a:xfrm>
                <a:off x="5194" y="4140"/>
                <a:ext cx="510" cy="196"/>
              </a:xfrm>
              <a:custGeom>
                <a:avLst/>
                <a:gdLst>
                  <a:gd name="T0" fmla="*/ 340 w 510"/>
                  <a:gd name="T1" fmla="*/ 196 h 196"/>
                  <a:gd name="T2" fmla="*/ 348 w 510"/>
                  <a:gd name="T3" fmla="*/ 196 h 196"/>
                  <a:gd name="T4" fmla="*/ 484 w 510"/>
                  <a:gd name="T5" fmla="*/ 194 h 196"/>
                  <a:gd name="T6" fmla="*/ 500 w 510"/>
                  <a:gd name="T7" fmla="*/ 184 h 196"/>
                  <a:gd name="T8" fmla="*/ 510 w 510"/>
                  <a:gd name="T9" fmla="*/ 164 h 196"/>
                  <a:gd name="T10" fmla="*/ 508 w 510"/>
                  <a:gd name="T11" fmla="*/ 134 h 196"/>
                  <a:gd name="T12" fmla="*/ 486 w 510"/>
                  <a:gd name="T13" fmla="*/ 78 h 196"/>
                  <a:gd name="T14" fmla="*/ 444 w 510"/>
                  <a:gd name="T15" fmla="*/ 42 h 196"/>
                  <a:gd name="T16" fmla="*/ 436 w 510"/>
                  <a:gd name="T17" fmla="*/ 46 h 196"/>
                  <a:gd name="T18" fmla="*/ 442 w 510"/>
                  <a:gd name="T19" fmla="*/ 56 h 196"/>
                  <a:gd name="T20" fmla="*/ 438 w 510"/>
                  <a:gd name="T21" fmla="*/ 62 h 196"/>
                  <a:gd name="T22" fmla="*/ 432 w 510"/>
                  <a:gd name="T23" fmla="*/ 66 h 196"/>
                  <a:gd name="T24" fmla="*/ 412 w 510"/>
                  <a:gd name="T25" fmla="*/ 70 h 196"/>
                  <a:gd name="T26" fmla="*/ 394 w 510"/>
                  <a:gd name="T27" fmla="*/ 66 h 196"/>
                  <a:gd name="T28" fmla="*/ 382 w 510"/>
                  <a:gd name="T29" fmla="*/ 56 h 196"/>
                  <a:gd name="T30" fmla="*/ 382 w 510"/>
                  <a:gd name="T31" fmla="*/ 56 h 196"/>
                  <a:gd name="T32" fmla="*/ 398 w 510"/>
                  <a:gd name="T33" fmla="*/ 38 h 196"/>
                  <a:gd name="T34" fmla="*/ 376 w 510"/>
                  <a:gd name="T35" fmla="*/ 44 h 196"/>
                  <a:gd name="T36" fmla="*/ 356 w 510"/>
                  <a:gd name="T37" fmla="*/ 58 h 196"/>
                  <a:gd name="T38" fmla="*/ 326 w 510"/>
                  <a:gd name="T39" fmla="*/ 24 h 196"/>
                  <a:gd name="T40" fmla="*/ 290 w 510"/>
                  <a:gd name="T41" fmla="*/ 4 h 196"/>
                  <a:gd name="T42" fmla="*/ 260 w 510"/>
                  <a:gd name="T43" fmla="*/ 0 h 196"/>
                  <a:gd name="T44" fmla="*/ 224 w 510"/>
                  <a:gd name="T45" fmla="*/ 6 h 196"/>
                  <a:gd name="T46" fmla="*/ 192 w 510"/>
                  <a:gd name="T47" fmla="*/ 26 h 196"/>
                  <a:gd name="T48" fmla="*/ 174 w 510"/>
                  <a:gd name="T49" fmla="*/ 44 h 196"/>
                  <a:gd name="T50" fmla="*/ 126 w 510"/>
                  <a:gd name="T51" fmla="*/ 20 h 196"/>
                  <a:gd name="T52" fmla="*/ 98 w 510"/>
                  <a:gd name="T53" fmla="*/ 18 h 196"/>
                  <a:gd name="T54" fmla="*/ 66 w 510"/>
                  <a:gd name="T55" fmla="*/ 28 h 196"/>
                  <a:gd name="T56" fmla="*/ 18 w 510"/>
                  <a:gd name="T57" fmla="*/ 76 h 196"/>
                  <a:gd name="T58" fmla="*/ 0 w 510"/>
                  <a:gd name="T59" fmla="*/ 150 h 196"/>
                  <a:gd name="T60" fmla="*/ 2 w 510"/>
                  <a:gd name="T61" fmla="*/ 168 h 196"/>
                  <a:gd name="T62" fmla="*/ 16 w 510"/>
                  <a:gd name="T63" fmla="*/ 188 h 196"/>
                  <a:gd name="T64" fmla="*/ 36 w 510"/>
                  <a:gd name="T65" fmla="*/ 196 h 196"/>
                  <a:gd name="T66" fmla="*/ 238 w 510"/>
                  <a:gd name="T67" fmla="*/ 24 h 196"/>
                  <a:gd name="T68" fmla="*/ 240 w 510"/>
                  <a:gd name="T69" fmla="*/ 22 h 196"/>
                  <a:gd name="T70" fmla="*/ 254 w 510"/>
                  <a:gd name="T71" fmla="*/ 16 h 196"/>
                  <a:gd name="T72" fmla="*/ 268 w 510"/>
                  <a:gd name="T73" fmla="*/ 16 h 196"/>
                  <a:gd name="T74" fmla="*/ 282 w 510"/>
                  <a:gd name="T75" fmla="*/ 22 h 196"/>
                  <a:gd name="T76" fmla="*/ 284 w 510"/>
                  <a:gd name="T77" fmla="*/ 24 h 196"/>
                  <a:gd name="T78" fmla="*/ 282 w 510"/>
                  <a:gd name="T79" fmla="*/ 30 h 196"/>
                  <a:gd name="T80" fmla="*/ 282 w 510"/>
                  <a:gd name="T81" fmla="*/ 150 h 196"/>
                  <a:gd name="T82" fmla="*/ 260 w 510"/>
                  <a:gd name="T83" fmla="*/ 176 h 196"/>
                  <a:gd name="T84" fmla="*/ 238 w 510"/>
                  <a:gd name="T85" fmla="*/ 150 h 196"/>
                  <a:gd name="T86" fmla="*/ 252 w 510"/>
                  <a:gd name="T87" fmla="*/ 42 h 196"/>
                  <a:gd name="T88" fmla="*/ 238 w 510"/>
                  <a:gd name="T89" fmla="*/ 24 h 196"/>
                  <a:gd name="T90" fmla="*/ 238 w 510"/>
                  <a:gd name="T91" fmla="*/ 24 h 196"/>
                  <a:gd name="T92" fmla="*/ 128 w 510"/>
                  <a:gd name="T93" fmla="*/ 46 h 196"/>
                  <a:gd name="T94" fmla="*/ 128 w 510"/>
                  <a:gd name="T95" fmla="*/ 154 h 196"/>
                  <a:gd name="T96" fmla="*/ 108 w 510"/>
                  <a:gd name="T97" fmla="*/ 178 h 196"/>
                  <a:gd name="T98" fmla="*/ 88 w 510"/>
                  <a:gd name="T99" fmla="*/ 154 h 196"/>
                  <a:gd name="T100" fmla="*/ 100 w 510"/>
                  <a:gd name="T101" fmla="*/ 56 h 196"/>
                  <a:gd name="T102" fmla="*/ 88 w 510"/>
                  <a:gd name="T103" fmla="*/ 40 h 196"/>
                  <a:gd name="T104" fmla="*/ 90 w 510"/>
                  <a:gd name="T105" fmla="*/ 38 h 196"/>
                  <a:gd name="T106" fmla="*/ 96 w 510"/>
                  <a:gd name="T107" fmla="*/ 34 h 196"/>
                  <a:gd name="T108" fmla="*/ 108 w 510"/>
                  <a:gd name="T109" fmla="*/ 32 h 196"/>
                  <a:gd name="T110" fmla="*/ 122 w 510"/>
                  <a:gd name="T111" fmla="*/ 34 h 196"/>
                  <a:gd name="T112" fmla="*/ 130 w 510"/>
                  <a:gd name="T113" fmla="*/ 40 h 196"/>
                  <a:gd name="T114" fmla="*/ 130 w 510"/>
                  <a:gd name="T115" fmla="*/ 40 h 19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10" h="196">
                    <a:moveTo>
                      <a:pt x="182" y="196"/>
                    </a:moveTo>
                    <a:lnTo>
                      <a:pt x="340" y="196"/>
                    </a:lnTo>
                    <a:lnTo>
                      <a:pt x="344" y="196"/>
                    </a:lnTo>
                    <a:lnTo>
                      <a:pt x="348" y="196"/>
                    </a:lnTo>
                    <a:lnTo>
                      <a:pt x="478" y="196"/>
                    </a:lnTo>
                    <a:lnTo>
                      <a:pt x="484" y="194"/>
                    </a:lnTo>
                    <a:lnTo>
                      <a:pt x="490" y="192"/>
                    </a:lnTo>
                    <a:lnTo>
                      <a:pt x="496" y="188"/>
                    </a:lnTo>
                    <a:lnTo>
                      <a:pt x="500" y="184"/>
                    </a:lnTo>
                    <a:lnTo>
                      <a:pt x="504" y="178"/>
                    </a:lnTo>
                    <a:lnTo>
                      <a:pt x="508" y="172"/>
                    </a:lnTo>
                    <a:lnTo>
                      <a:pt x="510" y="164"/>
                    </a:lnTo>
                    <a:lnTo>
                      <a:pt x="510" y="156"/>
                    </a:lnTo>
                    <a:lnTo>
                      <a:pt x="508" y="134"/>
                    </a:lnTo>
                    <a:lnTo>
                      <a:pt x="504" y="114"/>
                    </a:lnTo>
                    <a:lnTo>
                      <a:pt x="496" y="94"/>
                    </a:lnTo>
                    <a:lnTo>
                      <a:pt x="486" y="78"/>
                    </a:lnTo>
                    <a:lnTo>
                      <a:pt x="474" y="64"/>
                    </a:lnTo>
                    <a:lnTo>
                      <a:pt x="460" y="52"/>
                    </a:lnTo>
                    <a:lnTo>
                      <a:pt x="444" y="42"/>
                    </a:lnTo>
                    <a:lnTo>
                      <a:pt x="428" y="38"/>
                    </a:lnTo>
                    <a:lnTo>
                      <a:pt x="436" y="46"/>
                    </a:lnTo>
                    <a:lnTo>
                      <a:pt x="440" y="52"/>
                    </a:lnTo>
                    <a:lnTo>
                      <a:pt x="442" y="56"/>
                    </a:lnTo>
                    <a:lnTo>
                      <a:pt x="438" y="62"/>
                    </a:lnTo>
                    <a:lnTo>
                      <a:pt x="432" y="66"/>
                    </a:lnTo>
                    <a:lnTo>
                      <a:pt x="422" y="70"/>
                    </a:lnTo>
                    <a:lnTo>
                      <a:pt x="412" y="70"/>
                    </a:lnTo>
                    <a:lnTo>
                      <a:pt x="402" y="70"/>
                    </a:lnTo>
                    <a:lnTo>
                      <a:pt x="394" y="66"/>
                    </a:lnTo>
                    <a:lnTo>
                      <a:pt x="386" y="62"/>
                    </a:lnTo>
                    <a:lnTo>
                      <a:pt x="382" y="56"/>
                    </a:lnTo>
                    <a:lnTo>
                      <a:pt x="386" y="50"/>
                    </a:lnTo>
                    <a:lnTo>
                      <a:pt x="390" y="46"/>
                    </a:lnTo>
                    <a:lnTo>
                      <a:pt x="398" y="38"/>
                    </a:lnTo>
                    <a:lnTo>
                      <a:pt x="386" y="40"/>
                    </a:lnTo>
                    <a:lnTo>
                      <a:pt x="376" y="44"/>
                    </a:lnTo>
                    <a:lnTo>
                      <a:pt x="366" y="50"/>
                    </a:lnTo>
                    <a:lnTo>
                      <a:pt x="356" y="58"/>
                    </a:lnTo>
                    <a:lnTo>
                      <a:pt x="348" y="44"/>
                    </a:lnTo>
                    <a:lnTo>
                      <a:pt x="338" y="34"/>
                    </a:lnTo>
                    <a:lnTo>
                      <a:pt x="326" y="24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90" y="4"/>
                    </a:lnTo>
                    <a:lnTo>
                      <a:pt x="276" y="0"/>
                    </a:lnTo>
                    <a:lnTo>
                      <a:pt x="260" y="0"/>
                    </a:lnTo>
                    <a:lnTo>
                      <a:pt x="248" y="0"/>
                    </a:lnTo>
                    <a:lnTo>
                      <a:pt x="236" y="2"/>
                    </a:lnTo>
                    <a:lnTo>
                      <a:pt x="224" y="6"/>
                    </a:lnTo>
                    <a:lnTo>
                      <a:pt x="212" y="12"/>
                    </a:lnTo>
                    <a:lnTo>
                      <a:pt x="202" y="18"/>
                    </a:lnTo>
                    <a:lnTo>
                      <a:pt x="192" y="26"/>
                    </a:lnTo>
                    <a:lnTo>
                      <a:pt x="182" y="34"/>
                    </a:lnTo>
                    <a:lnTo>
                      <a:pt x="174" y="44"/>
                    </a:lnTo>
                    <a:lnTo>
                      <a:pt x="160" y="32"/>
                    </a:lnTo>
                    <a:lnTo>
                      <a:pt x="144" y="24"/>
                    </a:lnTo>
                    <a:lnTo>
                      <a:pt x="126" y="20"/>
                    </a:lnTo>
                    <a:lnTo>
                      <a:pt x="108" y="18"/>
                    </a:lnTo>
                    <a:lnTo>
                      <a:pt x="98" y="18"/>
                    </a:lnTo>
                    <a:lnTo>
                      <a:pt x="86" y="20"/>
                    </a:lnTo>
                    <a:lnTo>
                      <a:pt x="76" y="24"/>
                    </a:lnTo>
                    <a:lnTo>
                      <a:pt x="66" y="28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18" y="76"/>
                    </a:lnTo>
                    <a:lnTo>
                      <a:pt x="8" y="100"/>
                    </a:lnTo>
                    <a:lnTo>
                      <a:pt x="2" y="124"/>
                    </a:lnTo>
                    <a:lnTo>
                      <a:pt x="0" y="150"/>
                    </a:lnTo>
                    <a:lnTo>
                      <a:pt x="0" y="160"/>
                    </a:lnTo>
                    <a:lnTo>
                      <a:pt x="2" y="168"/>
                    </a:lnTo>
                    <a:lnTo>
                      <a:pt x="6" y="176"/>
                    </a:lnTo>
                    <a:lnTo>
                      <a:pt x="10" y="182"/>
                    </a:lnTo>
                    <a:lnTo>
                      <a:pt x="16" y="188"/>
                    </a:lnTo>
                    <a:lnTo>
                      <a:pt x="22" y="192"/>
                    </a:lnTo>
                    <a:lnTo>
                      <a:pt x="28" y="194"/>
                    </a:lnTo>
                    <a:lnTo>
                      <a:pt x="36" y="196"/>
                    </a:lnTo>
                    <a:lnTo>
                      <a:pt x="180" y="196"/>
                    </a:lnTo>
                    <a:lnTo>
                      <a:pt x="182" y="196"/>
                    </a:lnTo>
                    <a:close/>
                    <a:moveTo>
                      <a:pt x="238" y="24"/>
                    </a:moveTo>
                    <a:lnTo>
                      <a:pt x="238" y="24"/>
                    </a:lnTo>
                    <a:lnTo>
                      <a:pt x="240" y="22"/>
                    </a:lnTo>
                    <a:lnTo>
                      <a:pt x="246" y="18"/>
                    </a:lnTo>
                    <a:lnTo>
                      <a:pt x="254" y="16"/>
                    </a:lnTo>
                    <a:lnTo>
                      <a:pt x="260" y="14"/>
                    </a:lnTo>
                    <a:lnTo>
                      <a:pt x="268" y="16"/>
                    </a:lnTo>
                    <a:lnTo>
                      <a:pt x="276" y="18"/>
                    </a:lnTo>
                    <a:lnTo>
                      <a:pt x="282" y="22"/>
                    </a:lnTo>
                    <a:lnTo>
                      <a:pt x="284" y="24"/>
                    </a:lnTo>
                    <a:lnTo>
                      <a:pt x="282" y="30"/>
                    </a:lnTo>
                    <a:lnTo>
                      <a:pt x="270" y="42"/>
                    </a:lnTo>
                    <a:lnTo>
                      <a:pt x="268" y="44"/>
                    </a:lnTo>
                    <a:lnTo>
                      <a:pt x="282" y="150"/>
                    </a:lnTo>
                    <a:lnTo>
                      <a:pt x="266" y="170"/>
                    </a:lnTo>
                    <a:lnTo>
                      <a:pt x="264" y="174"/>
                    </a:lnTo>
                    <a:lnTo>
                      <a:pt x="260" y="176"/>
                    </a:lnTo>
                    <a:lnTo>
                      <a:pt x="258" y="174"/>
                    </a:lnTo>
                    <a:lnTo>
                      <a:pt x="256" y="170"/>
                    </a:lnTo>
                    <a:lnTo>
                      <a:pt x="238" y="150"/>
                    </a:lnTo>
                    <a:lnTo>
                      <a:pt x="254" y="44"/>
                    </a:lnTo>
                    <a:lnTo>
                      <a:pt x="252" y="42"/>
                    </a:lnTo>
                    <a:lnTo>
                      <a:pt x="244" y="34"/>
                    </a:lnTo>
                    <a:lnTo>
                      <a:pt x="240" y="30"/>
                    </a:lnTo>
                    <a:lnTo>
                      <a:pt x="238" y="24"/>
                    </a:lnTo>
                    <a:close/>
                    <a:moveTo>
                      <a:pt x="130" y="40"/>
                    </a:moveTo>
                    <a:lnTo>
                      <a:pt x="130" y="40"/>
                    </a:lnTo>
                    <a:lnTo>
                      <a:pt x="128" y="46"/>
                    </a:lnTo>
                    <a:lnTo>
                      <a:pt x="118" y="56"/>
                    </a:lnTo>
                    <a:lnTo>
                      <a:pt x="114" y="58"/>
                    </a:lnTo>
                    <a:lnTo>
                      <a:pt x="128" y="154"/>
                    </a:lnTo>
                    <a:lnTo>
                      <a:pt x="114" y="172"/>
                    </a:lnTo>
                    <a:lnTo>
                      <a:pt x="110" y="176"/>
                    </a:lnTo>
                    <a:lnTo>
                      <a:pt x="108" y="178"/>
                    </a:lnTo>
                    <a:lnTo>
                      <a:pt x="106" y="176"/>
                    </a:lnTo>
                    <a:lnTo>
                      <a:pt x="104" y="172"/>
                    </a:lnTo>
                    <a:lnTo>
                      <a:pt x="88" y="154"/>
                    </a:lnTo>
                    <a:lnTo>
                      <a:pt x="102" y="58"/>
                    </a:lnTo>
                    <a:lnTo>
                      <a:pt x="100" y="56"/>
                    </a:lnTo>
                    <a:lnTo>
                      <a:pt x="90" y="44"/>
                    </a:lnTo>
                    <a:lnTo>
                      <a:pt x="88" y="40"/>
                    </a:lnTo>
                    <a:lnTo>
                      <a:pt x="90" y="38"/>
                    </a:lnTo>
                    <a:lnTo>
                      <a:pt x="96" y="34"/>
                    </a:lnTo>
                    <a:lnTo>
                      <a:pt x="102" y="32"/>
                    </a:lnTo>
                    <a:lnTo>
                      <a:pt x="108" y="32"/>
                    </a:lnTo>
                    <a:lnTo>
                      <a:pt x="116" y="32"/>
                    </a:lnTo>
                    <a:lnTo>
                      <a:pt x="122" y="34"/>
                    </a:lnTo>
                    <a:lnTo>
                      <a:pt x="128" y="38"/>
                    </a:lnTo>
                    <a:lnTo>
                      <a:pt x="130" y="4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0" name="그룹 252"/>
            <p:cNvGrpSpPr>
              <a:grpSpLocks/>
            </p:cNvGrpSpPr>
            <p:nvPr/>
          </p:nvGrpSpPr>
          <p:grpSpPr bwMode="auto">
            <a:xfrm>
              <a:off x="9086851" y="2852739"/>
              <a:ext cx="414338" cy="506411"/>
              <a:chOff x="7477980" y="2476153"/>
              <a:chExt cx="698501" cy="852488"/>
            </a:xfrm>
          </p:grpSpPr>
          <p:sp>
            <p:nvSpPr>
              <p:cNvPr id="121" name="Freeform 43"/>
              <p:cNvSpPr>
                <a:spLocks/>
              </p:cNvSpPr>
              <p:nvPr/>
            </p:nvSpPr>
            <p:spPr bwMode="auto">
              <a:xfrm>
                <a:off x="7920893" y="2504728"/>
                <a:ext cx="255588" cy="800100"/>
              </a:xfrm>
              <a:custGeom>
                <a:avLst/>
                <a:gdLst>
                  <a:gd name="T0" fmla="*/ 2147483647 w 161"/>
                  <a:gd name="T1" fmla="*/ 0 h 504"/>
                  <a:gd name="T2" fmla="*/ 2147483647 w 161"/>
                  <a:gd name="T3" fmla="*/ 0 h 504"/>
                  <a:gd name="T4" fmla="*/ 2147483647 w 161"/>
                  <a:gd name="T5" fmla="*/ 2147483647 h 504"/>
                  <a:gd name="T6" fmla="*/ 2147483647 w 161"/>
                  <a:gd name="T7" fmla="*/ 2147483647 h 504"/>
                  <a:gd name="T8" fmla="*/ 2147483647 w 161"/>
                  <a:gd name="T9" fmla="*/ 2147483647 h 504"/>
                  <a:gd name="T10" fmla="*/ 2147483647 w 161"/>
                  <a:gd name="T11" fmla="*/ 2147483647 h 504"/>
                  <a:gd name="T12" fmla="*/ 2147483647 w 161"/>
                  <a:gd name="T13" fmla="*/ 2147483647 h 504"/>
                  <a:gd name="T14" fmla="*/ 2147483647 w 161"/>
                  <a:gd name="T15" fmla="*/ 2147483647 h 504"/>
                  <a:gd name="T16" fmla="*/ 0 w 161"/>
                  <a:gd name="T17" fmla="*/ 2147483647 h 504"/>
                  <a:gd name="T18" fmla="*/ 0 w 161"/>
                  <a:gd name="T19" fmla="*/ 2147483647 h 504"/>
                  <a:gd name="T20" fmla="*/ 0 w 161"/>
                  <a:gd name="T21" fmla="*/ 2147483647 h 504"/>
                  <a:gd name="T22" fmla="*/ 0 w 161"/>
                  <a:gd name="T23" fmla="*/ 2147483647 h 504"/>
                  <a:gd name="T24" fmla="*/ 2147483647 w 161"/>
                  <a:gd name="T25" fmla="*/ 2147483647 h 504"/>
                  <a:gd name="T26" fmla="*/ 2147483647 w 161"/>
                  <a:gd name="T27" fmla="*/ 2147483647 h 504"/>
                  <a:gd name="T28" fmla="*/ 2147483647 w 161"/>
                  <a:gd name="T29" fmla="*/ 2147483647 h 504"/>
                  <a:gd name="T30" fmla="*/ 2147483647 w 161"/>
                  <a:gd name="T31" fmla="*/ 2147483647 h 504"/>
                  <a:gd name="T32" fmla="*/ 2147483647 w 161"/>
                  <a:gd name="T33" fmla="*/ 2147483647 h 504"/>
                  <a:gd name="T34" fmla="*/ 2147483647 w 161"/>
                  <a:gd name="T35" fmla="*/ 2147483647 h 504"/>
                  <a:gd name="T36" fmla="*/ 2147483647 w 161"/>
                  <a:gd name="T37" fmla="*/ 2147483647 h 504"/>
                  <a:gd name="T38" fmla="*/ 2147483647 w 161"/>
                  <a:gd name="T39" fmla="*/ 2147483647 h 504"/>
                  <a:gd name="T40" fmla="*/ 2147483647 w 161"/>
                  <a:gd name="T41" fmla="*/ 2147483647 h 504"/>
                  <a:gd name="T42" fmla="*/ 2147483647 w 161"/>
                  <a:gd name="T43" fmla="*/ 2147483647 h 504"/>
                  <a:gd name="T44" fmla="*/ 2147483647 w 161"/>
                  <a:gd name="T45" fmla="*/ 2147483647 h 504"/>
                  <a:gd name="T46" fmla="*/ 2147483647 w 161"/>
                  <a:gd name="T47" fmla="*/ 2147483647 h 504"/>
                  <a:gd name="T48" fmla="*/ 2147483647 w 161"/>
                  <a:gd name="T49" fmla="*/ 2147483647 h 504"/>
                  <a:gd name="T50" fmla="*/ 2147483647 w 161"/>
                  <a:gd name="T51" fmla="*/ 2147483647 h 504"/>
                  <a:gd name="T52" fmla="*/ 2147483647 w 161"/>
                  <a:gd name="T53" fmla="*/ 2147483647 h 504"/>
                  <a:gd name="T54" fmla="*/ 2147483647 w 161"/>
                  <a:gd name="T55" fmla="*/ 2147483647 h 504"/>
                  <a:gd name="T56" fmla="*/ 2147483647 w 161"/>
                  <a:gd name="T57" fmla="*/ 2147483647 h 504"/>
                  <a:gd name="T58" fmla="*/ 2147483647 w 161"/>
                  <a:gd name="T59" fmla="*/ 0 h 504"/>
                  <a:gd name="T60" fmla="*/ 2147483647 w 161"/>
                  <a:gd name="T61" fmla="*/ 0 h 504"/>
                  <a:gd name="T62" fmla="*/ 2147483647 w 161"/>
                  <a:gd name="T63" fmla="*/ 0 h 5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1" h="504">
                    <a:moveTo>
                      <a:pt x="156" y="0"/>
                    </a:moveTo>
                    <a:lnTo>
                      <a:pt x="156" y="0"/>
                    </a:lnTo>
                    <a:lnTo>
                      <a:pt x="20" y="63"/>
                    </a:lnTo>
                    <a:lnTo>
                      <a:pt x="16" y="65"/>
                    </a:lnTo>
                    <a:lnTo>
                      <a:pt x="12" y="69"/>
                    </a:lnTo>
                    <a:lnTo>
                      <a:pt x="6" y="77"/>
                    </a:lnTo>
                    <a:lnTo>
                      <a:pt x="2" y="87"/>
                    </a:lnTo>
                    <a:lnTo>
                      <a:pt x="0" y="96"/>
                    </a:lnTo>
                    <a:lnTo>
                      <a:pt x="0" y="492"/>
                    </a:lnTo>
                    <a:lnTo>
                      <a:pt x="0" y="497"/>
                    </a:lnTo>
                    <a:lnTo>
                      <a:pt x="2" y="500"/>
                    </a:lnTo>
                    <a:lnTo>
                      <a:pt x="4" y="503"/>
                    </a:lnTo>
                    <a:lnTo>
                      <a:pt x="8" y="504"/>
                    </a:lnTo>
                    <a:lnTo>
                      <a:pt x="11" y="503"/>
                    </a:lnTo>
                    <a:lnTo>
                      <a:pt x="15" y="501"/>
                    </a:lnTo>
                    <a:lnTo>
                      <a:pt x="143" y="440"/>
                    </a:lnTo>
                    <a:lnTo>
                      <a:pt x="147" y="437"/>
                    </a:lnTo>
                    <a:lnTo>
                      <a:pt x="151" y="434"/>
                    </a:lnTo>
                    <a:lnTo>
                      <a:pt x="156" y="426"/>
                    </a:lnTo>
                    <a:lnTo>
                      <a:pt x="160" y="417"/>
                    </a:lnTo>
                    <a:lnTo>
                      <a:pt x="161" y="406"/>
                    </a:lnTo>
                    <a:lnTo>
                      <a:pt x="161" y="12"/>
                    </a:lnTo>
                    <a:lnTo>
                      <a:pt x="161" y="6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44"/>
              <p:cNvSpPr>
                <a:spLocks noEditPoints="1"/>
              </p:cNvSpPr>
              <p:nvPr/>
            </p:nvSpPr>
            <p:spPr bwMode="auto">
              <a:xfrm>
                <a:off x="7477980" y="2476153"/>
                <a:ext cx="677863" cy="852488"/>
              </a:xfrm>
              <a:custGeom>
                <a:avLst/>
                <a:gdLst>
                  <a:gd name="T0" fmla="*/ 0 w 427"/>
                  <a:gd name="T1" fmla="*/ 2147483647 h 537"/>
                  <a:gd name="T2" fmla="*/ 0 w 427"/>
                  <a:gd name="T3" fmla="*/ 2147483647 h 537"/>
                  <a:gd name="T4" fmla="*/ 2147483647 w 427"/>
                  <a:gd name="T5" fmla="*/ 2147483647 h 537"/>
                  <a:gd name="T6" fmla="*/ 2147483647 w 427"/>
                  <a:gd name="T7" fmla="*/ 2147483647 h 537"/>
                  <a:gd name="T8" fmla="*/ 2147483647 w 427"/>
                  <a:gd name="T9" fmla="*/ 2147483647 h 537"/>
                  <a:gd name="T10" fmla="*/ 2147483647 w 427"/>
                  <a:gd name="T11" fmla="*/ 2147483647 h 537"/>
                  <a:gd name="T12" fmla="*/ 2147483647 w 427"/>
                  <a:gd name="T13" fmla="*/ 2147483647 h 537"/>
                  <a:gd name="T14" fmla="*/ 2147483647 w 427"/>
                  <a:gd name="T15" fmla="*/ 2147483647 h 537"/>
                  <a:gd name="T16" fmla="*/ 2147483647 w 427"/>
                  <a:gd name="T17" fmla="*/ 2147483647 h 537"/>
                  <a:gd name="T18" fmla="*/ 2147483647 w 427"/>
                  <a:gd name="T19" fmla="*/ 2147483647 h 537"/>
                  <a:gd name="T20" fmla="*/ 2147483647 w 427"/>
                  <a:gd name="T21" fmla="*/ 2147483647 h 537"/>
                  <a:gd name="T22" fmla="*/ 2147483647 w 427"/>
                  <a:gd name="T23" fmla="*/ 2147483647 h 537"/>
                  <a:gd name="T24" fmla="*/ 2147483647 w 427"/>
                  <a:gd name="T25" fmla="*/ 2147483647 h 537"/>
                  <a:gd name="T26" fmla="*/ 2147483647 w 427"/>
                  <a:gd name="T27" fmla="*/ 2147483647 h 537"/>
                  <a:gd name="T28" fmla="*/ 2147483647 w 427"/>
                  <a:gd name="T29" fmla="*/ 2147483647 h 537"/>
                  <a:gd name="T30" fmla="*/ 2147483647 w 427"/>
                  <a:gd name="T31" fmla="*/ 2147483647 h 537"/>
                  <a:gd name="T32" fmla="*/ 2147483647 w 427"/>
                  <a:gd name="T33" fmla="*/ 2147483647 h 537"/>
                  <a:gd name="T34" fmla="*/ 2147483647 w 427"/>
                  <a:gd name="T35" fmla="*/ 2147483647 h 537"/>
                  <a:gd name="T36" fmla="*/ 2147483647 w 427"/>
                  <a:gd name="T37" fmla="*/ 0 h 537"/>
                  <a:gd name="T38" fmla="*/ 2147483647 w 427"/>
                  <a:gd name="T39" fmla="*/ 2147483647 h 537"/>
                  <a:gd name="T40" fmla="*/ 2147483647 w 427"/>
                  <a:gd name="T41" fmla="*/ 2147483647 h 537"/>
                  <a:gd name="T42" fmla="*/ 2147483647 w 427"/>
                  <a:gd name="T43" fmla="*/ 2147483647 h 537"/>
                  <a:gd name="T44" fmla="*/ 2147483647 w 427"/>
                  <a:gd name="T45" fmla="*/ 2147483647 h 537"/>
                  <a:gd name="T46" fmla="*/ 2147483647 w 427"/>
                  <a:gd name="T47" fmla="*/ 2147483647 h 537"/>
                  <a:gd name="T48" fmla="*/ 0 w 427"/>
                  <a:gd name="T49" fmla="*/ 2147483647 h 537"/>
                  <a:gd name="T50" fmla="*/ 0 w 427"/>
                  <a:gd name="T51" fmla="*/ 2147483647 h 537"/>
                  <a:gd name="T52" fmla="*/ 2147483647 w 427"/>
                  <a:gd name="T53" fmla="*/ 2147483647 h 537"/>
                  <a:gd name="T54" fmla="*/ 2147483647 w 427"/>
                  <a:gd name="T55" fmla="*/ 2147483647 h 537"/>
                  <a:gd name="T56" fmla="*/ 2147483647 w 427"/>
                  <a:gd name="T57" fmla="*/ 2147483647 h 537"/>
                  <a:gd name="T58" fmla="*/ 2147483647 w 427"/>
                  <a:gd name="T59" fmla="*/ 2147483647 h 537"/>
                  <a:gd name="T60" fmla="*/ 2147483647 w 427"/>
                  <a:gd name="T61" fmla="*/ 2147483647 h 537"/>
                  <a:gd name="T62" fmla="*/ 2147483647 w 427"/>
                  <a:gd name="T63" fmla="*/ 2147483647 h 537"/>
                  <a:gd name="T64" fmla="*/ 2147483647 w 427"/>
                  <a:gd name="T65" fmla="*/ 2147483647 h 5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427" h="537">
                    <a:moveTo>
                      <a:pt x="0" y="110"/>
                    </a:moveTo>
                    <a:lnTo>
                      <a:pt x="0" y="509"/>
                    </a:lnTo>
                    <a:lnTo>
                      <a:pt x="0" y="515"/>
                    </a:lnTo>
                    <a:lnTo>
                      <a:pt x="2" y="519"/>
                    </a:lnTo>
                    <a:lnTo>
                      <a:pt x="4" y="525"/>
                    </a:lnTo>
                    <a:lnTo>
                      <a:pt x="7" y="529"/>
                    </a:lnTo>
                    <a:lnTo>
                      <a:pt x="11" y="532"/>
                    </a:lnTo>
                    <a:lnTo>
                      <a:pt x="15" y="534"/>
                    </a:lnTo>
                    <a:lnTo>
                      <a:pt x="20" y="537"/>
                    </a:lnTo>
                    <a:lnTo>
                      <a:pt x="26" y="537"/>
                    </a:lnTo>
                    <a:lnTo>
                      <a:pt x="236" y="537"/>
                    </a:lnTo>
                    <a:lnTo>
                      <a:pt x="242" y="537"/>
                    </a:lnTo>
                    <a:lnTo>
                      <a:pt x="246" y="534"/>
                    </a:lnTo>
                    <a:lnTo>
                      <a:pt x="251" y="532"/>
                    </a:lnTo>
                    <a:lnTo>
                      <a:pt x="255" y="529"/>
                    </a:lnTo>
                    <a:lnTo>
                      <a:pt x="258" y="525"/>
                    </a:lnTo>
                    <a:lnTo>
                      <a:pt x="261" y="519"/>
                    </a:lnTo>
                    <a:lnTo>
                      <a:pt x="263" y="515"/>
                    </a:lnTo>
                    <a:lnTo>
                      <a:pt x="263" y="509"/>
                    </a:lnTo>
                    <a:lnTo>
                      <a:pt x="263" y="110"/>
                    </a:lnTo>
                    <a:lnTo>
                      <a:pt x="263" y="105"/>
                    </a:lnTo>
                    <a:lnTo>
                      <a:pt x="265" y="99"/>
                    </a:lnTo>
                    <a:lnTo>
                      <a:pt x="270" y="89"/>
                    </a:lnTo>
                    <a:lnTo>
                      <a:pt x="278" y="79"/>
                    </a:lnTo>
                    <a:lnTo>
                      <a:pt x="282" y="75"/>
                    </a:lnTo>
                    <a:lnTo>
                      <a:pt x="287" y="73"/>
                    </a:lnTo>
                    <a:lnTo>
                      <a:pt x="418" y="11"/>
                    </a:lnTo>
                    <a:lnTo>
                      <a:pt x="424" y="7"/>
                    </a:lnTo>
                    <a:lnTo>
                      <a:pt x="426" y="4"/>
                    </a:lnTo>
                    <a:lnTo>
                      <a:pt x="427" y="3"/>
                    </a:lnTo>
                    <a:lnTo>
                      <a:pt x="426" y="1"/>
                    </a:lnTo>
                    <a:lnTo>
                      <a:pt x="423" y="1"/>
                    </a:lnTo>
                    <a:lnTo>
                      <a:pt x="415" y="0"/>
                    </a:lnTo>
                    <a:lnTo>
                      <a:pt x="208" y="0"/>
                    </a:lnTo>
                    <a:lnTo>
                      <a:pt x="196" y="1"/>
                    </a:lnTo>
                    <a:lnTo>
                      <a:pt x="183" y="3"/>
                    </a:lnTo>
                    <a:lnTo>
                      <a:pt x="169" y="7"/>
                    </a:lnTo>
                    <a:lnTo>
                      <a:pt x="157" y="11"/>
                    </a:lnTo>
                    <a:lnTo>
                      <a:pt x="23" y="73"/>
                    </a:lnTo>
                    <a:lnTo>
                      <a:pt x="19" y="75"/>
                    </a:lnTo>
                    <a:lnTo>
                      <a:pt x="15" y="79"/>
                    </a:lnTo>
                    <a:lnTo>
                      <a:pt x="7" y="89"/>
                    </a:lnTo>
                    <a:lnTo>
                      <a:pt x="2" y="99"/>
                    </a:lnTo>
                    <a:lnTo>
                      <a:pt x="0" y="105"/>
                    </a:lnTo>
                    <a:lnTo>
                      <a:pt x="0" y="110"/>
                    </a:lnTo>
                    <a:close/>
                    <a:moveTo>
                      <a:pt x="54" y="166"/>
                    </a:moveTo>
                    <a:lnTo>
                      <a:pt x="193" y="166"/>
                    </a:lnTo>
                    <a:lnTo>
                      <a:pt x="193" y="183"/>
                    </a:lnTo>
                    <a:lnTo>
                      <a:pt x="54" y="183"/>
                    </a:lnTo>
                    <a:lnTo>
                      <a:pt x="54" y="166"/>
                    </a:lnTo>
                    <a:close/>
                    <a:moveTo>
                      <a:pt x="54" y="204"/>
                    </a:moveTo>
                    <a:lnTo>
                      <a:pt x="193" y="204"/>
                    </a:lnTo>
                    <a:lnTo>
                      <a:pt x="193" y="220"/>
                    </a:lnTo>
                    <a:lnTo>
                      <a:pt x="54" y="220"/>
                    </a:lnTo>
                    <a:lnTo>
                      <a:pt x="54" y="204"/>
                    </a:lnTo>
                    <a:close/>
                    <a:moveTo>
                      <a:pt x="54" y="242"/>
                    </a:moveTo>
                    <a:lnTo>
                      <a:pt x="193" y="242"/>
                    </a:lnTo>
                    <a:lnTo>
                      <a:pt x="193" y="258"/>
                    </a:lnTo>
                    <a:lnTo>
                      <a:pt x="54" y="258"/>
                    </a:lnTo>
                    <a:lnTo>
                      <a:pt x="54" y="24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77" name="그룹 176"/>
          <p:cNvGrpSpPr/>
          <p:nvPr/>
        </p:nvGrpSpPr>
        <p:grpSpPr>
          <a:xfrm>
            <a:off x="28281" y="2009899"/>
            <a:ext cx="9642476" cy="4453249"/>
            <a:chOff x="28281" y="1785927"/>
            <a:chExt cx="9642476" cy="4453249"/>
          </a:xfrm>
        </p:grpSpPr>
        <p:grpSp>
          <p:nvGrpSpPr>
            <p:cNvPr id="178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81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83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보안 통신 프로토콜을 통한 암호화 통신 기능 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&amp;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메시지 </a:t>
                  </a:r>
                  <a:r>
                    <a:rPr lang="ko-KR" altLang="en-US" sz="1100" b="0" kern="0" dirty="0" err="1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무결성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및 기밀성 보장 기능</a:t>
                  </a:r>
                </a:p>
              </p:txBody>
            </p:sp>
          </p:grpSp>
          <p:sp>
            <p:nvSpPr>
              <p:cNvPr id="182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79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243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86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5.2.8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접근제어 및 보안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보안적으로 각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서비스 별로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연관된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ID/Secret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호출시에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G/W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이를 검증하고 추가적으로 스키마 검증을 통해서 들어온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호출이 귀사가 허가하거나 제공한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맞는지 검증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정책을 작성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가능하여 각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그룹사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환경에 적합한 검증 기능을 유연하게 추가 가능합니다</a:t>
            </a:r>
          </a:p>
        </p:txBody>
      </p:sp>
      <p:grpSp>
        <p:nvGrpSpPr>
          <p:cNvPr id="161" name="그룹 160"/>
          <p:cNvGrpSpPr/>
          <p:nvPr/>
        </p:nvGrpSpPr>
        <p:grpSpPr>
          <a:xfrm>
            <a:off x="452406" y="2500306"/>
            <a:ext cx="9138217" cy="3981844"/>
            <a:chOff x="529691" y="2143116"/>
            <a:chExt cx="9138217" cy="4339034"/>
          </a:xfrm>
        </p:grpSpPr>
        <p:grpSp>
          <p:nvGrpSpPr>
            <p:cNvPr id="108" name="그룹 2"/>
            <p:cNvGrpSpPr>
              <a:grpSpLocks/>
            </p:cNvGrpSpPr>
            <p:nvPr/>
          </p:nvGrpSpPr>
          <p:grpSpPr bwMode="auto">
            <a:xfrm>
              <a:off x="529691" y="5820448"/>
              <a:ext cx="9058275" cy="661702"/>
              <a:chOff x="427212" y="1778293"/>
              <a:chExt cx="9059688" cy="881528"/>
            </a:xfrm>
          </p:grpSpPr>
          <p:pic>
            <p:nvPicPr>
              <p:cNvPr id="109" name="Picture 2" descr="C:\Users\young\Desktop\제목 없음-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4"/>
              <a:stretch>
                <a:fillRect/>
              </a:stretch>
            </p:blipFill>
            <p:spPr bwMode="auto">
              <a:xfrm>
                <a:off x="427212" y="1778293"/>
                <a:ext cx="4498344" cy="881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" name="Picture 2" descr="C:\Users\young\Desktop\제목 없음-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02"/>
              <a:stretch>
                <a:fillRect/>
              </a:stretch>
            </p:blipFill>
            <p:spPr bwMode="auto">
              <a:xfrm>
                <a:off x="4953472" y="1778293"/>
                <a:ext cx="4533428" cy="881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1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99" y="4212634"/>
              <a:ext cx="2685458" cy="1530882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sp>
          <p:nvSpPr>
            <p:cNvPr id="112" name="Text Box 28"/>
            <p:cNvSpPr txBox="1">
              <a:spLocks noChangeArrowheads="1"/>
            </p:cNvSpPr>
            <p:nvPr/>
          </p:nvSpPr>
          <p:spPr bwMode="auto">
            <a:xfrm>
              <a:off x="4380520" y="3221921"/>
              <a:ext cx="2089150" cy="300038"/>
            </a:xfrm>
            <a:prstGeom prst="rect">
              <a:avLst/>
            </a:prstGeom>
            <a:solidFill>
              <a:srgbClr val="5DC5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Client ID/Secret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검증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113" name="Text Box 29"/>
            <p:cNvSpPr txBox="1">
              <a:spLocks noChangeArrowheads="1"/>
            </p:cNvSpPr>
            <p:nvPr/>
          </p:nvSpPr>
          <p:spPr bwMode="auto">
            <a:xfrm>
              <a:off x="4380520" y="3617209"/>
              <a:ext cx="2089150" cy="300037"/>
            </a:xfrm>
            <a:prstGeom prst="rect">
              <a:avLst/>
            </a:prstGeom>
            <a:solidFill>
              <a:srgbClr val="5DC5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API </a:t>
              </a:r>
              <a:r>
                <a:rPr kumimoji="0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형식 검증</a:t>
              </a:r>
              <a:endPara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4380520" y="4009321"/>
              <a:ext cx="2089150" cy="300038"/>
            </a:xfrm>
            <a:prstGeom prst="rect">
              <a:avLst/>
            </a:prstGeom>
            <a:solidFill>
              <a:srgbClr val="5DC5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API </a:t>
              </a:r>
              <a:r>
                <a:rPr kumimoji="0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내용 검증</a:t>
              </a:r>
            </a:p>
          </p:txBody>
        </p:sp>
        <p:sp>
          <p:nvSpPr>
            <p:cNvPr id="115" name="Text Box 45"/>
            <p:cNvSpPr txBox="1">
              <a:spLocks noChangeArrowheads="1"/>
            </p:cNvSpPr>
            <p:nvPr/>
          </p:nvSpPr>
          <p:spPr bwMode="auto">
            <a:xfrm>
              <a:off x="1556134" y="2146291"/>
              <a:ext cx="11624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latinLnBrk="0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</a:rPr>
                <a:t>서비스 요청자</a:t>
              </a:r>
            </a:p>
          </p:txBody>
        </p:sp>
        <p:sp>
          <p:nvSpPr>
            <p:cNvPr id="116" name="Text Box 46"/>
            <p:cNvSpPr txBox="1">
              <a:spLocks noChangeArrowheads="1"/>
            </p:cNvSpPr>
            <p:nvPr/>
          </p:nvSpPr>
          <p:spPr bwMode="auto">
            <a:xfrm>
              <a:off x="8172834" y="2143116"/>
              <a:ext cx="11624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latinLnBrk="0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</a:rPr>
                <a:t>서비스 제공자</a:t>
              </a:r>
            </a:p>
          </p:txBody>
        </p:sp>
        <p:sp>
          <p:nvSpPr>
            <p:cNvPr id="117" name="Text Box 67"/>
            <p:cNvSpPr txBox="1">
              <a:spLocks noChangeArrowheads="1"/>
            </p:cNvSpPr>
            <p:nvPr/>
          </p:nvSpPr>
          <p:spPr bwMode="auto">
            <a:xfrm>
              <a:off x="7357082" y="2823459"/>
              <a:ext cx="1014413" cy="4001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Backend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</a:t>
              </a:r>
            </a:p>
          </p:txBody>
        </p:sp>
        <p:pic>
          <p:nvPicPr>
            <p:cNvPr id="118" name="Picture 73" descr="p59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787" y="2645870"/>
              <a:ext cx="664828" cy="117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 Box 13"/>
            <p:cNvSpPr txBox="1">
              <a:spLocks noChangeArrowheads="1"/>
            </p:cNvSpPr>
            <p:nvPr/>
          </p:nvSpPr>
          <p:spPr bwMode="auto">
            <a:xfrm>
              <a:off x="6576032" y="3648959"/>
              <a:ext cx="950913" cy="507823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6" rIns="91432" bIns="45716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kern="0" dirty="0">
                  <a:solidFill>
                    <a:srgbClr val="333333"/>
                  </a:solidFill>
                  <a:latin typeface="맑은 고딕" panose="020B0503020000020004" pitchFamily="50" charset="-127"/>
                </a:rPr>
                <a:t>유효한 요청에 대해서만 서비스 호출</a:t>
              </a:r>
            </a:p>
          </p:txBody>
        </p:sp>
        <p:pic>
          <p:nvPicPr>
            <p:cNvPr id="120" name="Picture 10" descr="firewa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970" y="3083809"/>
              <a:ext cx="51117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11" descr="firewa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907" y="2477384"/>
              <a:ext cx="51117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Text Box 30"/>
            <p:cNvSpPr txBox="1">
              <a:spLocks noChangeArrowheads="1"/>
            </p:cNvSpPr>
            <p:nvPr/>
          </p:nvSpPr>
          <p:spPr bwMode="auto">
            <a:xfrm>
              <a:off x="4374687" y="4391115"/>
              <a:ext cx="2089150" cy="300038"/>
            </a:xfrm>
            <a:prstGeom prst="rect">
              <a:avLst/>
            </a:prstGeom>
            <a:solidFill>
              <a:srgbClr val="5DC5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bg1"/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</a:rPr>
                <a:t>사용자 정의 정책 추가</a:t>
              </a:r>
            </a:p>
          </p:txBody>
        </p:sp>
        <p:pic>
          <p:nvPicPr>
            <p:cNvPr id="123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6863" y="4763830"/>
              <a:ext cx="3840163" cy="1555750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  <a:effectLst/>
          </p:spPr>
        </p:pic>
        <p:sp>
          <p:nvSpPr>
            <p:cNvPr id="124" name="Rounded Rectangle 44"/>
            <p:cNvSpPr/>
            <p:nvPr/>
          </p:nvSpPr>
          <p:spPr>
            <a:xfrm>
              <a:off x="7862701" y="5022593"/>
              <a:ext cx="1419225" cy="217487"/>
            </a:xfrm>
            <a:prstGeom prst="round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5" name="Rounded Rectangle 45"/>
            <p:cNvSpPr/>
            <p:nvPr/>
          </p:nvSpPr>
          <p:spPr>
            <a:xfrm>
              <a:off x="7854763" y="5781418"/>
              <a:ext cx="1420813" cy="217487"/>
            </a:xfrm>
            <a:prstGeom prst="round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6" name="Text Box 30"/>
            <p:cNvSpPr txBox="1">
              <a:spLocks noChangeArrowheads="1"/>
            </p:cNvSpPr>
            <p:nvPr/>
          </p:nvSpPr>
          <p:spPr bwMode="auto">
            <a:xfrm>
              <a:off x="7327083" y="4401880"/>
              <a:ext cx="2340825" cy="300038"/>
            </a:xfrm>
            <a:prstGeom prst="rect">
              <a:avLst/>
            </a:prstGeom>
            <a:solidFill>
              <a:srgbClr val="C1E9FF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 eaLnBrk="1" latinLnBrk="0" hangingPunct="1"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맑은 고딕" pitchFamily="50" charset="-127"/>
                </a:rPr>
                <a:t>        추가한 사용자 정의 정책 예시</a:t>
              </a:r>
            </a:p>
          </p:txBody>
        </p:sp>
        <p:sp>
          <p:nvSpPr>
            <p:cNvPr id="127" name="Rounded Rectangle 47"/>
            <p:cNvSpPr/>
            <p:nvPr/>
          </p:nvSpPr>
          <p:spPr>
            <a:xfrm>
              <a:off x="7406455" y="4454205"/>
              <a:ext cx="238986" cy="208823"/>
            </a:xfrm>
            <a:prstGeom prst="round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128" name="Picture 4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9518" y="2732129"/>
              <a:ext cx="1715594" cy="3993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129" name="AutoShape 85"/>
            <p:cNvSpPr>
              <a:spLocks noChangeArrowheads="1"/>
            </p:cNvSpPr>
            <p:nvPr/>
          </p:nvSpPr>
          <p:spPr bwMode="auto">
            <a:xfrm>
              <a:off x="3897920" y="2351971"/>
              <a:ext cx="666750" cy="666000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2147483646 w 21600"/>
                <a:gd name="T13" fmla="*/ 2147483646 h 21600"/>
                <a:gd name="T14" fmla="*/ 2147483646 w 21600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0"/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30" name="AutoShape 88"/>
            <p:cNvSpPr>
              <a:spLocks noChangeArrowheads="1"/>
            </p:cNvSpPr>
            <p:nvPr/>
          </p:nvSpPr>
          <p:spPr bwMode="auto">
            <a:xfrm>
              <a:off x="5971195" y="2321809"/>
              <a:ext cx="539750" cy="46355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latinLnBrk="0"/>
              <a:r>
                <a:rPr lang="en-US" altLang="ko-KR" sz="900">
                  <a:solidFill>
                    <a:srgbClr val="000000"/>
                  </a:solidFill>
                  <a:latin typeface="맑은 고딕" panose="020B0503020000020004" pitchFamily="50" charset="-127"/>
                </a:rPr>
                <a:t>XML</a:t>
              </a:r>
            </a:p>
            <a:p>
              <a:pPr algn="ctr" latinLnBrk="0"/>
              <a:r>
                <a:rPr lang="en-US" altLang="ko-KR" sz="900">
                  <a:solidFill>
                    <a:srgbClr val="000000"/>
                  </a:solidFill>
                  <a:latin typeface="맑은 고딕" panose="020B0503020000020004" pitchFamily="50" charset="-127"/>
                </a:rPr>
                <a:t>Schema</a:t>
              </a:r>
            </a:p>
          </p:txBody>
        </p:sp>
        <p:grpSp>
          <p:nvGrpSpPr>
            <p:cNvPr id="131" name="그룹 84"/>
            <p:cNvGrpSpPr>
              <a:grpSpLocks/>
            </p:cNvGrpSpPr>
            <p:nvPr/>
          </p:nvGrpSpPr>
          <p:grpSpPr bwMode="auto">
            <a:xfrm>
              <a:off x="2402991" y="2864523"/>
              <a:ext cx="435495" cy="193767"/>
              <a:chOff x="912019" y="3643313"/>
              <a:chExt cx="1131787" cy="511972"/>
            </a:xfrm>
          </p:grpSpPr>
          <p:sp>
            <p:nvSpPr>
              <p:cNvPr id="132" name="오른쪽 화살표 131"/>
              <p:cNvSpPr/>
              <p:nvPr/>
            </p:nvSpPr>
            <p:spPr>
              <a:xfrm>
                <a:off x="912019" y="3643313"/>
                <a:ext cx="1131787" cy="511972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FFFF">
                  <a:alpha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33" name="오른쪽 화살표 132"/>
              <p:cNvSpPr/>
              <p:nvPr/>
            </p:nvSpPr>
            <p:spPr>
              <a:xfrm>
                <a:off x="936948" y="3683865"/>
                <a:ext cx="1071957" cy="428332"/>
              </a:xfrm>
              <a:prstGeom prst="rightArrow">
                <a:avLst>
                  <a:gd name="adj1" fmla="val 50000"/>
                  <a:gd name="adj2" fmla="val 57111"/>
                </a:avLst>
              </a:prstGeom>
              <a:solidFill>
                <a:srgbClr val="FFFFFF">
                  <a:lumMod val="6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34" name="그룹 84"/>
            <p:cNvGrpSpPr>
              <a:grpSpLocks/>
            </p:cNvGrpSpPr>
            <p:nvPr/>
          </p:nvGrpSpPr>
          <p:grpSpPr bwMode="auto">
            <a:xfrm>
              <a:off x="2545866" y="3531273"/>
              <a:ext cx="435495" cy="193767"/>
              <a:chOff x="912019" y="3643313"/>
              <a:chExt cx="1131787" cy="511972"/>
            </a:xfrm>
          </p:grpSpPr>
          <p:sp>
            <p:nvSpPr>
              <p:cNvPr id="135" name="오른쪽 화살표 134"/>
              <p:cNvSpPr/>
              <p:nvPr/>
            </p:nvSpPr>
            <p:spPr>
              <a:xfrm>
                <a:off x="912019" y="3643313"/>
                <a:ext cx="1131787" cy="511972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FFFF">
                  <a:alpha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36" name="오른쪽 화살표 135"/>
              <p:cNvSpPr/>
              <p:nvPr/>
            </p:nvSpPr>
            <p:spPr>
              <a:xfrm>
                <a:off x="936948" y="3683865"/>
                <a:ext cx="1071957" cy="428332"/>
              </a:xfrm>
              <a:prstGeom prst="rightArrow">
                <a:avLst>
                  <a:gd name="adj1" fmla="val 50000"/>
                  <a:gd name="adj2" fmla="val 57111"/>
                </a:avLst>
              </a:prstGeom>
              <a:solidFill>
                <a:srgbClr val="FFFFFF">
                  <a:lumMod val="6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37" name="그룹 84"/>
            <p:cNvGrpSpPr>
              <a:grpSpLocks/>
            </p:cNvGrpSpPr>
            <p:nvPr/>
          </p:nvGrpSpPr>
          <p:grpSpPr bwMode="auto">
            <a:xfrm>
              <a:off x="3950071" y="3235998"/>
              <a:ext cx="435495" cy="193767"/>
              <a:chOff x="912019" y="3643313"/>
              <a:chExt cx="1131787" cy="511972"/>
            </a:xfrm>
          </p:grpSpPr>
          <p:sp>
            <p:nvSpPr>
              <p:cNvPr id="138" name="오른쪽 화살표 137"/>
              <p:cNvSpPr/>
              <p:nvPr/>
            </p:nvSpPr>
            <p:spPr>
              <a:xfrm>
                <a:off x="912019" y="3643313"/>
                <a:ext cx="1131787" cy="511972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FFFF">
                  <a:alpha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39" name="오른쪽 화살표 138"/>
              <p:cNvSpPr/>
              <p:nvPr/>
            </p:nvSpPr>
            <p:spPr>
              <a:xfrm>
                <a:off x="936948" y="3683865"/>
                <a:ext cx="1071957" cy="428332"/>
              </a:xfrm>
              <a:prstGeom prst="rightArrow">
                <a:avLst>
                  <a:gd name="adj1" fmla="val 50000"/>
                  <a:gd name="adj2" fmla="val 57111"/>
                </a:avLst>
              </a:prstGeom>
              <a:solidFill>
                <a:srgbClr val="FFFFFF">
                  <a:lumMod val="6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40" name="그룹 84"/>
            <p:cNvGrpSpPr>
              <a:grpSpLocks/>
            </p:cNvGrpSpPr>
            <p:nvPr/>
          </p:nvGrpSpPr>
          <p:grpSpPr bwMode="auto">
            <a:xfrm>
              <a:off x="6667537" y="2921673"/>
              <a:ext cx="666750" cy="209550"/>
              <a:chOff x="912019" y="3643313"/>
              <a:chExt cx="1131787" cy="511972"/>
            </a:xfrm>
          </p:grpSpPr>
          <p:sp>
            <p:nvSpPr>
              <p:cNvPr id="141" name="오른쪽 화살표 140"/>
              <p:cNvSpPr/>
              <p:nvPr/>
            </p:nvSpPr>
            <p:spPr>
              <a:xfrm>
                <a:off x="912019" y="3643313"/>
                <a:ext cx="1131787" cy="511972"/>
              </a:xfrm>
              <a:prstGeom prst="rightArrow">
                <a:avLst>
                  <a:gd name="adj1" fmla="val 50000"/>
                  <a:gd name="adj2" fmla="val 58537"/>
                </a:avLst>
              </a:prstGeom>
              <a:solidFill>
                <a:srgbClr val="FFFFFF">
                  <a:alpha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2" name="오른쪽 화살표 141"/>
              <p:cNvSpPr/>
              <p:nvPr/>
            </p:nvSpPr>
            <p:spPr>
              <a:xfrm>
                <a:off x="936948" y="3683865"/>
                <a:ext cx="1071957" cy="428332"/>
              </a:xfrm>
              <a:prstGeom prst="rightArrow">
                <a:avLst>
                  <a:gd name="adj1" fmla="val 50000"/>
                  <a:gd name="adj2" fmla="val 57111"/>
                </a:avLst>
              </a:prstGeom>
              <a:solidFill>
                <a:srgbClr val="FFFFFF">
                  <a:lumMod val="6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43" name="그룹 249"/>
            <p:cNvGrpSpPr>
              <a:grpSpLocks/>
            </p:cNvGrpSpPr>
            <p:nvPr/>
          </p:nvGrpSpPr>
          <p:grpSpPr bwMode="auto">
            <a:xfrm>
              <a:off x="2911390" y="2600998"/>
              <a:ext cx="887534" cy="501650"/>
              <a:chOff x="6290530" y="1628428"/>
              <a:chExt cx="850900" cy="479425"/>
            </a:xfrm>
          </p:grpSpPr>
          <p:sp>
            <p:nvSpPr>
              <p:cNvPr id="144" name="Freeform 68"/>
              <p:cNvSpPr>
                <a:spLocks/>
              </p:cNvSpPr>
              <p:nvPr/>
            </p:nvSpPr>
            <p:spPr bwMode="auto">
              <a:xfrm>
                <a:off x="6290530" y="1628428"/>
                <a:ext cx="338138" cy="423863"/>
              </a:xfrm>
              <a:custGeom>
                <a:avLst/>
                <a:gdLst>
                  <a:gd name="T0" fmla="*/ 2147483647 w 213"/>
                  <a:gd name="T1" fmla="*/ 2147483647 h 267"/>
                  <a:gd name="T2" fmla="*/ 2147483647 w 213"/>
                  <a:gd name="T3" fmla="*/ 2147483647 h 267"/>
                  <a:gd name="T4" fmla="*/ 2147483647 w 213"/>
                  <a:gd name="T5" fmla="*/ 2147483647 h 267"/>
                  <a:gd name="T6" fmla="*/ 2147483647 w 213"/>
                  <a:gd name="T7" fmla="*/ 2147483647 h 267"/>
                  <a:gd name="T8" fmla="*/ 2147483647 w 213"/>
                  <a:gd name="T9" fmla="*/ 2147483647 h 267"/>
                  <a:gd name="T10" fmla="*/ 2147483647 w 213"/>
                  <a:gd name="T11" fmla="*/ 2147483647 h 267"/>
                  <a:gd name="T12" fmla="*/ 2147483647 w 213"/>
                  <a:gd name="T13" fmla="*/ 2147483647 h 267"/>
                  <a:gd name="T14" fmla="*/ 2147483647 w 213"/>
                  <a:gd name="T15" fmla="*/ 2147483647 h 267"/>
                  <a:gd name="T16" fmla="*/ 2147483647 w 213"/>
                  <a:gd name="T17" fmla="*/ 2147483647 h 267"/>
                  <a:gd name="T18" fmla="*/ 2147483647 w 213"/>
                  <a:gd name="T19" fmla="*/ 2147483647 h 267"/>
                  <a:gd name="T20" fmla="*/ 2147483647 w 213"/>
                  <a:gd name="T21" fmla="*/ 2147483647 h 267"/>
                  <a:gd name="T22" fmla="*/ 2147483647 w 213"/>
                  <a:gd name="T23" fmla="*/ 2147483647 h 267"/>
                  <a:gd name="T24" fmla="*/ 2147483647 w 213"/>
                  <a:gd name="T25" fmla="*/ 2147483647 h 267"/>
                  <a:gd name="T26" fmla="*/ 2147483647 w 213"/>
                  <a:gd name="T27" fmla="*/ 0 h 267"/>
                  <a:gd name="T28" fmla="*/ 2147483647 w 213"/>
                  <a:gd name="T29" fmla="*/ 0 h 267"/>
                  <a:gd name="T30" fmla="*/ 2147483647 w 213"/>
                  <a:gd name="T31" fmla="*/ 2147483647 h 267"/>
                  <a:gd name="T32" fmla="*/ 2147483647 w 213"/>
                  <a:gd name="T33" fmla="*/ 2147483647 h 267"/>
                  <a:gd name="T34" fmla="*/ 2147483647 w 213"/>
                  <a:gd name="T35" fmla="*/ 2147483647 h 267"/>
                  <a:gd name="T36" fmla="*/ 2147483647 w 213"/>
                  <a:gd name="T37" fmla="*/ 2147483647 h 267"/>
                  <a:gd name="T38" fmla="*/ 2147483647 w 213"/>
                  <a:gd name="T39" fmla="*/ 2147483647 h 267"/>
                  <a:gd name="T40" fmla="*/ 2147483647 w 213"/>
                  <a:gd name="T41" fmla="*/ 2147483647 h 267"/>
                  <a:gd name="T42" fmla="*/ 2147483647 w 213"/>
                  <a:gd name="T43" fmla="*/ 2147483647 h 267"/>
                  <a:gd name="T44" fmla="*/ 2147483647 w 213"/>
                  <a:gd name="T45" fmla="*/ 2147483647 h 267"/>
                  <a:gd name="T46" fmla="*/ 2147483647 w 213"/>
                  <a:gd name="T47" fmla="*/ 2147483647 h 267"/>
                  <a:gd name="T48" fmla="*/ 2147483647 w 213"/>
                  <a:gd name="T49" fmla="*/ 2147483647 h 267"/>
                  <a:gd name="T50" fmla="*/ 2147483647 w 213"/>
                  <a:gd name="T51" fmla="*/ 2147483647 h 267"/>
                  <a:gd name="T52" fmla="*/ 2147483647 w 213"/>
                  <a:gd name="T53" fmla="*/ 2147483647 h 267"/>
                  <a:gd name="T54" fmla="*/ 2147483647 w 213"/>
                  <a:gd name="T55" fmla="*/ 2147483647 h 267"/>
                  <a:gd name="T56" fmla="*/ 0 w 213"/>
                  <a:gd name="T57" fmla="*/ 2147483647 h 267"/>
                  <a:gd name="T58" fmla="*/ 2147483647 w 213"/>
                  <a:gd name="T59" fmla="*/ 2147483647 h 267"/>
                  <a:gd name="T60" fmla="*/ 2147483647 w 213"/>
                  <a:gd name="T61" fmla="*/ 2147483647 h 267"/>
                  <a:gd name="T62" fmla="*/ 2147483647 w 213"/>
                  <a:gd name="T63" fmla="*/ 2147483647 h 267"/>
                  <a:gd name="T64" fmla="*/ 2147483647 w 213"/>
                  <a:gd name="T65" fmla="*/ 2147483647 h 267"/>
                  <a:gd name="T66" fmla="*/ 2147483647 w 213"/>
                  <a:gd name="T67" fmla="*/ 2147483647 h 2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13" h="267">
                    <a:moveTo>
                      <a:pt x="77" y="267"/>
                    </a:moveTo>
                    <a:lnTo>
                      <a:pt x="77" y="267"/>
                    </a:lnTo>
                    <a:lnTo>
                      <a:pt x="73" y="255"/>
                    </a:lnTo>
                    <a:lnTo>
                      <a:pt x="69" y="243"/>
                    </a:lnTo>
                    <a:lnTo>
                      <a:pt x="67" y="231"/>
                    </a:lnTo>
                    <a:lnTo>
                      <a:pt x="67" y="217"/>
                    </a:lnTo>
                    <a:lnTo>
                      <a:pt x="68" y="200"/>
                    </a:lnTo>
                    <a:lnTo>
                      <a:pt x="71" y="184"/>
                    </a:lnTo>
                    <a:lnTo>
                      <a:pt x="77" y="168"/>
                    </a:lnTo>
                    <a:lnTo>
                      <a:pt x="85" y="153"/>
                    </a:lnTo>
                    <a:lnTo>
                      <a:pt x="95" y="140"/>
                    </a:lnTo>
                    <a:lnTo>
                      <a:pt x="107" y="129"/>
                    </a:lnTo>
                    <a:lnTo>
                      <a:pt x="120" y="118"/>
                    </a:lnTo>
                    <a:lnTo>
                      <a:pt x="135" y="110"/>
                    </a:lnTo>
                    <a:lnTo>
                      <a:pt x="139" y="94"/>
                    </a:lnTo>
                    <a:lnTo>
                      <a:pt x="144" y="79"/>
                    </a:lnTo>
                    <a:lnTo>
                      <a:pt x="152" y="64"/>
                    </a:lnTo>
                    <a:lnTo>
                      <a:pt x="162" y="51"/>
                    </a:lnTo>
                    <a:lnTo>
                      <a:pt x="173" y="39"/>
                    </a:lnTo>
                    <a:lnTo>
                      <a:pt x="185" y="28"/>
                    </a:lnTo>
                    <a:lnTo>
                      <a:pt x="198" y="19"/>
                    </a:lnTo>
                    <a:lnTo>
                      <a:pt x="213" y="11"/>
                    </a:lnTo>
                    <a:lnTo>
                      <a:pt x="202" y="7"/>
                    </a:lnTo>
                    <a:lnTo>
                      <a:pt x="191" y="3"/>
                    </a:lnTo>
                    <a:lnTo>
                      <a:pt x="179" y="0"/>
                    </a:lnTo>
                    <a:lnTo>
                      <a:pt x="167" y="0"/>
                    </a:lnTo>
                    <a:lnTo>
                      <a:pt x="157" y="0"/>
                    </a:lnTo>
                    <a:lnTo>
                      <a:pt x="146" y="1"/>
                    </a:lnTo>
                    <a:lnTo>
                      <a:pt x="136" y="4"/>
                    </a:lnTo>
                    <a:lnTo>
                      <a:pt x="127" y="7"/>
                    </a:lnTo>
                    <a:lnTo>
                      <a:pt x="119" y="12"/>
                    </a:lnTo>
                    <a:lnTo>
                      <a:pt x="111" y="16"/>
                    </a:lnTo>
                    <a:lnTo>
                      <a:pt x="103" y="23"/>
                    </a:lnTo>
                    <a:lnTo>
                      <a:pt x="96" y="28"/>
                    </a:lnTo>
                    <a:lnTo>
                      <a:pt x="89" y="36"/>
                    </a:lnTo>
                    <a:lnTo>
                      <a:pt x="83" y="44"/>
                    </a:lnTo>
                    <a:lnTo>
                      <a:pt x="79" y="52"/>
                    </a:lnTo>
                    <a:lnTo>
                      <a:pt x="75" y="60"/>
                    </a:lnTo>
                    <a:lnTo>
                      <a:pt x="71" y="70"/>
                    </a:lnTo>
                    <a:lnTo>
                      <a:pt x="68" y="79"/>
                    </a:lnTo>
                    <a:lnTo>
                      <a:pt x="67" y="90"/>
                    </a:lnTo>
                    <a:lnTo>
                      <a:pt x="67" y="101"/>
                    </a:lnTo>
                    <a:lnTo>
                      <a:pt x="67" y="102"/>
                    </a:lnTo>
                    <a:lnTo>
                      <a:pt x="52" y="106"/>
                    </a:lnTo>
                    <a:lnTo>
                      <a:pt x="40" y="111"/>
                    </a:lnTo>
                    <a:lnTo>
                      <a:pt x="28" y="121"/>
                    </a:lnTo>
                    <a:lnTo>
                      <a:pt x="18" y="130"/>
                    </a:lnTo>
                    <a:lnTo>
                      <a:pt x="10" y="142"/>
                    </a:lnTo>
                    <a:lnTo>
                      <a:pt x="4" y="154"/>
                    </a:lnTo>
                    <a:lnTo>
                      <a:pt x="1" y="169"/>
                    </a:lnTo>
                    <a:lnTo>
                      <a:pt x="0" y="184"/>
                    </a:lnTo>
                    <a:lnTo>
                      <a:pt x="0" y="192"/>
                    </a:lnTo>
                    <a:lnTo>
                      <a:pt x="1" y="200"/>
                    </a:lnTo>
                    <a:lnTo>
                      <a:pt x="5" y="215"/>
                    </a:lnTo>
                    <a:lnTo>
                      <a:pt x="13" y="229"/>
                    </a:lnTo>
                    <a:lnTo>
                      <a:pt x="22" y="242"/>
                    </a:lnTo>
                    <a:lnTo>
                      <a:pt x="33" y="251"/>
                    </a:lnTo>
                    <a:lnTo>
                      <a:pt x="46" y="259"/>
                    </a:lnTo>
                    <a:lnTo>
                      <a:pt x="61" y="264"/>
                    </a:lnTo>
                    <a:lnTo>
                      <a:pt x="77" y="2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69"/>
              <p:cNvSpPr>
                <a:spLocks/>
              </p:cNvSpPr>
              <p:nvPr/>
            </p:nvSpPr>
            <p:spPr bwMode="auto">
              <a:xfrm>
                <a:off x="6449280" y="1682403"/>
                <a:ext cx="692150" cy="425450"/>
              </a:xfrm>
              <a:custGeom>
                <a:avLst/>
                <a:gdLst>
                  <a:gd name="T0" fmla="*/ 2147483647 w 436"/>
                  <a:gd name="T1" fmla="*/ 2147483647 h 268"/>
                  <a:gd name="T2" fmla="*/ 2147483647 w 436"/>
                  <a:gd name="T3" fmla="*/ 2147483647 h 268"/>
                  <a:gd name="T4" fmla="*/ 2147483647 w 436"/>
                  <a:gd name="T5" fmla="*/ 2147483647 h 268"/>
                  <a:gd name="T6" fmla="*/ 2147483647 w 436"/>
                  <a:gd name="T7" fmla="*/ 2147483647 h 268"/>
                  <a:gd name="T8" fmla="*/ 2147483647 w 436"/>
                  <a:gd name="T9" fmla="*/ 2147483647 h 268"/>
                  <a:gd name="T10" fmla="*/ 2147483647 w 436"/>
                  <a:gd name="T11" fmla="*/ 2147483647 h 268"/>
                  <a:gd name="T12" fmla="*/ 2147483647 w 436"/>
                  <a:gd name="T13" fmla="*/ 2147483647 h 268"/>
                  <a:gd name="T14" fmla="*/ 2147483647 w 436"/>
                  <a:gd name="T15" fmla="*/ 2147483647 h 268"/>
                  <a:gd name="T16" fmla="*/ 2147483647 w 436"/>
                  <a:gd name="T17" fmla="*/ 2147483647 h 268"/>
                  <a:gd name="T18" fmla="*/ 2147483647 w 436"/>
                  <a:gd name="T19" fmla="*/ 2147483647 h 268"/>
                  <a:gd name="T20" fmla="*/ 2147483647 w 436"/>
                  <a:gd name="T21" fmla="*/ 2147483647 h 268"/>
                  <a:gd name="T22" fmla="*/ 2147483647 w 436"/>
                  <a:gd name="T23" fmla="*/ 2147483647 h 268"/>
                  <a:gd name="T24" fmla="*/ 2147483647 w 436"/>
                  <a:gd name="T25" fmla="*/ 0 h 268"/>
                  <a:gd name="T26" fmla="*/ 2147483647 w 436"/>
                  <a:gd name="T27" fmla="*/ 0 h 268"/>
                  <a:gd name="T28" fmla="*/ 2147483647 w 436"/>
                  <a:gd name="T29" fmla="*/ 2147483647 h 268"/>
                  <a:gd name="T30" fmla="*/ 2147483647 w 436"/>
                  <a:gd name="T31" fmla="*/ 2147483647 h 268"/>
                  <a:gd name="T32" fmla="*/ 2147483647 w 436"/>
                  <a:gd name="T33" fmla="*/ 2147483647 h 268"/>
                  <a:gd name="T34" fmla="*/ 2147483647 w 436"/>
                  <a:gd name="T35" fmla="*/ 2147483647 h 268"/>
                  <a:gd name="T36" fmla="*/ 2147483647 w 436"/>
                  <a:gd name="T37" fmla="*/ 2147483647 h 268"/>
                  <a:gd name="T38" fmla="*/ 2147483647 w 436"/>
                  <a:gd name="T39" fmla="*/ 2147483647 h 268"/>
                  <a:gd name="T40" fmla="*/ 2147483647 w 436"/>
                  <a:gd name="T41" fmla="*/ 2147483647 h 268"/>
                  <a:gd name="T42" fmla="*/ 2147483647 w 436"/>
                  <a:gd name="T43" fmla="*/ 2147483647 h 268"/>
                  <a:gd name="T44" fmla="*/ 2147483647 w 436"/>
                  <a:gd name="T45" fmla="*/ 2147483647 h 268"/>
                  <a:gd name="T46" fmla="*/ 2147483647 w 436"/>
                  <a:gd name="T47" fmla="*/ 2147483647 h 268"/>
                  <a:gd name="T48" fmla="*/ 2147483647 w 436"/>
                  <a:gd name="T49" fmla="*/ 2147483647 h 268"/>
                  <a:gd name="T50" fmla="*/ 2147483647 w 436"/>
                  <a:gd name="T51" fmla="*/ 2147483647 h 268"/>
                  <a:gd name="T52" fmla="*/ 2147483647 w 436"/>
                  <a:gd name="T53" fmla="*/ 2147483647 h 268"/>
                  <a:gd name="T54" fmla="*/ 0 w 436"/>
                  <a:gd name="T55" fmla="*/ 2147483647 h 268"/>
                  <a:gd name="T56" fmla="*/ 2147483647 w 436"/>
                  <a:gd name="T57" fmla="*/ 2147483647 h 268"/>
                  <a:gd name="T58" fmla="*/ 2147483647 w 436"/>
                  <a:gd name="T59" fmla="*/ 2147483647 h 268"/>
                  <a:gd name="T60" fmla="*/ 2147483647 w 436"/>
                  <a:gd name="T61" fmla="*/ 2147483647 h 268"/>
                  <a:gd name="T62" fmla="*/ 2147483647 w 436"/>
                  <a:gd name="T63" fmla="*/ 2147483647 h 268"/>
                  <a:gd name="T64" fmla="*/ 2147483647 w 436"/>
                  <a:gd name="T65" fmla="*/ 2147483647 h 268"/>
                  <a:gd name="T66" fmla="*/ 2147483647 w 436"/>
                  <a:gd name="T67" fmla="*/ 2147483647 h 268"/>
                  <a:gd name="T68" fmla="*/ 2147483647 w 436"/>
                  <a:gd name="T69" fmla="*/ 2147483647 h 268"/>
                  <a:gd name="T70" fmla="*/ 2147483647 w 436"/>
                  <a:gd name="T71" fmla="*/ 2147483647 h 268"/>
                  <a:gd name="T72" fmla="*/ 2147483647 w 436"/>
                  <a:gd name="T73" fmla="*/ 2147483647 h 268"/>
                  <a:gd name="T74" fmla="*/ 2147483647 w 436"/>
                  <a:gd name="T75" fmla="*/ 2147483647 h 268"/>
                  <a:gd name="T76" fmla="*/ 2147483647 w 436"/>
                  <a:gd name="T77" fmla="*/ 2147483647 h 268"/>
                  <a:gd name="T78" fmla="*/ 2147483647 w 436"/>
                  <a:gd name="T79" fmla="*/ 2147483647 h 268"/>
                  <a:gd name="T80" fmla="*/ 2147483647 w 436"/>
                  <a:gd name="T81" fmla="*/ 2147483647 h 268"/>
                  <a:gd name="T82" fmla="*/ 2147483647 w 436"/>
                  <a:gd name="T83" fmla="*/ 2147483647 h 268"/>
                  <a:gd name="T84" fmla="*/ 2147483647 w 436"/>
                  <a:gd name="T85" fmla="*/ 2147483647 h 268"/>
                  <a:gd name="T86" fmla="*/ 2147483647 w 436"/>
                  <a:gd name="T87" fmla="*/ 2147483647 h 2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36" h="268">
                    <a:moveTo>
                      <a:pt x="369" y="132"/>
                    </a:moveTo>
                    <a:lnTo>
                      <a:pt x="369" y="132"/>
                    </a:lnTo>
                    <a:lnTo>
                      <a:pt x="368" y="123"/>
                    </a:lnTo>
                    <a:lnTo>
                      <a:pt x="366" y="115"/>
                    </a:lnTo>
                    <a:lnTo>
                      <a:pt x="365" y="107"/>
                    </a:lnTo>
                    <a:lnTo>
                      <a:pt x="361" y="100"/>
                    </a:lnTo>
                    <a:lnTo>
                      <a:pt x="354" y="85"/>
                    </a:lnTo>
                    <a:lnTo>
                      <a:pt x="344" y="73"/>
                    </a:lnTo>
                    <a:lnTo>
                      <a:pt x="332" y="64"/>
                    </a:lnTo>
                    <a:lnTo>
                      <a:pt x="317" y="56"/>
                    </a:lnTo>
                    <a:lnTo>
                      <a:pt x="310" y="53"/>
                    </a:lnTo>
                    <a:lnTo>
                      <a:pt x="302" y="51"/>
                    </a:lnTo>
                    <a:lnTo>
                      <a:pt x="293" y="49"/>
                    </a:lnTo>
                    <a:lnTo>
                      <a:pt x="285" y="49"/>
                    </a:lnTo>
                    <a:lnTo>
                      <a:pt x="270" y="51"/>
                    </a:lnTo>
                    <a:lnTo>
                      <a:pt x="256" y="55"/>
                    </a:lnTo>
                    <a:lnTo>
                      <a:pt x="250" y="42"/>
                    </a:lnTo>
                    <a:lnTo>
                      <a:pt x="242" y="32"/>
                    </a:lnTo>
                    <a:lnTo>
                      <a:pt x="231" y="22"/>
                    </a:lnTo>
                    <a:lnTo>
                      <a:pt x="220" y="14"/>
                    </a:lnTo>
                    <a:lnTo>
                      <a:pt x="208" y="8"/>
                    </a:lnTo>
                    <a:lnTo>
                      <a:pt x="196" y="4"/>
                    </a:lnTo>
                    <a:lnTo>
                      <a:pt x="181" y="0"/>
                    </a:lnTo>
                    <a:lnTo>
                      <a:pt x="168" y="0"/>
                    </a:lnTo>
                    <a:lnTo>
                      <a:pt x="157" y="0"/>
                    </a:lnTo>
                    <a:lnTo>
                      <a:pt x="146" y="1"/>
                    </a:lnTo>
                    <a:lnTo>
                      <a:pt x="137" y="4"/>
                    </a:lnTo>
                    <a:lnTo>
                      <a:pt x="128" y="6"/>
                    </a:lnTo>
                    <a:lnTo>
                      <a:pt x="120" y="12"/>
                    </a:lnTo>
                    <a:lnTo>
                      <a:pt x="112" y="16"/>
                    </a:lnTo>
                    <a:lnTo>
                      <a:pt x="103" y="22"/>
                    </a:lnTo>
                    <a:lnTo>
                      <a:pt x="97" y="28"/>
                    </a:lnTo>
                    <a:lnTo>
                      <a:pt x="90" y="36"/>
                    </a:lnTo>
                    <a:lnTo>
                      <a:pt x="83" y="44"/>
                    </a:lnTo>
                    <a:lnTo>
                      <a:pt x="79" y="52"/>
                    </a:lnTo>
                    <a:lnTo>
                      <a:pt x="75" y="60"/>
                    </a:lnTo>
                    <a:lnTo>
                      <a:pt x="71" y="69"/>
                    </a:lnTo>
                    <a:lnTo>
                      <a:pt x="69" y="79"/>
                    </a:lnTo>
                    <a:lnTo>
                      <a:pt x="67" y="89"/>
                    </a:lnTo>
                    <a:lnTo>
                      <a:pt x="67" y="100"/>
                    </a:lnTo>
                    <a:lnTo>
                      <a:pt x="67" y="102"/>
                    </a:lnTo>
                    <a:lnTo>
                      <a:pt x="52" y="106"/>
                    </a:lnTo>
                    <a:lnTo>
                      <a:pt x="40" y="111"/>
                    </a:lnTo>
                    <a:lnTo>
                      <a:pt x="28" y="120"/>
                    </a:lnTo>
                    <a:lnTo>
                      <a:pt x="19" y="130"/>
                    </a:lnTo>
                    <a:lnTo>
                      <a:pt x="11" y="142"/>
                    </a:lnTo>
                    <a:lnTo>
                      <a:pt x="4" y="154"/>
                    </a:lnTo>
                    <a:lnTo>
                      <a:pt x="1" y="169"/>
                    </a:lnTo>
                    <a:lnTo>
                      <a:pt x="0" y="183"/>
                    </a:lnTo>
                    <a:lnTo>
                      <a:pt x="0" y="191"/>
                    </a:lnTo>
                    <a:lnTo>
                      <a:pt x="1" y="201"/>
                    </a:lnTo>
                    <a:lnTo>
                      <a:pt x="3" y="209"/>
                    </a:lnTo>
                    <a:lnTo>
                      <a:pt x="7" y="216"/>
                    </a:lnTo>
                    <a:lnTo>
                      <a:pt x="14" y="230"/>
                    </a:lnTo>
                    <a:lnTo>
                      <a:pt x="24" y="242"/>
                    </a:lnTo>
                    <a:lnTo>
                      <a:pt x="36" y="253"/>
                    </a:lnTo>
                    <a:lnTo>
                      <a:pt x="51" y="261"/>
                    </a:lnTo>
                    <a:lnTo>
                      <a:pt x="59" y="264"/>
                    </a:lnTo>
                    <a:lnTo>
                      <a:pt x="67" y="265"/>
                    </a:lnTo>
                    <a:lnTo>
                      <a:pt x="75" y="267"/>
                    </a:lnTo>
                    <a:lnTo>
                      <a:pt x="83" y="268"/>
                    </a:lnTo>
                    <a:lnTo>
                      <a:pt x="369" y="268"/>
                    </a:lnTo>
                    <a:lnTo>
                      <a:pt x="369" y="267"/>
                    </a:lnTo>
                    <a:lnTo>
                      <a:pt x="383" y="265"/>
                    </a:lnTo>
                    <a:lnTo>
                      <a:pt x="395" y="261"/>
                    </a:lnTo>
                    <a:lnTo>
                      <a:pt x="407" y="256"/>
                    </a:lnTo>
                    <a:lnTo>
                      <a:pt x="416" y="246"/>
                    </a:lnTo>
                    <a:lnTo>
                      <a:pt x="424" y="237"/>
                    </a:lnTo>
                    <a:lnTo>
                      <a:pt x="431" y="226"/>
                    </a:lnTo>
                    <a:lnTo>
                      <a:pt x="435" y="213"/>
                    </a:lnTo>
                    <a:lnTo>
                      <a:pt x="436" y="199"/>
                    </a:lnTo>
                    <a:lnTo>
                      <a:pt x="435" y="186"/>
                    </a:lnTo>
                    <a:lnTo>
                      <a:pt x="431" y="174"/>
                    </a:lnTo>
                    <a:lnTo>
                      <a:pt x="424" y="162"/>
                    </a:lnTo>
                    <a:lnTo>
                      <a:pt x="416" y="153"/>
                    </a:lnTo>
                    <a:lnTo>
                      <a:pt x="407" y="144"/>
                    </a:lnTo>
                    <a:lnTo>
                      <a:pt x="395" y="138"/>
                    </a:lnTo>
                    <a:lnTo>
                      <a:pt x="383" y="134"/>
                    </a:lnTo>
                    <a:lnTo>
                      <a:pt x="369" y="1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6" name="그룹 249"/>
            <p:cNvGrpSpPr>
              <a:grpSpLocks/>
            </p:cNvGrpSpPr>
            <p:nvPr/>
          </p:nvGrpSpPr>
          <p:grpSpPr bwMode="auto">
            <a:xfrm>
              <a:off x="3187615" y="3296323"/>
              <a:ext cx="887534" cy="501650"/>
              <a:chOff x="6290530" y="1628428"/>
              <a:chExt cx="850900" cy="479425"/>
            </a:xfrm>
          </p:grpSpPr>
          <p:sp>
            <p:nvSpPr>
              <p:cNvPr id="147" name="Freeform 68"/>
              <p:cNvSpPr>
                <a:spLocks/>
              </p:cNvSpPr>
              <p:nvPr/>
            </p:nvSpPr>
            <p:spPr bwMode="auto">
              <a:xfrm>
                <a:off x="6290530" y="1628428"/>
                <a:ext cx="338138" cy="423863"/>
              </a:xfrm>
              <a:custGeom>
                <a:avLst/>
                <a:gdLst>
                  <a:gd name="T0" fmla="*/ 2147483647 w 213"/>
                  <a:gd name="T1" fmla="*/ 2147483647 h 267"/>
                  <a:gd name="T2" fmla="*/ 2147483647 w 213"/>
                  <a:gd name="T3" fmla="*/ 2147483647 h 267"/>
                  <a:gd name="T4" fmla="*/ 2147483647 w 213"/>
                  <a:gd name="T5" fmla="*/ 2147483647 h 267"/>
                  <a:gd name="T6" fmla="*/ 2147483647 w 213"/>
                  <a:gd name="T7" fmla="*/ 2147483647 h 267"/>
                  <a:gd name="T8" fmla="*/ 2147483647 w 213"/>
                  <a:gd name="T9" fmla="*/ 2147483647 h 267"/>
                  <a:gd name="T10" fmla="*/ 2147483647 w 213"/>
                  <a:gd name="T11" fmla="*/ 2147483647 h 267"/>
                  <a:gd name="T12" fmla="*/ 2147483647 w 213"/>
                  <a:gd name="T13" fmla="*/ 2147483647 h 267"/>
                  <a:gd name="T14" fmla="*/ 2147483647 w 213"/>
                  <a:gd name="T15" fmla="*/ 2147483647 h 267"/>
                  <a:gd name="T16" fmla="*/ 2147483647 w 213"/>
                  <a:gd name="T17" fmla="*/ 2147483647 h 267"/>
                  <a:gd name="T18" fmla="*/ 2147483647 w 213"/>
                  <a:gd name="T19" fmla="*/ 2147483647 h 267"/>
                  <a:gd name="T20" fmla="*/ 2147483647 w 213"/>
                  <a:gd name="T21" fmla="*/ 2147483647 h 267"/>
                  <a:gd name="T22" fmla="*/ 2147483647 w 213"/>
                  <a:gd name="T23" fmla="*/ 2147483647 h 267"/>
                  <a:gd name="T24" fmla="*/ 2147483647 w 213"/>
                  <a:gd name="T25" fmla="*/ 2147483647 h 267"/>
                  <a:gd name="T26" fmla="*/ 2147483647 w 213"/>
                  <a:gd name="T27" fmla="*/ 0 h 267"/>
                  <a:gd name="T28" fmla="*/ 2147483647 w 213"/>
                  <a:gd name="T29" fmla="*/ 0 h 267"/>
                  <a:gd name="T30" fmla="*/ 2147483647 w 213"/>
                  <a:gd name="T31" fmla="*/ 2147483647 h 267"/>
                  <a:gd name="T32" fmla="*/ 2147483647 w 213"/>
                  <a:gd name="T33" fmla="*/ 2147483647 h 267"/>
                  <a:gd name="T34" fmla="*/ 2147483647 w 213"/>
                  <a:gd name="T35" fmla="*/ 2147483647 h 267"/>
                  <a:gd name="T36" fmla="*/ 2147483647 w 213"/>
                  <a:gd name="T37" fmla="*/ 2147483647 h 267"/>
                  <a:gd name="T38" fmla="*/ 2147483647 w 213"/>
                  <a:gd name="T39" fmla="*/ 2147483647 h 267"/>
                  <a:gd name="T40" fmla="*/ 2147483647 w 213"/>
                  <a:gd name="T41" fmla="*/ 2147483647 h 267"/>
                  <a:gd name="T42" fmla="*/ 2147483647 w 213"/>
                  <a:gd name="T43" fmla="*/ 2147483647 h 267"/>
                  <a:gd name="T44" fmla="*/ 2147483647 w 213"/>
                  <a:gd name="T45" fmla="*/ 2147483647 h 267"/>
                  <a:gd name="T46" fmla="*/ 2147483647 w 213"/>
                  <a:gd name="T47" fmla="*/ 2147483647 h 267"/>
                  <a:gd name="T48" fmla="*/ 2147483647 w 213"/>
                  <a:gd name="T49" fmla="*/ 2147483647 h 267"/>
                  <a:gd name="T50" fmla="*/ 2147483647 w 213"/>
                  <a:gd name="T51" fmla="*/ 2147483647 h 267"/>
                  <a:gd name="T52" fmla="*/ 2147483647 w 213"/>
                  <a:gd name="T53" fmla="*/ 2147483647 h 267"/>
                  <a:gd name="T54" fmla="*/ 2147483647 w 213"/>
                  <a:gd name="T55" fmla="*/ 2147483647 h 267"/>
                  <a:gd name="T56" fmla="*/ 0 w 213"/>
                  <a:gd name="T57" fmla="*/ 2147483647 h 267"/>
                  <a:gd name="T58" fmla="*/ 2147483647 w 213"/>
                  <a:gd name="T59" fmla="*/ 2147483647 h 267"/>
                  <a:gd name="T60" fmla="*/ 2147483647 w 213"/>
                  <a:gd name="T61" fmla="*/ 2147483647 h 267"/>
                  <a:gd name="T62" fmla="*/ 2147483647 w 213"/>
                  <a:gd name="T63" fmla="*/ 2147483647 h 267"/>
                  <a:gd name="T64" fmla="*/ 2147483647 w 213"/>
                  <a:gd name="T65" fmla="*/ 2147483647 h 267"/>
                  <a:gd name="T66" fmla="*/ 2147483647 w 213"/>
                  <a:gd name="T67" fmla="*/ 2147483647 h 2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13" h="267">
                    <a:moveTo>
                      <a:pt x="77" y="267"/>
                    </a:moveTo>
                    <a:lnTo>
                      <a:pt x="77" y="267"/>
                    </a:lnTo>
                    <a:lnTo>
                      <a:pt x="73" y="255"/>
                    </a:lnTo>
                    <a:lnTo>
                      <a:pt x="69" y="243"/>
                    </a:lnTo>
                    <a:lnTo>
                      <a:pt x="67" y="231"/>
                    </a:lnTo>
                    <a:lnTo>
                      <a:pt x="67" y="217"/>
                    </a:lnTo>
                    <a:lnTo>
                      <a:pt x="68" y="200"/>
                    </a:lnTo>
                    <a:lnTo>
                      <a:pt x="71" y="184"/>
                    </a:lnTo>
                    <a:lnTo>
                      <a:pt x="77" y="168"/>
                    </a:lnTo>
                    <a:lnTo>
                      <a:pt x="85" y="153"/>
                    </a:lnTo>
                    <a:lnTo>
                      <a:pt x="95" y="140"/>
                    </a:lnTo>
                    <a:lnTo>
                      <a:pt x="107" y="129"/>
                    </a:lnTo>
                    <a:lnTo>
                      <a:pt x="120" y="118"/>
                    </a:lnTo>
                    <a:lnTo>
                      <a:pt x="135" y="110"/>
                    </a:lnTo>
                    <a:lnTo>
                      <a:pt x="139" y="94"/>
                    </a:lnTo>
                    <a:lnTo>
                      <a:pt x="144" y="79"/>
                    </a:lnTo>
                    <a:lnTo>
                      <a:pt x="152" y="64"/>
                    </a:lnTo>
                    <a:lnTo>
                      <a:pt x="162" y="51"/>
                    </a:lnTo>
                    <a:lnTo>
                      <a:pt x="173" y="39"/>
                    </a:lnTo>
                    <a:lnTo>
                      <a:pt x="185" y="28"/>
                    </a:lnTo>
                    <a:lnTo>
                      <a:pt x="198" y="19"/>
                    </a:lnTo>
                    <a:lnTo>
                      <a:pt x="213" y="11"/>
                    </a:lnTo>
                    <a:lnTo>
                      <a:pt x="202" y="7"/>
                    </a:lnTo>
                    <a:lnTo>
                      <a:pt x="191" y="3"/>
                    </a:lnTo>
                    <a:lnTo>
                      <a:pt x="179" y="0"/>
                    </a:lnTo>
                    <a:lnTo>
                      <a:pt x="167" y="0"/>
                    </a:lnTo>
                    <a:lnTo>
                      <a:pt x="157" y="0"/>
                    </a:lnTo>
                    <a:lnTo>
                      <a:pt x="146" y="1"/>
                    </a:lnTo>
                    <a:lnTo>
                      <a:pt x="136" y="4"/>
                    </a:lnTo>
                    <a:lnTo>
                      <a:pt x="127" y="7"/>
                    </a:lnTo>
                    <a:lnTo>
                      <a:pt x="119" y="12"/>
                    </a:lnTo>
                    <a:lnTo>
                      <a:pt x="111" y="16"/>
                    </a:lnTo>
                    <a:lnTo>
                      <a:pt x="103" y="23"/>
                    </a:lnTo>
                    <a:lnTo>
                      <a:pt x="96" y="28"/>
                    </a:lnTo>
                    <a:lnTo>
                      <a:pt x="89" y="36"/>
                    </a:lnTo>
                    <a:lnTo>
                      <a:pt x="83" y="44"/>
                    </a:lnTo>
                    <a:lnTo>
                      <a:pt x="79" y="52"/>
                    </a:lnTo>
                    <a:lnTo>
                      <a:pt x="75" y="60"/>
                    </a:lnTo>
                    <a:lnTo>
                      <a:pt x="71" y="70"/>
                    </a:lnTo>
                    <a:lnTo>
                      <a:pt x="68" y="79"/>
                    </a:lnTo>
                    <a:lnTo>
                      <a:pt x="67" y="90"/>
                    </a:lnTo>
                    <a:lnTo>
                      <a:pt x="67" y="101"/>
                    </a:lnTo>
                    <a:lnTo>
                      <a:pt x="67" y="102"/>
                    </a:lnTo>
                    <a:lnTo>
                      <a:pt x="52" y="106"/>
                    </a:lnTo>
                    <a:lnTo>
                      <a:pt x="40" y="111"/>
                    </a:lnTo>
                    <a:lnTo>
                      <a:pt x="28" y="121"/>
                    </a:lnTo>
                    <a:lnTo>
                      <a:pt x="18" y="130"/>
                    </a:lnTo>
                    <a:lnTo>
                      <a:pt x="10" y="142"/>
                    </a:lnTo>
                    <a:lnTo>
                      <a:pt x="4" y="154"/>
                    </a:lnTo>
                    <a:lnTo>
                      <a:pt x="1" y="169"/>
                    </a:lnTo>
                    <a:lnTo>
                      <a:pt x="0" y="184"/>
                    </a:lnTo>
                    <a:lnTo>
                      <a:pt x="0" y="192"/>
                    </a:lnTo>
                    <a:lnTo>
                      <a:pt x="1" y="200"/>
                    </a:lnTo>
                    <a:lnTo>
                      <a:pt x="5" y="215"/>
                    </a:lnTo>
                    <a:lnTo>
                      <a:pt x="13" y="229"/>
                    </a:lnTo>
                    <a:lnTo>
                      <a:pt x="22" y="242"/>
                    </a:lnTo>
                    <a:lnTo>
                      <a:pt x="33" y="251"/>
                    </a:lnTo>
                    <a:lnTo>
                      <a:pt x="46" y="259"/>
                    </a:lnTo>
                    <a:lnTo>
                      <a:pt x="61" y="264"/>
                    </a:lnTo>
                    <a:lnTo>
                      <a:pt x="77" y="2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69"/>
              <p:cNvSpPr>
                <a:spLocks/>
              </p:cNvSpPr>
              <p:nvPr/>
            </p:nvSpPr>
            <p:spPr bwMode="auto">
              <a:xfrm>
                <a:off x="6449280" y="1682403"/>
                <a:ext cx="692150" cy="425450"/>
              </a:xfrm>
              <a:custGeom>
                <a:avLst/>
                <a:gdLst>
                  <a:gd name="T0" fmla="*/ 2147483647 w 436"/>
                  <a:gd name="T1" fmla="*/ 2147483647 h 268"/>
                  <a:gd name="T2" fmla="*/ 2147483647 w 436"/>
                  <a:gd name="T3" fmla="*/ 2147483647 h 268"/>
                  <a:gd name="T4" fmla="*/ 2147483647 w 436"/>
                  <a:gd name="T5" fmla="*/ 2147483647 h 268"/>
                  <a:gd name="T6" fmla="*/ 2147483647 w 436"/>
                  <a:gd name="T7" fmla="*/ 2147483647 h 268"/>
                  <a:gd name="T8" fmla="*/ 2147483647 w 436"/>
                  <a:gd name="T9" fmla="*/ 2147483647 h 268"/>
                  <a:gd name="T10" fmla="*/ 2147483647 w 436"/>
                  <a:gd name="T11" fmla="*/ 2147483647 h 268"/>
                  <a:gd name="T12" fmla="*/ 2147483647 w 436"/>
                  <a:gd name="T13" fmla="*/ 2147483647 h 268"/>
                  <a:gd name="T14" fmla="*/ 2147483647 w 436"/>
                  <a:gd name="T15" fmla="*/ 2147483647 h 268"/>
                  <a:gd name="T16" fmla="*/ 2147483647 w 436"/>
                  <a:gd name="T17" fmla="*/ 2147483647 h 268"/>
                  <a:gd name="T18" fmla="*/ 2147483647 w 436"/>
                  <a:gd name="T19" fmla="*/ 2147483647 h 268"/>
                  <a:gd name="T20" fmla="*/ 2147483647 w 436"/>
                  <a:gd name="T21" fmla="*/ 2147483647 h 268"/>
                  <a:gd name="T22" fmla="*/ 2147483647 w 436"/>
                  <a:gd name="T23" fmla="*/ 2147483647 h 268"/>
                  <a:gd name="T24" fmla="*/ 2147483647 w 436"/>
                  <a:gd name="T25" fmla="*/ 0 h 268"/>
                  <a:gd name="T26" fmla="*/ 2147483647 w 436"/>
                  <a:gd name="T27" fmla="*/ 0 h 268"/>
                  <a:gd name="T28" fmla="*/ 2147483647 w 436"/>
                  <a:gd name="T29" fmla="*/ 2147483647 h 268"/>
                  <a:gd name="T30" fmla="*/ 2147483647 w 436"/>
                  <a:gd name="T31" fmla="*/ 2147483647 h 268"/>
                  <a:gd name="T32" fmla="*/ 2147483647 w 436"/>
                  <a:gd name="T33" fmla="*/ 2147483647 h 268"/>
                  <a:gd name="T34" fmla="*/ 2147483647 w 436"/>
                  <a:gd name="T35" fmla="*/ 2147483647 h 268"/>
                  <a:gd name="T36" fmla="*/ 2147483647 w 436"/>
                  <a:gd name="T37" fmla="*/ 2147483647 h 268"/>
                  <a:gd name="T38" fmla="*/ 2147483647 w 436"/>
                  <a:gd name="T39" fmla="*/ 2147483647 h 268"/>
                  <a:gd name="T40" fmla="*/ 2147483647 w 436"/>
                  <a:gd name="T41" fmla="*/ 2147483647 h 268"/>
                  <a:gd name="T42" fmla="*/ 2147483647 w 436"/>
                  <a:gd name="T43" fmla="*/ 2147483647 h 268"/>
                  <a:gd name="T44" fmla="*/ 2147483647 w 436"/>
                  <a:gd name="T45" fmla="*/ 2147483647 h 268"/>
                  <a:gd name="T46" fmla="*/ 2147483647 w 436"/>
                  <a:gd name="T47" fmla="*/ 2147483647 h 268"/>
                  <a:gd name="T48" fmla="*/ 2147483647 w 436"/>
                  <a:gd name="T49" fmla="*/ 2147483647 h 268"/>
                  <a:gd name="T50" fmla="*/ 2147483647 w 436"/>
                  <a:gd name="T51" fmla="*/ 2147483647 h 268"/>
                  <a:gd name="T52" fmla="*/ 2147483647 w 436"/>
                  <a:gd name="T53" fmla="*/ 2147483647 h 268"/>
                  <a:gd name="T54" fmla="*/ 0 w 436"/>
                  <a:gd name="T55" fmla="*/ 2147483647 h 268"/>
                  <a:gd name="T56" fmla="*/ 2147483647 w 436"/>
                  <a:gd name="T57" fmla="*/ 2147483647 h 268"/>
                  <a:gd name="T58" fmla="*/ 2147483647 w 436"/>
                  <a:gd name="T59" fmla="*/ 2147483647 h 268"/>
                  <a:gd name="T60" fmla="*/ 2147483647 w 436"/>
                  <a:gd name="T61" fmla="*/ 2147483647 h 268"/>
                  <a:gd name="T62" fmla="*/ 2147483647 w 436"/>
                  <a:gd name="T63" fmla="*/ 2147483647 h 268"/>
                  <a:gd name="T64" fmla="*/ 2147483647 w 436"/>
                  <a:gd name="T65" fmla="*/ 2147483647 h 268"/>
                  <a:gd name="T66" fmla="*/ 2147483647 w 436"/>
                  <a:gd name="T67" fmla="*/ 2147483647 h 268"/>
                  <a:gd name="T68" fmla="*/ 2147483647 w 436"/>
                  <a:gd name="T69" fmla="*/ 2147483647 h 268"/>
                  <a:gd name="T70" fmla="*/ 2147483647 w 436"/>
                  <a:gd name="T71" fmla="*/ 2147483647 h 268"/>
                  <a:gd name="T72" fmla="*/ 2147483647 w 436"/>
                  <a:gd name="T73" fmla="*/ 2147483647 h 268"/>
                  <a:gd name="T74" fmla="*/ 2147483647 w 436"/>
                  <a:gd name="T75" fmla="*/ 2147483647 h 268"/>
                  <a:gd name="T76" fmla="*/ 2147483647 w 436"/>
                  <a:gd name="T77" fmla="*/ 2147483647 h 268"/>
                  <a:gd name="T78" fmla="*/ 2147483647 w 436"/>
                  <a:gd name="T79" fmla="*/ 2147483647 h 268"/>
                  <a:gd name="T80" fmla="*/ 2147483647 w 436"/>
                  <a:gd name="T81" fmla="*/ 2147483647 h 268"/>
                  <a:gd name="T82" fmla="*/ 2147483647 w 436"/>
                  <a:gd name="T83" fmla="*/ 2147483647 h 268"/>
                  <a:gd name="T84" fmla="*/ 2147483647 w 436"/>
                  <a:gd name="T85" fmla="*/ 2147483647 h 268"/>
                  <a:gd name="T86" fmla="*/ 2147483647 w 436"/>
                  <a:gd name="T87" fmla="*/ 2147483647 h 2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36" h="268">
                    <a:moveTo>
                      <a:pt x="369" y="132"/>
                    </a:moveTo>
                    <a:lnTo>
                      <a:pt x="369" y="132"/>
                    </a:lnTo>
                    <a:lnTo>
                      <a:pt x="368" y="123"/>
                    </a:lnTo>
                    <a:lnTo>
                      <a:pt x="366" y="115"/>
                    </a:lnTo>
                    <a:lnTo>
                      <a:pt x="365" y="107"/>
                    </a:lnTo>
                    <a:lnTo>
                      <a:pt x="361" y="100"/>
                    </a:lnTo>
                    <a:lnTo>
                      <a:pt x="354" y="85"/>
                    </a:lnTo>
                    <a:lnTo>
                      <a:pt x="344" y="73"/>
                    </a:lnTo>
                    <a:lnTo>
                      <a:pt x="332" y="64"/>
                    </a:lnTo>
                    <a:lnTo>
                      <a:pt x="317" y="56"/>
                    </a:lnTo>
                    <a:lnTo>
                      <a:pt x="310" y="53"/>
                    </a:lnTo>
                    <a:lnTo>
                      <a:pt x="302" y="51"/>
                    </a:lnTo>
                    <a:lnTo>
                      <a:pt x="293" y="49"/>
                    </a:lnTo>
                    <a:lnTo>
                      <a:pt x="285" y="49"/>
                    </a:lnTo>
                    <a:lnTo>
                      <a:pt x="270" y="51"/>
                    </a:lnTo>
                    <a:lnTo>
                      <a:pt x="256" y="55"/>
                    </a:lnTo>
                    <a:lnTo>
                      <a:pt x="250" y="42"/>
                    </a:lnTo>
                    <a:lnTo>
                      <a:pt x="242" y="32"/>
                    </a:lnTo>
                    <a:lnTo>
                      <a:pt x="231" y="22"/>
                    </a:lnTo>
                    <a:lnTo>
                      <a:pt x="220" y="14"/>
                    </a:lnTo>
                    <a:lnTo>
                      <a:pt x="208" y="8"/>
                    </a:lnTo>
                    <a:lnTo>
                      <a:pt x="196" y="4"/>
                    </a:lnTo>
                    <a:lnTo>
                      <a:pt x="181" y="0"/>
                    </a:lnTo>
                    <a:lnTo>
                      <a:pt x="168" y="0"/>
                    </a:lnTo>
                    <a:lnTo>
                      <a:pt x="157" y="0"/>
                    </a:lnTo>
                    <a:lnTo>
                      <a:pt x="146" y="1"/>
                    </a:lnTo>
                    <a:lnTo>
                      <a:pt x="137" y="4"/>
                    </a:lnTo>
                    <a:lnTo>
                      <a:pt x="128" y="6"/>
                    </a:lnTo>
                    <a:lnTo>
                      <a:pt x="120" y="12"/>
                    </a:lnTo>
                    <a:lnTo>
                      <a:pt x="112" y="16"/>
                    </a:lnTo>
                    <a:lnTo>
                      <a:pt x="103" y="22"/>
                    </a:lnTo>
                    <a:lnTo>
                      <a:pt x="97" y="28"/>
                    </a:lnTo>
                    <a:lnTo>
                      <a:pt x="90" y="36"/>
                    </a:lnTo>
                    <a:lnTo>
                      <a:pt x="83" y="44"/>
                    </a:lnTo>
                    <a:lnTo>
                      <a:pt x="79" y="52"/>
                    </a:lnTo>
                    <a:lnTo>
                      <a:pt x="75" y="60"/>
                    </a:lnTo>
                    <a:lnTo>
                      <a:pt x="71" y="69"/>
                    </a:lnTo>
                    <a:lnTo>
                      <a:pt x="69" y="79"/>
                    </a:lnTo>
                    <a:lnTo>
                      <a:pt x="67" y="89"/>
                    </a:lnTo>
                    <a:lnTo>
                      <a:pt x="67" y="100"/>
                    </a:lnTo>
                    <a:lnTo>
                      <a:pt x="67" y="102"/>
                    </a:lnTo>
                    <a:lnTo>
                      <a:pt x="52" y="106"/>
                    </a:lnTo>
                    <a:lnTo>
                      <a:pt x="40" y="111"/>
                    </a:lnTo>
                    <a:lnTo>
                      <a:pt x="28" y="120"/>
                    </a:lnTo>
                    <a:lnTo>
                      <a:pt x="19" y="130"/>
                    </a:lnTo>
                    <a:lnTo>
                      <a:pt x="11" y="142"/>
                    </a:lnTo>
                    <a:lnTo>
                      <a:pt x="4" y="154"/>
                    </a:lnTo>
                    <a:lnTo>
                      <a:pt x="1" y="169"/>
                    </a:lnTo>
                    <a:lnTo>
                      <a:pt x="0" y="183"/>
                    </a:lnTo>
                    <a:lnTo>
                      <a:pt x="0" y="191"/>
                    </a:lnTo>
                    <a:lnTo>
                      <a:pt x="1" y="201"/>
                    </a:lnTo>
                    <a:lnTo>
                      <a:pt x="3" y="209"/>
                    </a:lnTo>
                    <a:lnTo>
                      <a:pt x="7" y="216"/>
                    </a:lnTo>
                    <a:lnTo>
                      <a:pt x="14" y="230"/>
                    </a:lnTo>
                    <a:lnTo>
                      <a:pt x="24" y="242"/>
                    </a:lnTo>
                    <a:lnTo>
                      <a:pt x="36" y="253"/>
                    </a:lnTo>
                    <a:lnTo>
                      <a:pt x="51" y="261"/>
                    </a:lnTo>
                    <a:lnTo>
                      <a:pt x="59" y="264"/>
                    </a:lnTo>
                    <a:lnTo>
                      <a:pt x="67" y="265"/>
                    </a:lnTo>
                    <a:lnTo>
                      <a:pt x="75" y="267"/>
                    </a:lnTo>
                    <a:lnTo>
                      <a:pt x="83" y="268"/>
                    </a:lnTo>
                    <a:lnTo>
                      <a:pt x="369" y="268"/>
                    </a:lnTo>
                    <a:lnTo>
                      <a:pt x="369" y="267"/>
                    </a:lnTo>
                    <a:lnTo>
                      <a:pt x="383" y="265"/>
                    </a:lnTo>
                    <a:lnTo>
                      <a:pt x="395" y="261"/>
                    </a:lnTo>
                    <a:lnTo>
                      <a:pt x="407" y="256"/>
                    </a:lnTo>
                    <a:lnTo>
                      <a:pt x="416" y="246"/>
                    </a:lnTo>
                    <a:lnTo>
                      <a:pt x="424" y="237"/>
                    </a:lnTo>
                    <a:lnTo>
                      <a:pt x="431" y="226"/>
                    </a:lnTo>
                    <a:lnTo>
                      <a:pt x="435" y="213"/>
                    </a:lnTo>
                    <a:lnTo>
                      <a:pt x="436" y="199"/>
                    </a:lnTo>
                    <a:lnTo>
                      <a:pt x="435" y="186"/>
                    </a:lnTo>
                    <a:lnTo>
                      <a:pt x="431" y="174"/>
                    </a:lnTo>
                    <a:lnTo>
                      <a:pt x="424" y="162"/>
                    </a:lnTo>
                    <a:lnTo>
                      <a:pt x="416" y="153"/>
                    </a:lnTo>
                    <a:lnTo>
                      <a:pt x="407" y="144"/>
                    </a:lnTo>
                    <a:lnTo>
                      <a:pt x="395" y="138"/>
                    </a:lnTo>
                    <a:lnTo>
                      <a:pt x="383" y="134"/>
                    </a:lnTo>
                    <a:lnTo>
                      <a:pt x="369" y="1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9" name="Group 111"/>
            <p:cNvGrpSpPr>
              <a:grpSpLocks/>
            </p:cNvGrpSpPr>
            <p:nvPr/>
          </p:nvGrpSpPr>
          <p:grpSpPr bwMode="auto">
            <a:xfrm>
              <a:off x="1247811" y="2539160"/>
              <a:ext cx="1081088" cy="677788"/>
              <a:chOff x="2681" y="3475"/>
              <a:chExt cx="1246" cy="639"/>
            </a:xfrm>
          </p:grpSpPr>
          <p:grpSp>
            <p:nvGrpSpPr>
              <p:cNvPr id="150" name="Group 112"/>
              <p:cNvGrpSpPr>
                <a:grpSpLocks/>
              </p:cNvGrpSpPr>
              <p:nvPr/>
            </p:nvGrpSpPr>
            <p:grpSpPr bwMode="auto">
              <a:xfrm>
                <a:off x="2681" y="3475"/>
                <a:ext cx="1246" cy="639"/>
                <a:chOff x="2241" y="3210"/>
                <a:chExt cx="1246" cy="639"/>
              </a:xfrm>
            </p:grpSpPr>
            <p:sp>
              <p:nvSpPr>
                <p:cNvPr id="153" name="Rectangle 1918"/>
                <p:cNvSpPr>
                  <a:spLocks noChangeArrowheads="1"/>
                </p:cNvSpPr>
                <p:nvPr/>
              </p:nvSpPr>
              <p:spPr bwMode="auto">
                <a:xfrm>
                  <a:off x="2328" y="3210"/>
                  <a:ext cx="1072" cy="639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DDDDDD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6000" tIns="36000" rIns="36000" bIns="36000" anchor="ctr"/>
                <a:lstStyle>
                  <a:lvl1pPr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1pPr>
                  <a:lvl2pPr marL="742950" indent="-28575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2pPr>
                  <a:lvl3pPr marL="11430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3pPr>
                  <a:lvl4pPr marL="16002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4pPr>
                  <a:lvl5pPr marL="20574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5pPr>
                  <a:lvl6pPr marL="25146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6pPr>
                  <a:lvl7pPr marL="29718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7pPr>
                  <a:lvl8pPr marL="34290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8pPr>
                  <a:lvl9pPr marL="38862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9pPr>
                </a:lstStyle>
                <a:p>
                  <a:pPr marL="0" marR="0" lvl="0" indent="0" algn="ctr" defTabSz="15160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텍스트</a:t>
                  </a:r>
                  <a:b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입력해주세요</a:t>
                  </a:r>
                  <a:endPara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Rectangle 1918"/>
                <p:cNvSpPr>
                  <a:spLocks noChangeArrowheads="1"/>
                </p:cNvSpPr>
                <p:nvPr/>
              </p:nvSpPr>
              <p:spPr bwMode="auto">
                <a:xfrm>
                  <a:off x="2241" y="3242"/>
                  <a:ext cx="1246" cy="57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1" name="Rectangle 1918"/>
              <p:cNvSpPr>
                <a:spLocks noChangeArrowheads="1"/>
              </p:cNvSpPr>
              <p:nvPr/>
            </p:nvSpPr>
            <p:spPr bwMode="auto">
              <a:xfrm>
                <a:off x="2714" y="3535"/>
                <a:ext cx="1180" cy="518"/>
              </a:xfrm>
              <a:prstGeom prst="rect">
                <a:avLst/>
              </a:prstGeom>
              <a:pattFill prst="dkUpDiag">
                <a:fgClr>
                  <a:srgbClr val="D2D2D2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1516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2" name="Rectangle 116"/>
              <p:cNvSpPr>
                <a:spLocks noChangeArrowheads="1"/>
              </p:cNvSpPr>
              <p:nvPr/>
            </p:nvSpPr>
            <p:spPr bwMode="auto">
              <a:xfrm>
                <a:off x="2868" y="3642"/>
                <a:ext cx="870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15000"/>
                  </a:spcAft>
                  <a:buClr>
                    <a:srgbClr val="000000"/>
                  </a:buClr>
                  <a:buSzTx/>
                  <a:buFont typeface="Times" panose="02020603050405020304" pitchFamily="18" charset="0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비정상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15000"/>
                  </a:spcAft>
                  <a:buClr>
                    <a:srgbClr val="000000"/>
                  </a:buClr>
                  <a:buSzTx/>
                  <a:buFont typeface="Times" panose="02020603050405020304" pitchFamily="18" charset="0"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API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호출</a:t>
                </a:r>
              </a:p>
            </p:txBody>
          </p:sp>
        </p:grpSp>
        <p:grpSp>
          <p:nvGrpSpPr>
            <p:cNvPr id="155" name="Group 111"/>
            <p:cNvGrpSpPr>
              <a:grpSpLocks/>
            </p:cNvGrpSpPr>
            <p:nvPr/>
          </p:nvGrpSpPr>
          <p:grpSpPr bwMode="auto">
            <a:xfrm>
              <a:off x="1476411" y="3301532"/>
              <a:ext cx="1081088" cy="677788"/>
              <a:chOff x="2681" y="3475"/>
              <a:chExt cx="1246" cy="639"/>
            </a:xfrm>
          </p:grpSpPr>
          <p:grpSp>
            <p:nvGrpSpPr>
              <p:cNvPr id="156" name="Group 112"/>
              <p:cNvGrpSpPr>
                <a:grpSpLocks/>
              </p:cNvGrpSpPr>
              <p:nvPr/>
            </p:nvGrpSpPr>
            <p:grpSpPr bwMode="auto">
              <a:xfrm>
                <a:off x="2681" y="3475"/>
                <a:ext cx="1246" cy="639"/>
                <a:chOff x="2241" y="3210"/>
                <a:chExt cx="1246" cy="639"/>
              </a:xfrm>
            </p:grpSpPr>
            <p:sp>
              <p:nvSpPr>
                <p:cNvPr id="159" name="Rectangle 1918"/>
                <p:cNvSpPr>
                  <a:spLocks noChangeArrowheads="1"/>
                </p:cNvSpPr>
                <p:nvPr/>
              </p:nvSpPr>
              <p:spPr bwMode="auto">
                <a:xfrm>
                  <a:off x="2328" y="3210"/>
                  <a:ext cx="1072" cy="639"/>
                </a:xfrm>
                <a:prstGeom prst="rect">
                  <a:avLst/>
                </a:prstGeom>
                <a:solidFill>
                  <a:srgbClr val="FFFFFF"/>
                </a:solidFill>
                <a:ln w="19050" algn="ctr">
                  <a:solidFill>
                    <a:srgbClr val="DDDDDD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36000" tIns="36000" rIns="36000" bIns="36000" anchor="ctr"/>
                <a:lstStyle>
                  <a:lvl1pPr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1pPr>
                  <a:lvl2pPr marL="742950" indent="-28575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2pPr>
                  <a:lvl3pPr marL="11430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3pPr>
                  <a:lvl4pPr marL="16002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4pPr>
                  <a:lvl5pPr marL="2057400" indent="-228600" defTabSz="1516063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5pPr>
                  <a:lvl6pPr marL="25146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6pPr>
                  <a:lvl7pPr marL="29718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7pPr>
                  <a:lvl8pPr marL="34290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8pPr>
                  <a:lvl9pPr marL="3886200" indent="-228600" defTabSz="15160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9pPr>
                </a:lstStyle>
                <a:p>
                  <a:pPr marL="0" marR="0" lvl="0" indent="0" algn="ctr" defTabSz="15160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텍스트</a:t>
                  </a:r>
                  <a:b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</a:br>
                  <a:r>
                    <a:rPr kumimoji="1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anose="020B0604020202020204" pitchFamily="34" charset="0"/>
                    </a:rPr>
                    <a:t>입력해주세요</a:t>
                  </a:r>
                  <a:endPara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Rectangle 1918"/>
                <p:cNvSpPr>
                  <a:spLocks noChangeArrowheads="1"/>
                </p:cNvSpPr>
                <p:nvPr/>
              </p:nvSpPr>
              <p:spPr bwMode="auto">
                <a:xfrm>
                  <a:off x="2241" y="3242"/>
                  <a:ext cx="1246" cy="57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>
                      <a:solidFill>
                        <a:srgbClr val="80808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7" name="Rectangle 1918"/>
              <p:cNvSpPr>
                <a:spLocks noChangeArrowheads="1"/>
              </p:cNvSpPr>
              <p:nvPr/>
            </p:nvSpPr>
            <p:spPr bwMode="auto">
              <a:xfrm>
                <a:off x="2714" y="3535"/>
                <a:ext cx="1180" cy="518"/>
              </a:xfrm>
              <a:prstGeom prst="rect">
                <a:avLst/>
              </a:prstGeom>
              <a:pattFill prst="dkUpDiag">
                <a:fgClr>
                  <a:srgbClr val="D2D2D2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lvl1pPr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 defTabSz="1516063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defTabSz="1516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15160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16"/>
              <p:cNvSpPr>
                <a:spLocks noChangeArrowheads="1"/>
              </p:cNvSpPr>
              <p:nvPr/>
            </p:nvSpPr>
            <p:spPr bwMode="auto">
              <a:xfrm>
                <a:off x="2868" y="3642"/>
                <a:ext cx="870" cy="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>
                    <a:solidFill>
                      <a:srgbClr val="808080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15000"/>
                  </a:spcAft>
                  <a:buClr>
                    <a:srgbClr val="000000"/>
                  </a:buClr>
                  <a:buSzTx/>
                  <a:buFont typeface="Times" panose="02020603050405020304" pitchFamily="18" charset="0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정상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15000"/>
                  </a:spcAft>
                  <a:buClr>
                    <a:srgbClr val="000000"/>
                  </a:buClr>
                  <a:buSzTx/>
                  <a:buFont typeface="Times" panose="02020603050405020304" pitchFamily="18" charset="0"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API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호출</a:t>
                </a:r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28281" y="2009899"/>
            <a:ext cx="9642476" cy="4453249"/>
            <a:chOff x="28281" y="1785927"/>
            <a:chExt cx="9642476" cy="4453249"/>
          </a:xfrm>
        </p:grpSpPr>
        <p:grpSp>
          <p:nvGrpSpPr>
            <p:cNvPr id="163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166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168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메시지 유효성 검증 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&amp; API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접근 제한 기능</a:t>
                  </a:r>
                  <a:endPara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167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64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5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10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46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5.2.8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접근제어 및 보안 기능</a:t>
            </a: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시에 보안 위협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과도한 사이즈의 단일 메시지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정상적이며 반복적인 다중 메시지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악의적으로 변조된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탐지 및 차단이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65" y="2804387"/>
            <a:ext cx="4003415" cy="3477039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직사각형 43"/>
          <p:cNvSpPr/>
          <p:nvPr/>
        </p:nvSpPr>
        <p:spPr>
          <a:xfrm>
            <a:off x="524508" y="2386203"/>
            <a:ext cx="3528391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rPr>
              <a:t>보안 위협 차단 기능</a:t>
            </a:r>
          </a:p>
        </p:txBody>
      </p:sp>
      <p:cxnSp>
        <p:nvCxnSpPr>
          <p:cNvPr id="45" name="직선 연결선 44"/>
          <p:cNvCxnSpPr/>
          <p:nvPr/>
        </p:nvCxnSpPr>
        <p:spPr bwMode="auto">
          <a:xfrm>
            <a:off x="596575" y="3315263"/>
            <a:ext cx="399638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cxnSp>
        <p:nvCxnSpPr>
          <p:cNvPr id="46" name="직선 연결선 45"/>
          <p:cNvCxnSpPr/>
          <p:nvPr/>
        </p:nvCxnSpPr>
        <p:spPr bwMode="auto">
          <a:xfrm>
            <a:off x="596575" y="3920130"/>
            <a:ext cx="399638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cxnSp>
        <p:nvCxnSpPr>
          <p:cNvPr id="47" name="직선 연결선 46"/>
          <p:cNvCxnSpPr/>
          <p:nvPr/>
        </p:nvCxnSpPr>
        <p:spPr bwMode="auto">
          <a:xfrm>
            <a:off x="596575" y="4524997"/>
            <a:ext cx="399638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cxnSp>
        <p:nvCxnSpPr>
          <p:cNvPr id="48" name="직선 연결선 47"/>
          <p:cNvCxnSpPr/>
          <p:nvPr/>
        </p:nvCxnSpPr>
        <p:spPr bwMode="auto">
          <a:xfrm>
            <a:off x="596575" y="5129864"/>
            <a:ext cx="399638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cxnSp>
        <p:nvCxnSpPr>
          <p:cNvPr id="49" name="직선 연결선 48"/>
          <p:cNvCxnSpPr/>
          <p:nvPr/>
        </p:nvCxnSpPr>
        <p:spPr bwMode="auto">
          <a:xfrm>
            <a:off x="596575" y="5734731"/>
            <a:ext cx="399638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  <a:ex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74048" y="2804387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단일 메시지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XML 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서비스 거부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XDoS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)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74048" y="3368104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다중 메시지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XML 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서비스 거부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MMXDos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)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574048" y="3983259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패딩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Oracle 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574048" y="4598414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SQL </a:t>
            </a: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인젝션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574048" y="5213569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X-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바이러스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574048" y="5792719"/>
            <a:ext cx="1483934" cy="455494"/>
          </a:xfrm>
          <a:prstGeom prst="roundRect">
            <a:avLst/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사전 공격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144687" y="2827833"/>
            <a:ext cx="254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메시지의 최대 허용 가능 크기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반복되는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엔티티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 제한 등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144687" y="3353955"/>
            <a:ext cx="25471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요청 최대 지속시간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단일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IP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주소에서 요청이 오는 비율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모든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IP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주소에서 요청이 오는 비율 제한 등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144687" y="4015965"/>
            <a:ext cx="254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공격자가 오류 메시지를 사용하여 일반 텍스트 데이터를 발견하지 못하도록 방지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144687" y="4615515"/>
            <a:ext cx="2547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악용된 요청에 의해 의도하지 않은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SQL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에 대한 비정상수행 방지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144687" y="5276105"/>
            <a:ext cx="2547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첨부파일에 대한 바이러스 침입 방지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144687" y="5893980"/>
            <a:ext cx="2547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액세스에 대한 반복적 요청 거부</a:t>
            </a:r>
          </a:p>
        </p:txBody>
      </p:sp>
      <p:grpSp>
        <p:nvGrpSpPr>
          <p:cNvPr id="76" name="Group 5"/>
          <p:cNvGrpSpPr>
            <a:grpSpLocks/>
          </p:cNvGrpSpPr>
          <p:nvPr/>
        </p:nvGrpSpPr>
        <p:grpSpPr bwMode="auto">
          <a:xfrm rot="5400000">
            <a:off x="2925185" y="4356495"/>
            <a:ext cx="4046103" cy="385450"/>
            <a:chOff x="2001" y="981"/>
            <a:chExt cx="2222" cy="496"/>
          </a:xfrm>
        </p:grpSpPr>
        <p:sp>
          <p:nvSpPr>
            <p:cNvPr id="77" name="AutoShape 82"/>
            <p:cNvSpPr>
              <a:spLocks noChangeArrowheads="1"/>
            </p:cNvSpPr>
            <p:nvPr/>
          </p:nvSpPr>
          <p:spPr bwMode="auto">
            <a:xfrm>
              <a:off x="2080" y="981"/>
              <a:ext cx="2069" cy="27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808080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>
                <a:latin typeface="+mn-ea"/>
                <a:ea typeface="+mn-ea"/>
              </a:endParaRPr>
            </a:p>
          </p:txBody>
        </p:sp>
        <p:sp>
          <p:nvSpPr>
            <p:cNvPr id="78" name="AutoShape 84"/>
            <p:cNvSpPr>
              <a:spLocks noChangeArrowheads="1"/>
            </p:cNvSpPr>
            <p:nvPr/>
          </p:nvSpPr>
          <p:spPr bwMode="auto">
            <a:xfrm rot="16200000">
              <a:off x="2875" y="130"/>
              <a:ext cx="473" cy="2222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>
                <a:latin typeface="+mn-ea"/>
                <a:ea typeface="+mn-ea"/>
              </a:endParaRPr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7" y="2463742"/>
            <a:ext cx="361256" cy="233857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5717004" y="2434623"/>
            <a:ext cx="2188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</a:rPr>
              <a:t>API Gateway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29518B">
                  <a:lumMod val="75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8281" y="1795585"/>
            <a:ext cx="9642476" cy="4705249"/>
            <a:chOff x="28281" y="1785927"/>
            <a:chExt cx="9642476" cy="4705249"/>
          </a:xfrm>
        </p:grpSpPr>
        <p:grpSp>
          <p:nvGrpSpPr>
            <p:cNvPr id="90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93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95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이상거래 탐지 및 보안위협 차단 기능</a:t>
                  </a:r>
                  <a:endPara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94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91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398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67446" y="2357430"/>
            <a:ext cx="337185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5.2.9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 및 통지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관리콘솔 화면에서 메일 서버 연동을 위한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SMTP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설정이 가능하며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이를 통해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콘솔에서 개발자에 대한 검색을 하거나  ‘메시지 보내기‘ 기능을 통해서 메일로 메시지 전송이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4" y="2375988"/>
            <a:ext cx="5286238" cy="3960440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792" y="4594716"/>
            <a:ext cx="1631600" cy="1977556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40"/>
          <p:cNvSpPr>
            <a:spLocks/>
          </p:cNvSpPr>
          <p:nvPr/>
        </p:nvSpPr>
        <p:spPr bwMode="auto">
          <a:xfrm rot="1909942" flipH="1">
            <a:off x="9070316" y="4327749"/>
            <a:ext cx="513467" cy="460836"/>
          </a:xfrm>
          <a:custGeom>
            <a:avLst/>
            <a:gdLst>
              <a:gd name="T0" fmla="*/ 0 w 640"/>
              <a:gd name="T1" fmla="*/ 0 h 816"/>
              <a:gd name="T2" fmla="*/ 0 w 640"/>
              <a:gd name="T3" fmla="*/ 0 h 816"/>
              <a:gd name="T4" fmla="*/ 0 w 640"/>
              <a:gd name="T5" fmla="*/ 0 h 816"/>
              <a:gd name="T6" fmla="*/ 0 w 640"/>
              <a:gd name="T7" fmla="*/ 0 h 816"/>
              <a:gd name="T8" fmla="*/ 0 w 640"/>
              <a:gd name="T9" fmla="*/ 0 h 816"/>
              <a:gd name="T10" fmla="*/ 0 w 640"/>
              <a:gd name="T11" fmla="*/ 0 h 816"/>
              <a:gd name="T12" fmla="*/ 0 w 640"/>
              <a:gd name="T13" fmla="*/ 0 h 816"/>
              <a:gd name="T14" fmla="*/ 0 w 640"/>
              <a:gd name="T15" fmla="*/ 0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40"/>
              <a:gd name="T25" fmla="*/ 0 h 816"/>
              <a:gd name="T26" fmla="*/ 640 w 640"/>
              <a:gd name="T27" fmla="*/ 816 h 8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solidFill>
            <a:srgbClr val="4A7598"/>
          </a:solidFill>
          <a:ln w="9525">
            <a:solidFill>
              <a:srgbClr val="4A7598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0" name="Group 5"/>
          <p:cNvGrpSpPr>
            <a:grpSpLocks/>
          </p:cNvGrpSpPr>
          <p:nvPr/>
        </p:nvGrpSpPr>
        <p:grpSpPr bwMode="auto">
          <a:xfrm rot="5400000">
            <a:off x="4684326" y="3085511"/>
            <a:ext cx="2650193" cy="254668"/>
            <a:chOff x="2001" y="981"/>
            <a:chExt cx="2222" cy="496"/>
          </a:xfrm>
        </p:grpSpPr>
        <p:sp>
          <p:nvSpPr>
            <p:cNvPr id="41" name="AutoShape 82"/>
            <p:cNvSpPr>
              <a:spLocks noChangeArrowheads="1"/>
            </p:cNvSpPr>
            <p:nvPr/>
          </p:nvSpPr>
          <p:spPr bwMode="auto">
            <a:xfrm>
              <a:off x="2080" y="981"/>
              <a:ext cx="2069" cy="27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808080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>
                <a:latin typeface="+mn-ea"/>
                <a:ea typeface="+mn-ea"/>
              </a:endParaRPr>
            </a:p>
          </p:txBody>
        </p:sp>
        <p:sp>
          <p:nvSpPr>
            <p:cNvPr id="42" name="AutoShape 84"/>
            <p:cNvSpPr>
              <a:spLocks noChangeArrowheads="1"/>
            </p:cNvSpPr>
            <p:nvPr/>
          </p:nvSpPr>
          <p:spPr bwMode="auto">
            <a:xfrm rot="16200000">
              <a:off x="2875" y="130"/>
              <a:ext cx="473" cy="2222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>
                <a:latin typeface="+mn-ea"/>
                <a:ea typeface="+mn-ea"/>
              </a:endParaRPr>
            </a:p>
          </p:txBody>
        </p:sp>
      </p:grpSp>
      <p:sp>
        <p:nvSpPr>
          <p:cNvPr id="43" name="설명선 2 42"/>
          <p:cNvSpPr/>
          <p:nvPr/>
        </p:nvSpPr>
        <p:spPr bwMode="auto">
          <a:xfrm>
            <a:off x="4801970" y="5048458"/>
            <a:ext cx="2448272" cy="927930"/>
          </a:xfrm>
          <a:prstGeom prst="borderCallout2">
            <a:avLst>
              <a:gd name="adj1" fmla="val -11242"/>
              <a:gd name="adj2" fmla="val 69027"/>
              <a:gd name="adj3" fmla="val -94731"/>
              <a:gd name="adj4" fmla="val 48868"/>
              <a:gd name="adj5" fmla="val -199441"/>
              <a:gd name="adj6" fmla="val 65782"/>
            </a:avLst>
          </a:prstGeom>
          <a:solidFill>
            <a:sysClr val="window" lastClr="FFFFFF"/>
          </a:solidFill>
          <a:ln w="6350" algn="ctr">
            <a:solidFill>
              <a:srgbClr val="4A7598"/>
            </a:solidFill>
            <a:miter lim="800000"/>
            <a:headEnd/>
            <a:tailEnd type="oval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wrap="none" lIns="7200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개발자에 대한 검색이 가능하며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‘메시지 보내기‘ 기능을 통해서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E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메일전송 가능 </a:t>
            </a:r>
          </a:p>
        </p:txBody>
      </p:sp>
      <p:sp>
        <p:nvSpPr>
          <p:cNvPr id="44" name="설명선 2 43"/>
          <p:cNvSpPr/>
          <p:nvPr/>
        </p:nvSpPr>
        <p:spPr bwMode="auto">
          <a:xfrm>
            <a:off x="4801970" y="5047942"/>
            <a:ext cx="2448272" cy="927930"/>
          </a:xfrm>
          <a:prstGeom prst="borderCallout2">
            <a:avLst>
              <a:gd name="adj1" fmla="val -11242"/>
              <a:gd name="adj2" fmla="val 69027"/>
              <a:gd name="adj3" fmla="val -79334"/>
              <a:gd name="adj4" fmla="val 81941"/>
              <a:gd name="adj5" fmla="val -146064"/>
              <a:gd name="adj6" fmla="val 148445"/>
            </a:avLst>
          </a:prstGeom>
          <a:solidFill>
            <a:sysClr val="window" lastClr="FFFFFF"/>
          </a:solidFill>
          <a:ln w="6350" algn="ctr">
            <a:solidFill>
              <a:srgbClr val="4A7598"/>
            </a:solidFill>
            <a:miter lim="800000"/>
            <a:headEnd/>
            <a:tailEnd type="oval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wrap="none" lIns="7200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개발자에 대한 검색이 가능하며 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‘메시지 보내기‘ 기능을 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통해서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E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메일전송 가능 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23039" y="3086034"/>
            <a:ext cx="2826525" cy="2998366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991561" y="2857025"/>
            <a:ext cx="1258680" cy="419063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334887" y="3492112"/>
            <a:ext cx="1258680" cy="419063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8281" y="1795585"/>
            <a:ext cx="9642476" cy="4705249"/>
            <a:chOff x="28281" y="1785927"/>
            <a:chExt cx="9642476" cy="4705249"/>
          </a:xfrm>
        </p:grpSpPr>
        <p:grpSp>
          <p:nvGrpSpPr>
            <p:cNvPr id="50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53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55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사용자 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E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메일 발송 기능 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(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메일서버 연동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)</a:t>
                  </a:r>
                </a:p>
              </p:txBody>
            </p:sp>
          </p:grp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1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774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5.2.10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통합 인증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시에 각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 서비스 수준에 맞는 적절한 인증 방식을 유연하게 정의 하여 상황 별로 손쉬운 인증 작업을 수행합니다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Group 5"/>
          <p:cNvGrpSpPr>
            <a:grpSpLocks/>
          </p:cNvGrpSpPr>
          <p:nvPr/>
        </p:nvGrpSpPr>
        <p:grpSpPr bwMode="auto">
          <a:xfrm rot="10800000">
            <a:off x="5693243" y="4557187"/>
            <a:ext cx="4046103" cy="385450"/>
            <a:chOff x="2001" y="981"/>
            <a:chExt cx="2222" cy="496"/>
          </a:xfrm>
        </p:grpSpPr>
        <p:sp>
          <p:nvSpPr>
            <p:cNvPr id="68" name="AutoShape 82"/>
            <p:cNvSpPr>
              <a:spLocks noChangeArrowheads="1"/>
            </p:cNvSpPr>
            <p:nvPr/>
          </p:nvSpPr>
          <p:spPr bwMode="auto">
            <a:xfrm>
              <a:off x="2080" y="981"/>
              <a:ext cx="2069" cy="27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808080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 dirty="0">
                <a:latin typeface="+mn-ea"/>
                <a:ea typeface="+mn-ea"/>
              </a:endParaRPr>
            </a:p>
          </p:txBody>
        </p:sp>
        <p:sp>
          <p:nvSpPr>
            <p:cNvPr id="69" name="AutoShape 84"/>
            <p:cNvSpPr>
              <a:spLocks noChangeArrowheads="1"/>
            </p:cNvSpPr>
            <p:nvPr/>
          </p:nvSpPr>
          <p:spPr bwMode="auto">
            <a:xfrm rot="16200000">
              <a:off x="2875" y="130"/>
              <a:ext cx="473" cy="2222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 anchor="ctr"/>
            <a:lstStyle>
              <a:lvl1pPr algn="just" eaLnBrk="0" hangingPunct="0">
                <a:spcBef>
                  <a:spcPct val="20000"/>
                </a:spcBef>
                <a:buFont typeface="Arial" charset="0"/>
                <a:defRPr sz="13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defRPr kumimoji="1"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defRPr kumimoji="1"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kumimoji="1"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</a:pPr>
              <a:endParaRPr kumimoji="0" lang="ko-KR" altLang="en-US" sz="1500" dirty="0">
                <a:latin typeface="+mn-ea"/>
                <a:ea typeface="+mn-ea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3" y="2596825"/>
            <a:ext cx="5018741" cy="1744338"/>
          </a:xfrm>
          <a:prstGeom prst="rect">
            <a:avLst/>
          </a:prstGeom>
          <a:ln w="9525"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51" y="2253563"/>
            <a:ext cx="3009900" cy="1885950"/>
          </a:xfrm>
          <a:prstGeom prst="rect">
            <a:avLst/>
          </a:prstGeom>
          <a:ln w="9525"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51" y="4973859"/>
            <a:ext cx="3690011" cy="1455536"/>
          </a:xfrm>
          <a:prstGeom prst="rect">
            <a:avLst/>
          </a:prstGeom>
          <a:ln w="9525"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3" y="4449175"/>
            <a:ext cx="5026784" cy="1944216"/>
          </a:xfrm>
          <a:prstGeom prst="rect">
            <a:avLst/>
          </a:prstGeom>
          <a:ln w="9525"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515342" y="2197182"/>
            <a:ext cx="502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29518B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API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별로 다양한 사용자 인증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/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인가 표준 지원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5" name="설명선 2 74"/>
          <p:cNvSpPr/>
          <p:nvPr/>
        </p:nvSpPr>
        <p:spPr bwMode="auto">
          <a:xfrm>
            <a:off x="940715" y="3120770"/>
            <a:ext cx="2556284" cy="255363"/>
          </a:xfrm>
          <a:prstGeom prst="borderCallout2">
            <a:avLst>
              <a:gd name="adj1" fmla="val 28696"/>
              <a:gd name="adj2" fmla="val 101042"/>
              <a:gd name="adj3" fmla="val 18750"/>
              <a:gd name="adj4" fmla="val 119386"/>
              <a:gd name="adj5" fmla="val 152688"/>
              <a:gd name="adj6" fmla="val 133394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solid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(1)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외부 인증환경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(LDAP/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인증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URL)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등록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6" name="설명선 2 75"/>
          <p:cNvSpPr/>
          <p:nvPr/>
        </p:nvSpPr>
        <p:spPr bwMode="auto">
          <a:xfrm>
            <a:off x="962943" y="5057908"/>
            <a:ext cx="2221647" cy="255363"/>
          </a:xfrm>
          <a:prstGeom prst="borderCallout2">
            <a:avLst>
              <a:gd name="adj1" fmla="val 28696"/>
              <a:gd name="adj2" fmla="val 101042"/>
              <a:gd name="adj3" fmla="val 18750"/>
              <a:gd name="adj4" fmla="val 119386"/>
              <a:gd name="adj5" fmla="val 134038"/>
              <a:gd name="adj6" fmla="val 148400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solid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(2) API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에서 사용할 인증 정의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7" name="설명선 2 76"/>
          <p:cNvSpPr/>
          <p:nvPr/>
        </p:nvSpPr>
        <p:spPr bwMode="auto">
          <a:xfrm>
            <a:off x="7349427" y="5105865"/>
            <a:ext cx="1998222" cy="255363"/>
          </a:xfrm>
          <a:prstGeom prst="borderCallout2">
            <a:avLst>
              <a:gd name="adj1" fmla="val 121531"/>
              <a:gd name="adj2" fmla="val 70173"/>
              <a:gd name="adj3" fmla="val 228456"/>
              <a:gd name="adj4" fmla="val 69578"/>
              <a:gd name="adj5" fmla="val 346231"/>
              <a:gd name="adj6" fmla="val 17823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solid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(4)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각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API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별로 사용 인증 적용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290" y="2687614"/>
            <a:ext cx="3157859" cy="1941581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설명선 2 78"/>
          <p:cNvSpPr/>
          <p:nvPr/>
        </p:nvSpPr>
        <p:spPr bwMode="auto">
          <a:xfrm>
            <a:off x="7618404" y="3196538"/>
            <a:ext cx="1670239" cy="255363"/>
          </a:xfrm>
          <a:prstGeom prst="borderCallout2">
            <a:avLst>
              <a:gd name="adj1" fmla="val 121531"/>
              <a:gd name="adj2" fmla="val 70173"/>
              <a:gd name="adj3" fmla="val 190744"/>
              <a:gd name="adj4" fmla="val 4306"/>
              <a:gd name="adj5" fmla="val 434508"/>
              <a:gd name="adj6" fmla="val -29049"/>
            </a:avLst>
          </a:prstGeom>
          <a:solidFill>
            <a:sysClr val="window" lastClr="FFFFFF"/>
          </a:solidFill>
          <a:ln w="6350" cap="flat" cmpd="sng" algn="ctr">
            <a:solidFill>
              <a:srgbClr val="4A7598"/>
            </a:solidFill>
            <a:prstDash val="solid"/>
            <a:round/>
            <a:headEnd type="none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(3)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간편한 설정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80" name="AutoShape 162"/>
          <p:cNvSpPr>
            <a:spLocks noChangeArrowheads="1"/>
          </p:cNvSpPr>
          <p:nvPr/>
        </p:nvSpPr>
        <p:spPr bwMode="auto">
          <a:xfrm rot="282242">
            <a:off x="1122485" y="4164953"/>
            <a:ext cx="5364596" cy="82191"/>
          </a:xfrm>
          <a:prstGeom prst="rightArrow">
            <a:avLst>
              <a:gd name="adj1" fmla="val 49370"/>
              <a:gd name="adj2" fmla="val 62244"/>
            </a:avLst>
          </a:prstGeom>
          <a:solidFill>
            <a:srgbClr val="B7B7B9"/>
          </a:solidFill>
          <a:ln w="15875" algn="ctr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 eaLnBrk="0" hangingPunct="0">
              <a:spcBef>
                <a:spcPct val="20000"/>
              </a:spcBef>
              <a:buFont typeface="Arial" charset="0"/>
              <a:defRPr sz="13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endParaRPr lang="ko-KR" altLang="en-US" sz="800" dirty="0">
              <a:solidFill>
                <a:srgbClr val="80808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1" name="도넛 80"/>
          <p:cNvSpPr/>
          <p:nvPr/>
        </p:nvSpPr>
        <p:spPr bwMode="auto">
          <a:xfrm>
            <a:off x="498438" y="3873111"/>
            <a:ext cx="629469" cy="296878"/>
          </a:xfrm>
          <a:prstGeom prst="donut">
            <a:avLst>
              <a:gd name="adj" fmla="val 8995"/>
            </a:avLst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2" name="도넛 81"/>
          <p:cNvSpPr/>
          <p:nvPr/>
        </p:nvSpPr>
        <p:spPr bwMode="auto">
          <a:xfrm>
            <a:off x="6449327" y="4222840"/>
            <a:ext cx="629469" cy="296878"/>
          </a:xfrm>
          <a:prstGeom prst="donut">
            <a:avLst>
              <a:gd name="adj" fmla="val 8995"/>
            </a:avLst>
          </a:prstGeom>
          <a:solidFill>
            <a:srgbClr val="D8D8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935205" y="3477067"/>
            <a:ext cx="1434002" cy="635860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965051" y="5322909"/>
            <a:ext cx="1434002" cy="635860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28281" y="1643050"/>
            <a:ext cx="9642476" cy="4705249"/>
            <a:chOff x="28281" y="1785927"/>
            <a:chExt cx="9642476" cy="4705249"/>
          </a:xfrm>
        </p:grpSpPr>
        <p:grpSp>
          <p:nvGrpSpPr>
            <p:cNvPr id="91" name="Group 49"/>
            <p:cNvGrpSpPr>
              <a:grpSpLocks/>
            </p:cNvGrpSpPr>
            <p:nvPr/>
          </p:nvGrpSpPr>
          <p:grpSpPr bwMode="auto">
            <a:xfrm>
              <a:off x="28281" y="1785927"/>
              <a:ext cx="9642476" cy="519113"/>
              <a:chOff x="0" y="984"/>
              <a:chExt cx="6074" cy="327"/>
            </a:xfrm>
          </p:grpSpPr>
          <p:grpSp>
            <p:nvGrpSpPr>
              <p:cNvPr id="94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96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API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키 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/ Basic Auth / Auth URL / LDAP / </a:t>
                  </a:r>
                  <a:r>
                    <a:rPr lang="en-US" altLang="ko-KR" sz="1100" b="0" kern="0" dirty="0" err="1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OAuth</a:t>
                  </a:r>
                  <a:endPara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95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81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5.2.10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통합 인증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생성시에 각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 서비스 수준에 맞는 적절한 인증 방식을 유연하게 정의 가능 하며 오픈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사용 허가나 이용기관 인증 키 발급 및 관리와 같은 상황 별로 적절한 인증 작업을 수행합니다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350837" y="2285992"/>
            <a:ext cx="9319816" cy="4203348"/>
            <a:chOff x="350837" y="2047095"/>
            <a:chExt cx="9319816" cy="4442245"/>
          </a:xfrm>
        </p:grpSpPr>
        <p:pic>
          <p:nvPicPr>
            <p:cNvPr id="28" name="Picture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4517" y="2047095"/>
              <a:ext cx="2799284" cy="1872368"/>
            </a:xfrm>
            <a:prstGeom prst="rect">
              <a:avLst/>
            </a:prstGeom>
            <a:ln w="9525">
              <a:solidFill>
                <a:srgbClr val="FFFFFF">
                  <a:lumMod val="75000"/>
                </a:srgbClr>
              </a:solidFill>
            </a:ln>
          </p:spPr>
        </p:pic>
        <p:pic>
          <p:nvPicPr>
            <p:cNvPr id="29" name="Picture 1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5133020" y="4539947"/>
              <a:ext cx="4537633" cy="1676400"/>
            </a:xfrm>
            <a:prstGeom prst="rect">
              <a:avLst/>
            </a:prstGeom>
            <a:ln>
              <a:solidFill>
                <a:srgbClr val="EAEAEA"/>
              </a:solidFill>
            </a:ln>
          </p:spPr>
        </p:pic>
        <p:pic>
          <p:nvPicPr>
            <p:cNvPr id="30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93" y="2059200"/>
              <a:ext cx="3924436" cy="1863358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Rounded Rectangle 16"/>
            <p:cNvSpPr/>
            <p:nvPr/>
          </p:nvSpPr>
          <p:spPr>
            <a:xfrm>
              <a:off x="3307153" y="2505069"/>
              <a:ext cx="457716" cy="599895"/>
            </a:xfrm>
            <a:prstGeom prst="roundRect">
              <a:avLst>
                <a:gd name="adj" fmla="val 0"/>
              </a:avLst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2" name="TextBox 26"/>
            <p:cNvSpPr txBox="1">
              <a:spLocks noChangeArrowheads="1"/>
            </p:cNvSpPr>
            <p:nvPr/>
          </p:nvSpPr>
          <p:spPr bwMode="auto">
            <a:xfrm>
              <a:off x="350837" y="3978838"/>
              <a:ext cx="39540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API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별로 다양한 사용자 인증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/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인가 표준 지원</a:t>
              </a:r>
              <a:b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</a:b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(API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키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, Basic </a:t>
              </a:r>
              <a:r>
                <a:rPr kumimoji="0" lang="en-US" altLang="ko-K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Auth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 – </a:t>
              </a:r>
              <a:r>
                <a:rPr kumimoji="0" lang="en-US" altLang="ko-K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Auth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 URL/LDAP, OAuth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등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)</a:t>
              </a:r>
            </a:p>
          </p:txBody>
        </p:sp>
        <p:sp>
          <p:nvSpPr>
            <p:cNvPr id="33" name="TextBox 26"/>
            <p:cNvSpPr txBox="1">
              <a:spLocks noChangeArrowheads="1"/>
            </p:cNvSpPr>
            <p:nvPr/>
          </p:nvSpPr>
          <p:spPr bwMode="auto">
            <a:xfrm>
              <a:off x="5211200" y="3978837"/>
              <a:ext cx="24060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이용기관 인증 키 발급</a:t>
              </a:r>
              <a:b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</a:b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(Client ID, Client Secret)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sp>
          <p:nvSpPr>
            <p:cNvPr id="34" name="TextBox 26"/>
            <p:cNvSpPr txBox="1">
              <a:spLocks noChangeArrowheads="1"/>
            </p:cNvSpPr>
            <p:nvPr/>
          </p:nvSpPr>
          <p:spPr bwMode="auto">
            <a:xfrm>
              <a:off x="5313040" y="6313508"/>
              <a:ext cx="240609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오픈 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API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사용 승인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/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허가</a:t>
              </a:r>
            </a:p>
          </p:txBody>
        </p:sp>
        <p:pic>
          <p:nvPicPr>
            <p:cNvPr id="3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493" y="4532946"/>
              <a:ext cx="4500499" cy="1705979"/>
            </a:xfrm>
            <a:prstGeom prst="rect">
              <a:avLst/>
            </a:prstGeom>
            <a:ln>
              <a:solidFill>
                <a:srgbClr val="EAEAEA"/>
              </a:solidFill>
            </a:ln>
          </p:spPr>
        </p:pic>
        <p:sp>
          <p:nvSpPr>
            <p:cNvPr id="36" name="Rounded Rectangle 23"/>
            <p:cNvSpPr/>
            <p:nvPr/>
          </p:nvSpPr>
          <p:spPr>
            <a:xfrm>
              <a:off x="3476836" y="5616452"/>
              <a:ext cx="1296144" cy="615015"/>
            </a:xfrm>
            <a:prstGeom prst="roundRect">
              <a:avLst>
                <a:gd name="adj" fmla="val 0"/>
              </a:avLst>
            </a:prstGeom>
            <a:noFill/>
            <a:ln w="15875" cap="flat" cmpd="sng" algn="ctr">
              <a:solidFill>
                <a:srgbClr val="FF0000"/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7" name="TextBox 26"/>
            <p:cNvSpPr txBox="1">
              <a:spLocks noChangeArrowheads="1"/>
            </p:cNvSpPr>
            <p:nvPr/>
          </p:nvSpPr>
          <p:spPr bwMode="auto">
            <a:xfrm>
              <a:off x="350837" y="6320063"/>
              <a:ext cx="204914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이용기관 서비스 관리</a:t>
              </a:r>
            </a:p>
          </p:txBody>
        </p:sp>
        <p:pic>
          <p:nvPicPr>
            <p:cNvPr id="38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3389" y="2059200"/>
              <a:ext cx="1686136" cy="1860264"/>
            </a:xfrm>
            <a:prstGeom prst="rect">
              <a:avLst/>
            </a:prstGeom>
            <a:ln>
              <a:solidFill>
                <a:srgbClr val="FFFFFF">
                  <a:lumMod val="75000"/>
                </a:srgbClr>
              </a:solidFill>
            </a:ln>
          </p:spPr>
        </p:pic>
        <p:sp>
          <p:nvSpPr>
            <p:cNvPr id="39" name="TextBox 26"/>
            <p:cNvSpPr txBox="1">
              <a:spLocks noChangeArrowheads="1"/>
            </p:cNvSpPr>
            <p:nvPr/>
          </p:nvSpPr>
          <p:spPr bwMode="auto">
            <a:xfrm>
              <a:off x="8160444" y="3978837"/>
              <a:ext cx="136197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marL="114300" indent="-114300" eaLnBrk="1" latinLnBrk="0" hangingPunct="1">
                <a:spcBef>
                  <a:spcPct val="20000"/>
                </a:spcBef>
                <a:buClr>
                  <a:srgbClr val="7F7F7F"/>
                </a:buClr>
                <a:buSzPct val="110000"/>
                <a:buFontTx/>
                <a:buChar char="•"/>
                <a:defRPr kumimoji="0" sz="11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190500" lvl="1" indent="-98425" eaLnBrk="1" latinLnBrk="0" hangingPunct="1">
                <a:spcBef>
                  <a:spcPct val="20000"/>
                </a:spcBef>
                <a:buClr>
                  <a:srgbClr val="A6A6A6"/>
                </a:buClr>
                <a:buFont typeface="가는각진제목체" pitchFamily="18" charset="-127"/>
                <a:buChar char="-"/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defRPr>
              </a:lvl2pPr>
              <a:lvl3pPr marL="271463" lvl="2" indent="-88900" eaLnBrk="1" latinLnBrk="0" hangingPunct="1">
                <a:spcBef>
                  <a:spcPct val="20000"/>
                </a:spcBef>
                <a:buClr>
                  <a:srgbClr val="C0C0C0"/>
                </a:buClr>
                <a:buSzPct val="90000"/>
                <a:buFont typeface="Wingdings" pitchFamily="2" charset="2"/>
                <a:buChar char="§"/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</a:defRPr>
              </a:lvl3pPr>
            </a:lstStyle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7F7F7F"/>
                </a:buClr>
                <a:buSzPct val="110000"/>
                <a:buFontTx/>
                <a:buChar char="•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API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</a:rPr>
                <a:t>구독 요청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</a:endParaRPr>
            </a:p>
          </p:txBody>
        </p:sp>
        <p:grpSp>
          <p:nvGrpSpPr>
            <p:cNvPr id="40" name="Group 449"/>
            <p:cNvGrpSpPr>
              <a:grpSpLocks/>
            </p:cNvGrpSpPr>
            <p:nvPr/>
          </p:nvGrpSpPr>
          <p:grpSpPr bwMode="auto">
            <a:xfrm>
              <a:off x="4357688" y="2906713"/>
              <a:ext cx="255587" cy="250825"/>
              <a:chOff x="332" y="3685"/>
              <a:chExt cx="129" cy="130"/>
            </a:xfrm>
          </p:grpSpPr>
          <p:sp>
            <p:nvSpPr>
              <p:cNvPr id="41" name="Oval 274"/>
              <p:cNvSpPr>
                <a:spLocks noChangeArrowheads="1"/>
              </p:cNvSpPr>
              <p:nvPr/>
            </p:nvSpPr>
            <p:spPr bwMode="auto">
              <a:xfrm>
                <a:off x="332" y="3685"/>
                <a:ext cx="129" cy="130"/>
              </a:xfrm>
              <a:prstGeom prst="ellipse">
                <a:avLst/>
              </a:prstGeom>
              <a:solidFill>
                <a:srgbClr val="005697"/>
              </a:solidFill>
              <a:ln w="19050">
                <a:solidFill>
                  <a:sysClr val="window" lastClr="FFFFFF"/>
                </a:solidFill>
              </a:ln>
            </p:spPr>
            <p:txBody>
              <a:bodyPr lIns="40116" tIns="40116" rIns="40116" bIns="40116" anchor="ctr"/>
              <a:lstStyle/>
              <a:p>
                <a:pPr algn="ctr">
                  <a:defRPr/>
                </a:pPr>
                <a:endParaRPr lang="ko-KR" altLang="ko-KR" sz="1000" kern="0" dirty="0">
                  <a:solidFill>
                    <a:prstClr val="white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42" name="Freeform 802"/>
              <p:cNvSpPr>
                <a:spLocks/>
              </p:cNvSpPr>
              <p:nvPr/>
            </p:nvSpPr>
            <p:spPr bwMode="auto">
              <a:xfrm>
                <a:off x="376" y="3711"/>
                <a:ext cx="51" cy="77"/>
              </a:xfrm>
              <a:custGeom>
                <a:avLst/>
                <a:gdLst>
                  <a:gd name="T0" fmla="*/ 89 w 246"/>
                  <a:gd name="T1" fmla="*/ 790 h 374"/>
                  <a:gd name="T2" fmla="*/ 89 w 246"/>
                  <a:gd name="T3" fmla="*/ 790 h 374"/>
                  <a:gd name="T4" fmla="*/ 73 w 246"/>
                  <a:gd name="T5" fmla="*/ 790 h 374"/>
                  <a:gd name="T6" fmla="*/ 60 w 246"/>
                  <a:gd name="T7" fmla="*/ 786 h 374"/>
                  <a:gd name="T8" fmla="*/ 44 w 246"/>
                  <a:gd name="T9" fmla="*/ 777 h 374"/>
                  <a:gd name="T10" fmla="*/ 32 w 246"/>
                  <a:gd name="T11" fmla="*/ 765 h 374"/>
                  <a:gd name="T12" fmla="*/ 32 w 246"/>
                  <a:gd name="T13" fmla="*/ 765 h 374"/>
                  <a:gd name="T14" fmla="*/ 20 w 246"/>
                  <a:gd name="T15" fmla="*/ 752 h 374"/>
                  <a:gd name="T16" fmla="*/ 16 w 246"/>
                  <a:gd name="T17" fmla="*/ 739 h 374"/>
                  <a:gd name="T18" fmla="*/ 12 w 246"/>
                  <a:gd name="T19" fmla="*/ 722 h 374"/>
                  <a:gd name="T20" fmla="*/ 8 w 246"/>
                  <a:gd name="T21" fmla="*/ 706 h 374"/>
                  <a:gd name="T22" fmla="*/ 12 w 246"/>
                  <a:gd name="T23" fmla="*/ 689 h 374"/>
                  <a:gd name="T24" fmla="*/ 16 w 246"/>
                  <a:gd name="T25" fmla="*/ 672 h 374"/>
                  <a:gd name="T26" fmla="*/ 24 w 246"/>
                  <a:gd name="T27" fmla="*/ 659 h 374"/>
                  <a:gd name="T28" fmla="*/ 36 w 246"/>
                  <a:gd name="T29" fmla="*/ 647 h 374"/>
                  <a:gd name="T30" fmla="*/ 294 w 246"/>
                  <a:gd name="T31" fmla="*/ 389 h 374"/>
                  <a:gd name="T32" fmla="*/ 28 w 246"/>
                  <a:gd name="T33" fmla="*/ 148 h 374"/>
                  <a:gd name="T34" fmla="*/ 28 w 246"/>
                  <a:gd name="T35" fmla="*/ 148 h 374"/>
                  <a:gd name="T36" fmla="*/ 16 w 246"/>
                  <a:gd name="T37" fmla="*/ 135 h 374"/>
                  <a:gd name="T38" fmla="*/ 8 w 246"/>
                  <a:gd name="T39" fmla="*/ 118 h 374"/>
                  <a:gd name="T40" fmla="*/ 0 w 246"/>
                  <a:gd name="T41" fmla="*/ 106 h 374"/>
                  <a:gd name="T42" fmla="*/ 0 w 246"/>
                  <a:gd name="T43" fmla="*/ 89 h 374"/>
                  <a:gd name="T44" fmla="*/ 0 w 246"/>
                  <a:gd name="T45" fmla="*/ 72 h 374"/>
                  <a:gd name="T46" fmla="*/ 4 w 246"/>
                  <a:gd name="T47" fmla="*/ 55 h 374"/>
                  <a:gd name="T48" fmla="*/ 8 w 246"/>
                  <a:gd name="T49" fmla="*/ 42 h 374"/>
                  <a:gd name="T50" fmla="*/ 16 w 246"/>
                  <a:gd name="T51" fmla="*/ 25 h 374"/>
                  <a:gd name="T52" fmla="*/ 16 w 246"/>
                  <a:gd name="T53" fmla="*/ 25 h 374"/>
                  <a:gd name="T54" fmla="*/ 28 w 246"/>
                  <a:gd name="T55" fmla="*/ 17 h 374"/>
                  <a:gd name="T56" fmla="*/ 44 w 246"/>
                  <a:gd name="T57" fmla="*/ 8 h 374"/>
                  <a:gd name="T58" fmla="*/ 56 w 246"/>
                  <a:gd name="T59" fmla="*/ 0 h 374"/>
                  <a:gd name="T60" fmla="*/ 73 w 246"/>
                  <a:gd name="T61" fmla="*/ 0 h 374"/>
                  <a:gd name="T62" fmla="*/ 89 w 246"/>
                  <a:gd name="T63" fmla="*/ 0 h 374"/>
                  <a:gd name="T64" fmla="*/ 105 w 246"/>
                  <a:gd name="T65" fmla="*/ 0 h 374"/>
                  <a:gd name="T66" fmla="*/ 117 w 246"/>
                  <a:gd name="T67" fmla="*/ 8 h 374"/>
                  <a:gd name="T68" fmla="*/ 133 w 246"/>
                  <a:gd name="T69" fmla="*/ 17 h 374"/>
                  <a:gd name="T70" fmla="*/ 467 w 246"/>
                  <a:gd name="T71" fmla="*/ 321 h 374"/>
                  <a:gd name="T72" fmla="*/ 467 w 246"/>
                  <a:gd name="T73" fmla="*/ 321 h 374"/>
                  <a:gd name="T74" fmla="*/ 479 w 246"/>
                  <a:gd name="T75" fmla="*/ 334 h 374"/>
                  <a:gd name="T76" fmla="*/ 487 w 246"/>
                  <a:gd name="T77" fmla="*/ 346 h 374"/>
                  <a:gd name="T78" fmla="*/ 491 w 246"/>
                  <a:gd name="T79" fmla="*/ 363 h 374"/>
                  <a:gd name="T80" fmla="*/ 495 w 246"/>
                  <a:gd name="T81" fmla="*/ 380 h 374"/>
                  <a:gd name="T82" fmla="*/ 495 w 246"/>
                  <a:gd name="T83" fmla="*/ 380 h 374"/>
                  <a:gd name="T84" fmla="*/ 495 w 246"/>
                  <a:gd name="T85" fmla="*/ 397 h 374"/>
                  <a:gd name="T86" fmla="*/ 487 w 246"/>
                  <a:gd name="T87" fmla="*/ 414 h 374"/>
                  <a:gd name="T88" fmla="*/ 483 w 246"/>
                  <a:gd name="T89" fmla="*/ 431 h 374"/>
                  <a:gd name="T90" fmla="*/ 471 w 246"/>
                  <a:gd name="T91" fmla="*/ 444 h 374"/>
                  <a:gd name="T92" fmla="*/ 145 w 246"/>
                  <a:gd name="T93" fmla="*/ 769 h 374"/>
                  <a:gd name="T94" fmla="*/ 145 w 246"/>
                  <a:gd name="T95" fmla="*/ 769 h 374"/>
                  <a:gd name="T96" fmla="*/ 133 w 246"/>
                  <a:gd name="T97" fmla="*/ 777 h 374"/>
                  <a:gd name="T98" fmla="*/ 121 w 246"/>
                  <a:gd name="T99" fmla="*/ 786 h 374"/>
                  <a:gd name="T100" fmla="*/ 105 w 246"/>
                  <a:gd name="T101" fmla="*/ 790 h 374"/>
                  <a:gd name="T102" fmla="*/ 89 w 246"/>
                  <a:gd name="T103" fmla="*/ 790 h 374"/>
                  <a:gd name="T104" fmla="*/ 89 w 246"/>
                  <a:gd name="T105" fmla="*/ 790 h 3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374"/>
                  <a:gd name="T161" fmla="*/ 246 w 246"/>
                  <a:gd name="T162" fmla="*/ 374 h 37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374">
                    <a:moveTo>
                      <a:pt x="44" y="374"/>
                    </a:moveTo>
                    <a:lnTo>
                      <a:pt x="44" y="374"/>
                    </a:lnTo>
                    <a:lnTo>
                      <a:pt x="36" y="374"/>
                    </a:lnTo>
                    <a:lnTo>
                      <a:pt x="30" y="372"/>
                    </a:lnTo>
                    <a:lnTo>
                      <a:pt x="22" y="368"/>
                    </a:lnTo>
                    <a:lnTo>
                      <a:pt x="16" y="362"/>
                    </a:lnTo>
                    <a:lnTo>
                      <a:pt x="10" y="356"/>
                    </a:lnTo>
                    <a:lnTo>
                      <a:pt x="8" y="350"/>
                    </a:lnTo>
                    <a:lnTo>
                      <a:pt x="6" y="342"/>
                    </a:lnTo>
                    <a:lnTo>
                      <a:pt x="4" y="334"/>
                    </a:lnTo>
                    <a:lnTo>
                      <a:pt x="6" y="326"/>
                    </a:lnTo>
                    <a:lnTo>
                      <a:pt x="8" y="318"/>
                    </a:lnTo>
                    <a:lnTo>
                      <a:pt x="12" y="312"/>
                    </a:lnTo>
                    <a:lnTo>
                      <a:pt x="18" y="306"/>
                    </a:lnTo>
                    <a:lnTo>
                      <a:pt x="146" y="184"/>
                    </a:lnTo>
                    <a:lnTo>
                      <a:pt x="14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232" y="152"/>
                    </a:lnTo>
                    <a:lnTo>
                      <a:pt x="238" y="158"/>
                    </a:lnTo>
                    <a:lnTo>
                      <a:pt x="242" y="164"/>
                    </a:lnTo>
                    <a:lnTo>
                      <a:pt x="244" y="172"/>
                    </a:lnTo>
                    <a:lnTo>
                      <a:pt x="246" y="180"/>
                    </a:lnTo>
                    <a:lnTo>
                      <a:pt x="246" y="188"/>
                    </a:lnTo>
                    <a:lnTo>
                      <a:pt x="242" y="196"/>
                    </a:lnTo>
                    <a:lnTo>
                      <a:pt x="240" y="204"/>
                    </a:lnTo>
                    <a:lnTo>
                      <a:pt x="234" y="210"/>
                    </a:lnTo>
                    <a:lnTo>
                      <a:pt x="72" y="364"/>
                    </a:lnTo>
                    <a:lnTo>
                      <a:pt x="66" y="368"/>
                    </a:lnTo>
                    <a:lnTo>
                      <a:pt x="60" y="372"/>
                    </a:lnTo>
                    <a:lnTo>
                      <a:pt x="52" y="374"/>
                    </a:lnTo>
                    <a:lnTo>
                      <a:pt x="44" y="37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ko-KR" altLang="en-US" b="1" kern="0" dirty="0">
                  <a:latin typeface="맑은 고딕" pitchFamily="50" charset="-127"/>
                </a:endParaRPr>
              </a:p>
            </p:txBody>
          </p:sp>
        </p:grpSp>
        <p:grpSp>
          <p:nvGrpSpPr>
            <p:cNvPr id="43" name="Group 449"/>
            <p:cNvGrpSpPr>
              <a:grpSpLocks/>
            </p:cNvGrpSpPr>
            <p:nvPr/>
          </p:nvGrpSpPr>
          <p:grpSpPr bwMode="auto">
            <a:xfrm>
              <a:off x="7748588" y="2906713"/>
              <a:ext cx="255587" cy="250825"/>
              <a:chOff x="332" y="3685"/>
              <a:chExt cx="129" cy="130"/>
            </a:xfrm>
          </p:grpSpPr>
          <p:sp>
            <p:nvSpPr>
              <p:cNvPr id="44" name="Oval 274"/>
              <p:cNvSpPr>
                <a:spLocks noChangeArrowheads="1"/>
              </p:cNvSpPr>
              <p:nvPr/>
            </p:nvSpPr>
            <p:spPr bwMode="auto">
              <a:xfrm>
                <a:off x="332" y="3685"/>
                <a:ext cx="129" cy="130"/>
              </a:xfrm>
              <a:prstGeom prst="ellipse">
                <a:avLst/>
              </a:prstGeom>
              <a:solidFill>
                <a:srgbClr val="005697"/>
              </a:solidFill>
              <a:ln w="19050">
                <a:solidFill>
                  <a:sysClr val="window" lastClr="FFFFFF"/>
                </a:solidFill>
              </a:ln>
            </p:spPr>
            <p:txBody>
              <a:bodyPr lIns="40116" tIns="40116" rIns="40116" bIns="40116" anchor="ctr"/>
              <a:lstStyle/>
              <a:p>
                <a:pPr algn="ctr">
                  <a:defRPr/>
                </a:pPr>
                <a:endParaRPr lang="ko-KR" altLang="ko-KR" sz="1000" kern="0" dirty="0">
                  <a:solidFill>
                    <a:prstClr val="white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45" name="Freeform 802"/>
              <p:cNvSpPr>
                <a:spLocks/>
              </p:cNvSpPr>
              <p:nvPr/>
            </p:nvSpPr>
            <p:spPr bwMode="auto">
              <a:xfrm>
                <a:off x="376" y="3711"/>
                <a:ext cx="51" cy="77"/>
              </a:xfrm>
              <a:custGeom>
                <a:avLst/>
                <a:gdLst>
                  <a:gd name="T0" fmla="*/ 89 w 246"/>
                  <a:gd name="T1" fmla="*/ 790 h 374"/>
                  <a:gd name="T2" fmla="*/ 89 w 246"/>
                  <a:gd name="T3" fmla="*/ 790 h 374"/>
                  <a:gd name="T4" fmla="*/ 73 w 246"/>
                  <a:gd name="T5" fmla="*/ 790 h 374"/>
                  <a:gd name="T6" fmla="*/ 60 w 246"/>
                  <a:gd name="T7" fmla="*/ 786 h 374"/>
                  <a:gd name="T8" fmla="*/ 44 w 246"/>
                  <a:gd name="T9" fmla="*/ 777 h 374"/>
                  <a:gd name="T10" fmla="*/ 32 w 246"/>
                  <a:gd name="T11" fmla="*/ 765 h 374"/>
                  <a:gd name="T12" fmla="*/ 32 w 246"/>
                  <a:gd name="T13" fmla="*/ 765 h 374"/>
                  <a:gd name="T14" fmla="*/ 20 w 246"/>
                  <a:gd name="T15" fmla="*/ 752 h 374"/>
                  <a:gd name="T16" fmla="*/ 16 w 246"/>
                  <a:gd name="T17" fmla="*/ 739 h 374"/>
                  <a:gd name="T18" fmla="*/ 12 w 246"/>
                  <a:gd name="T19" fmla="*/ 722 h 374"/>
                  <a:gd name="T20" fmla="*/ 8 w 246"/>
                  <a:gd name="T21" fmla="*/ 706 h 374"/>
                  <a:gd name="T22" fmla="*/ 12 w 246"/>
                  <a:gd name="T23" fmla="*/ 689 h 374"/>
                  <a:gd name="T24" fmla="*/ 16 w 246"/>
                  <a:gd name="T25" fmla="*/ 672 h 374"/>
                  <a:gd name="T26" fmla="*/ 24 w 246"/>
                  <a:gd name="T27" fmla="*/ 659 h 374"/>
                  <a:gd name="T28" fmla="*/ 36 w 246"/>
                  <a:gd name="T29" fmla="*/ 647 h 374"/>
                  <a:gd name="T30" fmla="*/ 294 w 246"/>
                  <a:gd name="T31" fmla="*/ 389 h 374"/>
                  <a:gd name="T32" fmla="*/ 28 w 246"/>
                  <a:gd name="T33" fmla="*/ 148 h 374"/>
                  <a:gd name="T34" fmla="*/ 28 w 246"/>
                  <a:gd name="T35" fmla="*/ 148 h 374"/>
                  <a:gd name="T36" fmla="*/ 16 w 246"/>
                  <a:gd name="T37" fmla="*/ 135 h 374"/>
                  <a:gd name="T38" fmla="*/ 8 w 246"/>
                  <a:gd name="T39" fmla="*/ 118 h 374"/>
                  <a:gd name="T40" fmla="*/ 0 w 246"/>
                  <a:gd name="T41" fmla="*/ 106 h 374"/>
                  <a:gd name="T42" fmla="*/ 0 w 246"/>
                  <a:gd name="T43" fmla="*/ 89 h 374"/>
                  <a:gd name="T44" fmla="*/ 0 w 246"/>
                  <a:gd name="T45" fmla="*/ 72 h 374"/>
                  <a:gd name="T46" fmla="*/ 4 w 246"/>
                  <a:gd name="T47" fmla="*/ 55 h 374"/>
                  <a:gd name="T48" fmla="*/ 8 w 246"/>
                  <a:gd name="T49" fmla="*/ 42 h 374"/>
                  <a:gd name="T50" fmla="*/ 16 w 246"/>
                  <a:gd name="T51" fmla="*/ 25 h 374"/>
                  <a:gd name="T52" fmla="*/ 16 w 246"/>
                  <a:gd name="T53" fmla="*/ 25 h 374"/>
                  <a:gd name="T54" fmla="*/ 28 w 246"/>
                  <a:gd name="T55" fmla="*/ 17 h 374"/>
                  <a:gd name="T56" fmla="*/ 44 w 246"/>
                  <a:gd name="T57" fmla="*/ 8 h 374"/>
                  <a:gd name="T58" fmla="*/ 56 w 246"/>
                  <a:gd name="T59" fmla="*/ 0 h 374"/>
                  <a:gd name="T60" fmla="*/ 73 w 246"/>
                  <a:gd name="T61" fmla="*/ 0 h 374"/>
                  <a:gd name="T62" fmla="*/ 89 w 246"/>
                  <a:gd name="T63" fmla="*/ 0 h 374"/>
                  <a:gd name="T64" fmla="*/ 105 w 246"/>
                  <a:gd name="T65" fmla="*/ 0 h 374"/>
                  <a:gd name="T66" fmla="*/ 117 w 246"/>
                  <a:gd name="T67" fmla="*/ 8 h 374"/>
                  <a:gd name="T68" fmla="*/ 133 w 246"/>
                  <a:gd name="T69" fmla="*/ 17 h 374"/>
                  <a:gd name="T70" fmla="*/ 467 w 246"/>
                  <a:gd name="T71" fmla="*/ 321 h 374"/>
                  <a:gd name="T72" fmla="*/ 467 w 246"/>
                  <a:gd name="T73" fmla="*/ 321 h 374"/>
                  <a:gd name="T74" fmla="*/ 479 w 246"/>
                  <a:gd name="T75" fmla="*/ 334 h 374"/>
                  <a:gd name="T76" fmla="*/ 487 w 246"/>
                  <a:gd name="T77" fmla="*/ 346 h 374"/>
                  <a:gd name="T78" fmla="*/ 491 w 246"/>
                  <a:gd name="T79" fmla="*/ 363 h 374"/>
                  <a:gd name="T80" fmla="*/ 495 w 246"/>
                  <a:gd name="T81" fmla="*/ 380 h 374"/>
                  <a:gd name="T82" fmla="*/ 495 w 246"/>
                  <a:gd name="T83" fmla="*/ 380 h 374"/>
                  <a:gd name="T84" fmla="*/ 495 w 246"/>
                  <a:gd name="T85" fmla="*/ 397 h 374"/>
                  <a:gd name="T86" fmla="*/ 487 w 246"/>
                  <a:gd name="T87" fmla="*/ 414 h 374"/>
                  <a:gd name="T88" fmla="*/ 483 w 246"/>
                  <a:gd name="T89" fmla="*/ 431 h 374"/>
                  <a:gd name="T90" fmla="*/ 471 w 246"/>
                  <a:gd name="T91" fmla="*/ 444 h 374"/>
                  <a:gd name="T92" fmla="*/ 145 w 246"/>
                  <a:gd name="T93" fmla="*/ 769 h 374"/>
                  <a:gd name="T94" fmla="*/ 145 w 246"/>
                  <a:gd name="T95" fmla="*/ 769 h 374"/>
                  <a:gd name="T96" fmla="*/ 133 w 246"/>
                  <a:gd name="T97" fmla="*/ 777 h 374"/>
                  <a:gd name="T98" fmla="*/ 121 w 246"/>
                  <a:gd name="T99" fmla="*/ 786 h 374"/>
                  <a:gd name="T100" fmla="*/ 105 w 246"/>
                  <a:gd name="T101" fmla="*/ 790 h 374"/>
                  <a:gd name="T102" fmla="*/ 89 w 246"/>
                  <a:gd name="T103" fmla="*/ 790 h 374"/>
                  <a:gd name="T104" fmla="*/ 89 w 246"/>
                  <a:gd name="T105" fmla="*/ 790 h 3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374"/>
                  <a:gd name="T161" fmla="*/ 246 w 246"/>
                  <a:gd name="T162" fmla="*/ 374 h 37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374">
                    <a:moveTo>
                      <a:pt x="44" y="374"/>
                    </a:moveTo>
                    <a:lnTo>
                      <a:pt x="44" y="374"/>
                    </a:lnTo>
                    <a:lnTo>
                      <a:pt x="36" y="374"/>
                    </a:lnTo>
                    <a:lnTo>
                      <a:pt x="30" y="372"/>
                    </a:lnTo>
                    <a:lnTo>
                      <a:pt x="22" y="368"/>
                    </a:lnTo>
                    <a:lnTo>
                      <a:pt x="16" y="362"/>
                    </a:lnTo>
                    <a:lnTo>
                      <a:pt x="10" y="356"/>
                    </a:lnTo>
                    <a:lnTo>
                      <a:pt x="8" y="350"/>
                    </a:lnTo>
                    <a:lnTo>
                      <a:pt x="6" y="342"/>
                    </a:lnTo>
                    <a:lnTo>
                      <a:pt x="4" y="334"/>
                    </a:lnTo>
                    <a:lnTo>
                      <a:pt x="6" y="326"/>
                    </a:lnTo>
                    <a:lnTo>
                      <a:pt x="8" y="318"/>
                    </a:lnTo>
                    <a:lnTo>
                      <a:pt x="12" y="312"/>
                    </a:lnTo>
                    <a:lnTo>
                      <a:pt x="18" y="306"/>
                    </a:lnTo>
                    <a:lnTo>
                      <a:pt x="146" y="184"/>
                    </a:lnTo>
                    <a:lnTo>
                      <a:pt x="14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232" y="152"/>
                    </a:lnTo>
                    <a:lnTo>
                      <a:pt x="238" y="158"/>
                    </a:lnTo>
                    <a:lnTo>
                      <a:pt x="242" y="164"/>
                    </a:lnTo>
                    <a:lnTo>
                      <a:pt x="244" y="172"/>
                    </a:lnTo>
                    <a:lnTo>
                      <a:pt x="246" y="180"/>
                    </a:lnTo>
                    <a:lnTo>
                      <a:pt x="246" y="188"/>
                    </a:lnTo>
                    <a:lnTo>
                      <a:pt x="242" y="196"/>
                    </a:lnTo>
                    <a:lnTo>
                      <a:pt x="240" y="204"/>
                    </a:lnTo>
                    <a:lnTo>
                      <a:pt x="234" y="210"/>
                    </a:lnTo>
                    <a:lnTo>
                      <a:pt x="72" y="364"/>
                    </a:lnTo>
                    <a:lnTo>
                      <a:pt x="66" y="368"/>
                    </a:lnTo>
                    <a:lnTo>
                      <a:pt x="60" y="372"/>
                    </a:lnTo>
                    <a:lnTo>
                      <a:pt x="52" y="374"/>
                    </a:lnTo>
                    <a:lnTo>
                      <a:pt x="44" y="37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ko-KR" altLang="en-US" b="1" kern="0" dirty="0">
                  <a:latin typeface="맑은 고딕" pitchFamily="50" charset="-127"/>
                </a:endParaRPr>
              </a:p>
            </p:txBody>
          </p:sp>
        </p:grpSp>
        <p:grpSp>
          <p:nvGrpSpPr>
            <p:cNvPr id="46" name="Group 449"/>
            <p:cNvGrpSpPr>
              <a:grpSpLocks/>
            </p:cNvGrpSpPr>
            <p:nvPr/>
          </p:nvGrpSpPr>
          <p:grpSpPr bwMode="auto">
            <a:xfrm rot="5400000">
              <a:off x="8710613" y="4221163"/>
              <a:ext cx="255587" cy="250825"/>
              <a:chOff x="332" y="3685"/>
              <a:chExt cx="129" cy="130"/>
            </a:xfrm>
          </p:grpSpPr>
          <p:sp>
            <p:nvSpPr>
              <p:cNvPr id="47" name="Oval 274"/>
              <p:cNvSpPr>
                <a:spLocks noChangeArrowheads="1"/>
              </p:cNvSpPr>
              <p:nvPr/>
            </p:nvSpPr>
            <p:spPr bwMode="auto">
              <a:xfrm>
                <a:off x="332" y="3685"/>
                <a:ext cx="129" cy="130"/>
              </a:xfrm>
              <a:prstGeom prst="ellipse">
                <a:avLst/>
              </a:prstGeom>
              <a:solidFill>
                <a:srgbClr val="005697"/>
              </a:solidFill>
              <a:ln w="19050">
                <a:solidFill>
                  <a:sysClr val="window" lastClr="FFFFFF"/>
                </a:solidFill>
              </a:ln>
            </p:spPr>
            <p:txBody>
              <a:bodyPr lIns="40116" tIns="40116" rIns="40116" bIns="40116" anchor="ctr"/>
              <a:lstStyle/>
              <a:p>
                <a:pPr algn="ctr">
                  <a:defRPr/>
                </a:pPr>
                <a:endParaRPr lang="ko-KR" altLang="ko-KR" sz="1000" kern="0" dirty="0">
                  <a:solidFill>
                    <a:prstClr val="white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48" name="Freeform 802"/>
              <p:cNvSpPr>
                <a:spLocks/>
              </p:cNvSpPr>
              <p:nvPr/>
            </p:nvSpPr>
            <p:spPr bwMode="auto">
              <a:xfrm>
                <a:off x="376" y="3711"/>
                <a:ext cx="51" cy="77"/>
              </a:xfrm>
              <a:custGeom>
                <a:avLst/>
                <a:gdLst>
                  <a:gd name="T0" fmla="*/ 89 w 246"/>
                  <a:gd name="T1" fmla="*/ 790 h 374"/>
                  <a:gd name="T2" fmla="*/ 89 w 246"/>
                  <a:gd name="T3" fmla="*/ 790 h 374"/>
                  <a:gd name="T4" fmla="*/ 73 w 246"/>
                  <a:gd name="T5" fmla="*/ 790 h 374"/>
                  <a:gd name="T6" fmla="*/ 60 w 246"/>
                  <a:gd name="T7" fmla="*/ 786 h 374"/>
                  <a:gd name="T8" fmla="*/ 44 w 246"/>
                  <a:gd name="T9" fmla="*/ 777 h 374"/>
                  <a:gd name="T10" fmla="*/ 32 w 246"/>
                  <a:gd name="T11" fmla="*/ 765 h 374"/>
                  <a:gd name="T12" fmla="*/ 32 w 246"/>
                  <a:gd name="T13" fmla="*/ 765 h 374"/>
                  <a:gd name="T14" fmla="*/ 20 w 246"/>
                  <a:gd name="T15" fmla="*/ 752 h 374"/>
                  <a:gd name="T16" fmla="*/ 16 w 246"/>
                  <a:gd name="T17" fmla="*/ 739 h 374"/>
                  <a:gd name="T18" fmla="*/ 12 w 246"/>
                  <a:gd name="T19" fmla="*/ 722 h 374"/>
                  <a:gd name="T20" fmla="*/ 8 w 246"/>
                  <a:gd name="T21" fmla="*/ 706 h 374"/>
                  <a:gd name="T22" fmla="*/ 12 w 246"/>
                  <a:gd name="T23" fmla="*/ 689 h 374"/>
                  <a:gd name="T24" fmla="*/ 16 w 246"/>
                  <a:gd name="T25" fmla="*/ 672 h 374"/>
                  <a:gd name="T26" fmla="*/ 24 w 246"/>
                  <a:gd name="T27" fmla="*/ 659 h 374"/>
                  <a:gd name="T28" fmla="*/ 36 w 246"/>
                  <a:gd name="T29" fmla="*/ 647 h 374"/>
                  <a:gd name="T30" fmla="*/ 294 w 246"/>
                  <a:gd name="T31" fmla="*/ 389 h 374"/>
                  <a:gd name="T32" fmla="*/ 28 w 246"/>
                  <a:gd name="T33" fmla="*/ 148 h 374"/>
                  <a:gd name="T34" fmla="*/ 28 w 246"/>
                  <a:gd name="T35" fmla="*/ 148 h 374"/>
                  <a:gd name="T36" fmla="*/ 16 w 246"/>
                  <a:gd name="T37" fmla="*/ 135 h 374"/>
                  <a:gd name="T38" fmla="*/ 8 w 246"/>
                  <a:gd name="T39" fmla="*/ 118 h 374"/>
                  <a:gd name="T40" fmla="*/ 0 w 246"/>
                  <a:gd name="T41" fmla="*/ 106 h 374"/>
                  <a:gd name="T42" fmla="*/ 0 w 246"/>
                  <a:gd name="T43" fmla="*/ 89 h 374"/>
                  <a:gd name="T44" fmla="*/ 0 w 246"/>
                  <a:gd name="T45" fmla="*/ 72 h 374"/>
                  <a:gd name="T46" fmla="*/ 4 w 246"/>
                  <a:gd name="T47" fmla="*/ 55 h 374"/>
                  <a:gd name="T48" fmla="*/ 8 w 246"/>
                  <a:gd name="T49" fmla="*/ 42 h 374"/>
                  <a:gd name="T50" fmla="*/ 16 w 246"/>
                  <a:gd name="T51" fmla="*/ 25 h 374"/>
                  <a:gd name="T52" fmla="*/ 16 w 246"/>
                  <a:gd name="T53" fmla="*/ 25 h 374"/>
                  <a:gd name="T54" fmla="*/ 28 w 246"/>
                  <a:gd name="T55" fmla="*/ 17 h 374"/>
                  <a:gd name="T56" fmla="*/ 44 w 246"/>
                  <a:gd name="T57" fmla="*/ 8 h 374"/>
                  <a:gd name="T58" fmla="*/ 56 w 246"/>
                  <a:gd name="T59" fmla="*/ 0 h 374"/>
                  <a:gd name="T60" fmla="*/ 73 w 246"/>
                  <a:gd name="T61" fmla="*/ 0 h 374"/>
                  <a:gd name="T62" fmla="*/ 89 w 246"/>
                  <a:gd name="T63" fmla="*/ 0 h 374"/>
                  <a:gd name="T64" fmla="*/ 105 w 246"/>
                  <a:gd name="T65" fmla="*/ 0 h 374"/>
                  <a:gd name="T66" fmla="*/ 117 w 246"/>
                  <a:gd name="T67" fmla="*/ 8 h 374"/>
                  <a:gd name="T68" fmla="*/ 133 w 246"/>
                  <a:gd name="T69" fmla="*/ 17 h 374"/>
                  <a:gd name="T70" fmla="*/ 467 w 246"/>
                  <a:gd name="T71" fmla="*/ 321 h 374"/>
                  <a:gd name="T72" fmla="*/ 467 w 246"/>
                  <a:gd name="T73" fmla="*/ 321 h 374"/>
                  <a:gd name="T74" fmla="*/ 479 w 246"/>
                  <a:gd name="T75" fmla="*/ 334 h 374"/>
                  <a:gd name="T76" fmla="*/ 487 w 246"/>
                  <a:gd name="T77" fmla="*/ 346 h 374"/>
                  <a:gd name="T78" fmla="*/ 491 w 246"/>
                  <a:gd name="T79" fmla="*/ 363 h 374"/>
                  <a:gd name="T80" fmla="*/ 495 w 246"/>
                  <a:gd name="T81" fmla="*/ 380 h 374"/>
                  <a:gd name="T82" fmla="*/ 495 w 246"/>
                  <a:gd name="T83" fmla="*/ 380 h 374"/>
                  <a:gd name="T84" fmla="*/ 495 w 246"/>
                  <a:gd name="T85" fmla="*/ 397 h 374"/>
                  <a:gd name="T86" fmla="*/ 487 w 246"/>
                  <a:gd name="T87" fmla="*/ 414 h 374"/>
                  <a:gd name="T88" fmla="*/ 483 w 246"/>
                  <a:gd name="T89" fmla="*/ 431 h 374"/>
                  <a:gd name="T90" fmla="*/ 471 w 246"/>
                  <a:gd name="T91" fmla="*/ 444 h 374"/>
                  <a:gd name="T92" fmla="*/ 145 w 246"/>
                  <a:gd name="T93" fmla="*/ 769 h 374"/>
                  <a:gd name="T94" fmla="*/ 145 w 246"/>
                  <a:gd name="T95" fmla="*/ 769 h 374"/>
                  <a:gd name="T96" fmla="*/ 133 w 246"/>
                  <a:gd name="T97" fmla="*/ 777 h 374"/>
                  <a:gd name="T98" fmla="*/ 121 w 246"/>
                  <a:gd name="T99" fmla="*/ 786 h 374"/>
                  <a:gd name="T100" fmla="*/ 105 w 246"/>
                  <a:gd name="T101" fmla="*/ 790 h 374"/>
                  <a:gd name="T102" fmla="*/ 89 w 246"/>
                  <a:gd name="T103" fmla="*/ 790 h 374"/>
                  <a:gd name="T104" fmla="*/ 89 w 246"/>
                  <a:gd name="T105" fmla="*/ 790 h 3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374"/>
                  <a:gd name="T161" fmla="*/ 246 w 246"/>
                  <a:gd name="T162" fmla="*/ 374 h 37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374">
                    <a:moveTo>
                      <a:pt x="44" y="374"/>
                    </a:moveTo>
                    <a:lnTo>
                      <a:pt x="44" y="374"/>
                    </a:lnTo>
                    <a:lnTo>
                      <a:pt x="36" y="374"/>
                    </a:lnTo>
                    <a:lnTo>
                      <a:pt x="30" y="372"/>
                    </a:lnTo>
                    <a:lnTo>
                      <a:pt x="22" y="368"/>
                    </a:lnTo>
                    <a:lnTo>
                      <a:pt x="16" y="362"/>
                    </a:lnTo>
                    <a:lnTo>
                      <a:pt x="10" y="356"/>
                    </a:lnTo>
                    <a:lnTo>
                      <a:pt x="8" y="350"/>
                    </a:lnTo>
                    <a:lnTo>
                      <a:pt x="6" y="342"/>
                    </a:lnTo>
                    <a:lnTo>
                      <a:pt x="4" y="334"/>
                    </a:lnTo>
                    <a:lnTo>
                      <a:pt x="6" y="326"/>
                    </a:lnTo>
                    <a:lnTo>
                      <a:pt x="8" y="318"/>
                    </a:lnTo>
                    <a:lnTo>
                      <a:pt x="12" y="312"/>
                    </a:lnTo>
                    <a:lnTo>
                      <a:pt x="18" y="306"/>
                    </a:lnTo>
                    <a:lnTo>
                      <a:pt x="146" y="184"/>
                    </a:lnTo>
                    <a:lnTo>
                      <a:pt x="14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232" y="152"/>
                    </a:lnTo>
                    <a:lnTo>
                      <a:pt x="238" y="158"/>
                    </a:lnTo>
                    <a:lnTo>
                      <a:pt x="242" y="164"/>
                    </a:lnTo>
                    <a:lnTo>
                      <a:pt x="244" y="172"/>
                    </a:lnTo>
                    <a:lnTo>
                      <a:pt x="246" y="180"/>
                    </a:lnTo>
                    <a:lnTo>
                      <a:pt x="246" y="188"/>
                    </a:lnTo>
                    <a:lnTo>
                      <a:pt x="242" y="196"/>
                    </a:lnTo>
                    <a:lnTo>
                      <a:pt x="240" y="204"/>
                    </a:lnTo>
                    <a:lnTo>
                      <a:pt x="234" y="210"/>
                    </a:lnTo>
                    <a:lnTo>
                      <a:pt x="72" y="364"/>
                    </a:lnTo>
                    <a:lnTo>
                      <a:pt x="66" y="368"/>
                    </a:lnTo>
                    <a:lnTo>
                      <a:pt x="60" y="372"/>
                    </a:lnTo>
                    <a:lnTo>
                      <a:pt x="52" y="374"/>
                    </a:lnTo>
                    <a:lnTo>
                      <a:pt x="44" y="37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ko-KR" altLang="en-US" b="1" kern="0" dirty="0">
                  <a:latin typeface="맑은 고딕" pitchFamily="50" charset="-127"/>
                </a:endParaRPr>
              </a:p>
            </p:txBody>
          </p:sp>
        </p:grpSp>
        <p:grpSp>
          <p:nvGrpSpPr>
            <p:cNvPr id="49" name="Group 449"/>
            <p:cNvGrpSpPr>
              <a:grpSpLocks/>
            </p:cNvGrpSpPr>
            <p:nvPr/>
          </p:nvGrpSpPr>
          <p:grpSpPr bwMode="auto">
            <a:xfrm flipH="1">
              <a:off x="4916996" y="5326063"/>
              <a:ext cx="255587" cy="250825"/>
              <a:chOff x="332" y="3685"/>
              <a:chExt cx="129" cy="130"/>
            </a:xfrm>
          </p:grpSpPr>
          <p:sp>
            <p:nvSpPr>
              <p:cNvPr id="50" name="Oval 274"/>
              <p:cNvSpPr>
                <a:spLocks noChangeArrowheads="1"/>
              </p:cNvSpPr>
              <p:nvPr/>
            </p:nvSpPr>
            <p:spPr bwMode="auto">
              <a:xfrm>
                <a:off x="332" y="3685"/>
                <a:ext cx="129" cy="130"/>
              </a:xfrm>
              <a:prstGeom prst="ellipse">
                <a:avLst/>
              </a:prstGeom>
              <a:solidFill>
                <a:srgbClr val="005697"/>
              </a:solidFill>
              <a:ln w="19050">
                <a:solidFill>
                  <a:sysClr val="window" lastClr="FFFFFF"/>
                </a:solidFill>
              </a:ln>
            </p:spPr>
            <p:txBody>
              <a:bodyPr lIns="40116" tIns="40116" rIns="40116" bIns="40116" anchor="ctr"/>
              <a:lstStyle/>
              <a:p>
                <a:pPr algn="ctr">
                  <a:defRPr/>
                </a:pPr>
                <a:endParaRPr lang="ko-KR" altLang="ko-KR" sz="1000" kern="0" dirty="0">
                  <a:solidFill>
                    <a:prstClr val="white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51" name="Freeform 802"/>
              <p:cNvSpPr>
                <a:spLocks/>
              </p:cNvSpPr>
              <p:nvPr/>
            </p:nvSpPr>
            <p:spPr bwMode="auto">
              <a:xfrm>
                <a:off x="376" y="3711"/>
                <a:ext cx="51" cy="77"/>
              </a:xfrm>
              <a:custGeom>
                <a:avLst/>
                <a:gdLst>
                  <a:gd name="T0" fmla="*/ 89 w 246"/>
                  <a:gd name="T1" fmla="*/ 790 h 374"/>
                  <a:gd name="T2" fmla="*/ 89 w 246"/>
                  <a:gd name="T3" fmla="*/ 790 h 374"/>
                  <a:gd name="T4" fmla="*/ 73 w 246"/>
                  <a:gd name="T5" fmla="*/ 790 h 374"/>
                  <a:gd name="T6" fmla="*/ 60 w 246"/>
                  <a:gd name="T7" fmla="*/ 786 h 374"/>
                  <a:gd name="T8" fmla="*/ 44 w 246"/>
                  <a:gd name="T9" fmla="*/ 777 h 374"/>
                  <a:gd name="T10" fmla="*/ 32 w 246"/>
                  <a:gd name="T11" fmla="*/ 765 h 374"/>
                  <a:gd name="T12" fmla="*/ 32 w 246"/>
                  <a:gd name="T13" fmla="*/ 765 h 374"/>
                  <a:gd name="T14" fmla="*/ 20 w 246"/>
                  <a:gd name="T15" fmla="*/ 752 h 374"/>
                  <a:gd name="T16" fmla="*/ 16 w 246"/>
                  <a:gd name="T17" fmla="*/ 739 h 374"/>
                  <a:gd name="T18" fmla="*/ 12 w 246"/>
                  <a:gd name="T19" fmla="*/ 722 h 374"/>
                  <a:gd name="T20" fmla="*/ 8 w 246"/>
                  <a:gd name="T21" fmla="*/ 706 h 374"/>
                  <a:gd name="T22" fmla="*/ 12 w 246"/>
                  <a:gd name="T23" fmla="*/ 689 h 374"/>
                  <a:gd name="T24" fmla="*/ 16 w 246"/>
                  <a:gd name="T25" fmla="*/ 672 h 374"/>
                  <a:gd name="T26" fmla="*/ 24 w 246"/>
                  <a:gd name="T27" fmla="*/ 659 h 374"/>
                  <a:gd name="T28" fmla="*/ 36 w 246"/>
                  <a:gd name="T29" fmla="*/ 647 h 374"/>
                  <a:gd name="T30" fmla="*/ 294 w 246"/>
                  <a:gd name="T31" fmla="*/ 389 h 374"/>
                  <a:gd name="T32" fmla="*/ 28 w 246"/>
                  <a:gd name="T33" fmla="*/ 148 h 374"/>
                  <a:gd name="T34" fmla="*/ 28 w 246"/>
                  <a:gd name="T35" fmla="*/ 148 h 374"/>
                  <a:gd name="T36" fmla="*/ 16 w 246"/>
                  <a:gd name="T37" fmla="*/ 135 h 374"/>
                  <a:gd name="T38" fmla="*/ 8 w 246"/>
                  <a:gd name="T39" fmla="*/ 118 h 374"/>
                  <a:gd name="T40" fmla="*/ 0 w 246"/>
                  <a:gd name="T41" fmla="*/ 106 h 374"/>
                  <a:gd name="T42" fmla="*/ 0 w 246"/>
                  <a:gd name="T43" fmla="*/ 89 h 374"/>
                  <a:gd name="T44" fmla="*/ 0 w 246"/>
                  <a:gd name="T45" fmla="*/ 72 h 374"/>
                  <a:gd name="T46" fmla="*/ 4 w 246"/>
                  <a:gd name="T47" fmla="*/ 55 h 374"/>
                  <a:gd name="T48" fmla="*/ 8 w 246"/>
                  <a:gd name="T49" fmla="*/ 42 h 374"/>
                  <a:gd name="T50" fmla="*/ 16 w 246"/>
                  <a:gd name="T51" fmla="*/ 25 h 374"/>
                  <a:gd name="T52" fmla="*/ 16 w 246"/>
                  <a:gd name="T53" fmla="*/ 25 h 374"/>
                  <a:gd name="T54" fmla="*/ 28 w 246"/>
                  <a:gd name="T55" fmla="*/ 17 h 374"/>
                  <a:gd name="T56" fmla="*/ 44 w 246"/>
                  <a:gd name="T57" fmla="*/ 8 h 374"/>
                  <a:gd name="T58" fmla="*/ 56 w 246"/>
                  <a:gd name="T59" fmla="*/ 0 h 374"/>
                  <a:gd name="T60" fmla="*/ 73 w 246"/>
                  <a:gd name="T61" fmla="*/ 0 h 374"/>
                  <a:gd name="T62" fmla="*/ 89 w 246"/>
                  <a:gd name="T63" fmla="*/ 0 h 374"/>
                  <a:gd name="T64" fmla="*/ 105 w 246"/>
                  <a:gd name="T65" fmla="*/ 0 h 374"/>
                  <a:gd name="T66" fmla="*/ 117 w 246"/>
                  <a:gd name="T67" fmla="*/ 8 h 374"/>
                  <a:gd name="T68" fmla="*/ 133 w 246"/>
                  <a:gd name="T69" fmla="*/ 17 h 374"/>
                  <a:gd name="T70" fmla="*/ 467 w 246"/>
                  <a:gd name="T71" fmla="*/ 321 h 374"/>
                  <a:gd name="T72" fmla="*/ 467 w 246"/>
                  <a:gd name="T73" fmla="*/ 321 h 374"/>
                  <a:gd name="T74" fmla="*/ 479 w 246"/>
                  <a:gd name="T75" fmla="*/ 334 h 374"/>
                  <a:gd name="T76" fmla="*/ 487 w 246"/>
                  <a:gd name="T77" fmla="*/ 346 h 374"/>
                  <a:gd name="T78" fmla="*/ 491 w 246"/>
                  <a:gd name="T79" fmla="*/ 363 h 374"/>
                  <a:gd name="T80" fmla="*/ 495 w 246"/>
                  <a:gd name="T81" fmla="*/ 380 h 374"/>
                  <a:gd name="T82" fmla="*/ 495 w 246"/>
                  <a:gd name="T83" fmla="*/ 380 h 374"/>
                  <a:gd name="T84" fmla="*/ 495 w 246"/>
                  <a:gd name="T85" fmla="*/ 397 h 374"/>
                  <a:gd name="T86" fmla="*/ 487 w 246"/>
                  <a:gd name="T87" fmla="*/ 414 h 374"/>
                  <a:gd name="T88" fmla="*/ 483 w 246"/>
                  <a:gd name="T89" fmla="*/ 431 h 374"/>
                  <a:gd name="T90" fmla="*/ 471 w 246"/>
                  <a:gd name="T91" fmla="*/ 444 h 374"/>
                  <a:gd name="T92" fmla="*/ 145 w 246"/>
                  <a:gd name="T93" fmla="*/ 769 h 374"/>
                  <a:gd name="T94" fmla="*/ 145 w 246"/>
                  <a:gd name="T95" fmla="*/ 769 h 374"/>
                  <a:gd name="T96" fmla="*/ 133 w 246"/>
                  <a:gd name="T97" fmla="*/ 777 h 374"/>
                  <a:gd name="T98" fmla="*/ 121 w 246"/>
                  <a:gd name="T99" fmla="*/ 786 h 374"/>
                  <a:gd name="T100" fmla="*/ 105 w 246"/>
                  <a:gd name="T101" fmla="*/ 790 h 374"/>
                  <a:gd name="T102" fmla="*/ 89 w 246"/>
                  <a:gd name="T103" fmla="*/ 790 h 374"/>
                  <a:gd name="T104" fmla="*/ 89 w 246"/>
                  <a:gd name="T105" fmla="*/ 790 h 3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6"/>
                  <a:gd name="T160" fmla="*/ 0 h 374"/>
                  <a:gd name="T161" fmla="*/ 246 w 246"/>
                  <a:gd name="T162" fmla="*/ 374 h 37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6" h="374">
                    <a:moveTo>
                      <a:pt x="44" y="374"/>
                    </a:moveTo>
                    <a:lnTo>
                      <a:pt x="44" y="374"/>
                    </a:lnTo>
                    <a:lnTo>
                      <a:pt x="36" y="374"/>
                    </a:lnTo>
                    <a:lnTo>
                      <a:pt x="30" y="372"/>
                    </a:lnTo>
                    <a:lnTo>
                      <a:pt x="22" y="368"/>
                    </a:lnTo>
                    <a:lnTo>
                      <a:pt x="16" y="362"/>
                    </a:lnTo>
                    <a:lnTo>
                      <a:pt x="10" y="356"/>
                    </a:lnTo>
                    <a:lnTo>
                      <a:pt x="8" y="350"/>
                    </a:lnTo>
                    <a:lnTo>
                      <a:pt x="6" y="342"/>
                    </a:lnTo>
                    <a:lnTo>
                      <a:pt x="4" y="334"/>
                    </a:lnTo>
                    <a:lnTo>
                      <a:pt x="6" y="326"/>
                    </a:lnTo>
                    <a:lnTo>
                      <a:pt x="8" y="318"/>
                    </a:lnTo>
                    <a:lnTo>
                      <a:pt x="12" y="312"/>
                    </a:lnTo>
                    <a:lnTo>
                      <a:pt x="18" y="306"/>
                    </a:lnTo>
                    <a:lnTo>
                      <a:pt x="146" y="184"/>
                    </a:lnTo>
                    <a:lnTo>
                      <a:pt x="14" y="70"/>
                    </a:lnTo>
                    <a:lnTo>
                      <a:pt x="8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2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232" y="152"/>
                    </a:lnTo>
                    <a:lnTo>
                      <a:pt x="238" y="158"/>
                    </a:lnTo>
                    <a:lnTo>
                      <a:pt x="242" y="164"/>
                    </a:lnTo>
                    <a:lnTo>
                      <a:pt x="244" y="172"/>
                    </a:lnTo>
                    <a:lnTo>
                      <a:pt x="246" y="180"/>
                    </a:lnTo>
                    <a:lnTo>
                      <a:pt x="246" y="188"/>
                    </a:lnTo>
                    <a:lnTo>
                      <a:pt x="242" y="196"/>
                    </a:lnTo>
                    <a:lnTo>
                      <a:pt x="240" y="204"/>
                    </a:lnTo>
                    <a:lnTo>
                      <a:pt x="234" y="210"/>
                    </a:lnTo>
                    <a:lnTo>
                      <a:pt x="72" y="364"/>
                    </a:lnTo>
                    <a:lnTo>
                      <a:pt x="66" y="368"/>
                    </a:lnTo>
                    <a:lnTo>
                      <a:pt x="60" y="372"/>
                    </a:lnTo>
                    <a:lnTo>
                      <a:pt x="52" y="374"/>
                    </a:lnTo>
                    <a:lnTo>
                      <a:pt x="44" y="37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ko-KR" altLang="en-US" b="1" kern="0" dirty="0">
                  <a:latin typeface="맑은 고딕" pitchFamily="50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28281" y="1785926"/>
            <a:ext cx="9642476" cy="4705250"/>
            <a:chOff x="28281" y="1785926"/>
            <a:chExt cx="9642476" cy="4705250"/>
          </a:xfrm>
        </p:grpSpPr>
        <p:grpSp>
          <p:nvGrpSpPr>
            <p:cNvPr id="62" name="Group 49"/>
            <p:cNvGrpSpPr>
              <a:grpSpLocks/>
            </p:cNvGrpSpPr>
            <p:nvPr/>
          </p:nvGrpSpPr>
          <p:grpSpPr bwMode="auto">
            <a:xfrm>
              <a:off x="28281" y="1785926"/>
              <a:ext cx="9642476" cy="519113"/>
              <a:chOff x="0" y="984"/>
              <a:chExt cx="6074" cy="327"/>
            </a:xfrm>
          </p:grpSpPr>
          <p:grpSp>
            <p:nvGrpSpPr>
              <p:cNvPr id="66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68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-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인증레벨에 따른 추가인증</a:t>
                  </a:r>
                  <a:endPara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67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3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159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5. </a:t>
            </a:r>
            <a:r>
              <a:rPr lang="ko-KR" altLang="en-US" dirty="0">
                <a:solidFill>
                  <a:prstClr val="white"/>
                </a:solidFill>
              </a:rPr>
              <a:t>요건 구축 방안 </a:t>
            </a:r>
            <a:r>
              <a:rPr lang="en-US" altLang="ko-KR" dirty="0">
                <a:solidFill>
                  <a:prstClr val="white"/>
                </a:solidFill>
              </a:rPr>
              <a:t>&gt; </a:t>
            </a:r>
            <a:r>
              <a:rPr lang="en-US" altLang="ko-KR" sz="2000" dirty="0">
                <a:solidFill>
                  <a:prstClr val="white"/>
                </a:solidFill>
              </a:rPr>
              <a:t>5.2 API Gateway </a:t>
            </a:r>
            <a:r>
              <a:rPr lang="ko-KR" altLang="en-US" sz="2000" dirty="0">
                <a:solidFill>
                  <a:prstClr val="white"/>
                </a:solidFill>
              </a:rPr>
              <a:t>요건 구현 방안</a:t>
            </a: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endParaRPr lang="ko-KR" altLang="en-US" sz="20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5.2.10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통합 인증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표준을 지원 가능하며 </a:t>
            </a: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2.0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다양한 형태의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이에 따른 다양한 토큰에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(Access Token, Refresh Token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관리를 지원 가능하며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Revocation URL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타 시스템과의 연동도 가능합니다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494854" y="2357430"/>
            <a:ext cx="8922642" cy="4095906"/>
            <a:chOff x="494854" y="1952836"/>
            <a:chExt cx="8922642" cy="4500500"/>
          </a:xfrm>
        </p:grpSpPr>
        <p:pic>
          <p:nvPicPr>
            <p:cNvPr id="8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854" y="1952836"/>
              <a:ext cx="4998650" cy="2304256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118" y="3110843"/>
              <a:ext cx="5918378" cy="3245057"/>
            </a:xfrm>
            <a:prstGeom prst="rect">
              <a:avLst/>
            </a:prstGeom>
            <a:ln w="9525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4" name="Rectangle 1"/>
            <p:cNvSpPr>
              <a:spLocks noChangeArrowheads="1"/>
            </p:cNvSpPr>
            <p:nvPr/>
          </p:nvSpPr>
          <p:spPr bwMode="auto">
            <a:xfrm>
              <a:off x="5707274" y="3681086"/>
              <a:ext cx="3664408" cy="871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4406" tIns="42203" rIns="84406" bIns="42203" anchor="t" anchorCtr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latin typeface="맑은 고딕" panose="020B0503020000020004" pitchFamily="50" charset="-127"/>
              </a:endParaRPr>
            </a:p>
          </p:txBody>
        </p:sp>
        <p:sp>
          <p:nvSpPr>
            <p:cNvPr id="85" name="설명선 2 84"/>
            <p:cNvSpPr/>
            <p:nvPr/>
          </p:nvSpPr>
          <p:spPr bwMode="auto">
            <a:xfrm>
              <a:off x="6075670" y="2301487"/>
              <a:ext cx="2945782" cy="478969"/>
            </a:xfrm>
            <a:prstGeom prst="borderCallout2">
              <a:avLst>
                <a:gd name="adj1" fmla="val 61851"/>
                <a:gd name="adj2" fmla="val -639"/>
                <a:gd name="adj3" fmla="val -484"/>
                <a:gd name="adj4" fmla="val -40524"/>
                <a:gd name="adj5" fmla="val 268319"/>
                <a:gd name="adj6" fmla="val -112188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OAuth 2.0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표준의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4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가지 형태의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Flow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지원</a:t>
              </a:r>
              <a:b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</a:b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(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액세스 코드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애플리케이션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비밀번호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암시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)</a:t>
              </a:r>
            </a:p>
          </p:txBody>
        </p:sp>
        <p:sp>
          <p:nvSpPr>
            <p:cNvPr id="86" name="설명선 2 85"/>
            <p:cNvSpPr/>
            <p:nvPr/>
          </p:nvSpPr>
          <p:spPr bwMode="auto">
            <a:xfrm>
              <a:off x="494854" y="5175614"/>
              <a:ext cx="3348538" cy="478969"/>
            </a:xfrm>
            <a:prstGeom prst="borderCallout2">
              <a:avLst>
                <a:gd name="adj1" fmla="val 102154"/>
                <a:gd name="adj2" fmla="val 58060"/>
                <a:gd name="adj3" fmla="val 190982"/>
                <a:gd name="adj4" fmla="val 88580"/>
                <a:gd name="adj5" fmla="val 132972"/>
                <a:gd name="adj6" fmla="val 117312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Access Token, Refresh Token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에 대한 생성 및 관리</a:t>
              </a: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Revocation URL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</a:rPr>
                <a:t>사용 가능</a:t>
              </a: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1958231" y="3127494"/>
              <a:ext cx="1194569" cy="1223507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4023412" y="4897255"/>
              <a:ext cx="5214064" cy="1556081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8281" y="1785926"/>
            <a:ext cx="9642475" cy="4705250"/>
            <a:chOff x="28281" y="1785926"/>
            <a:chExt cx="9642475" cy="4705250"/>
          </a:xfrm>
        </p:grpSpPr>
        <p:grpSp>
          <p:nvGrpSpPr>
            <p:cNvPr id="90" name="Group 49"/>
            <p:cNvGrpSpPr>
              <a:grpSpLocks/>
            </p:cNvGrpSpPr>
            <p:nvPr/>
          </p:nvGrpSpPr>
          <p:grpSpPr bwMode="auto">
            <a:xfrm>
              <a:off x="28281" y="1785926"/>
              <a:ext cx="9642475" cy="519113"/>
              <a:chOff x="0" y="984"/>
              <a:chExt cx="6074" cy="327"/>
            </a:xfrm>
          </p:grpSpPr>
          <p:grpSp>
            <p:nvGrpSpPr>
              <p:cNvPr id="91" name="Group 25"/>
              <p:cNvGrpSpPr>
                <a:grpSpLocks/>
              </p:cNvGrpSpPr>
              <p:nvPr/>
            </p:nvGrpSpPr>
            <p:grpSpPr bwMode="auto">
              <a:xfrm>
                <a:off x="165" y="1145"/>
                <a:ext cx="5909" cy="166"/>
                <a:chOff x="165" y="1156"/>
                <a:chExt cx="5909" cy="166"/>
              </a:xfrm>
            </p:grpSpPr>
            <p:pic>
              <p:nvPicPr>
                <p:cNvPr id="93" name="Picture 22" descr="중간바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" y="1156"/>
                  <a:ext cx="590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92" y="1186"/>
                  <a:ext cx="5495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just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– </a:t>
                  </a:r>
                  <a:r>
                    <a:rPr lang="en-US" altLang="ko-KR" sz="1100" b="0" kern="0" dirty="0" err="1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OAuth</a:t>
                  </a:r>
                  <a:r>
                    <a:rPr lang="en-US" altLang="ko-KR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2.0 </a:t>
                  </a:r>
                  <a:r>
                    <a:rPr lang="ko-KR" altLang="en-US" sz="1100" b="0" kern="0" dirty="0">
                      <a:solidFill>
                        <a:srgbClr val="4D4D4D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지원</a:t>
                  </a:r>
                  <a:endPara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0" y="984"/>
                <a:ext cx="1123" cy="1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95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74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주제안사 소개 </a:t>
            </a:r>
            <a:r>
              <a:rPr lang="en-US" altLang="ko-KR" dirty="0"/>
              <a:t>&gt; </a:t>
            </a:r>
            <a:r>
              <a:rPr lang="en-US" altLang="ko-KR" sz="2000" dirty="0"/>
              <a:t>1.3 </a:t>
            </a:r>
            <a:r>
              <a:rPr lang="ko-KR" altLang="en-US" sz="2000" dirty="0"/>
              <a:t>뱅크웨어글로벌 주요 사업 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6316" y="1826022"/>
            <a:ext cx="1482165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채널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87791" y="1826022"/>
            <a:ext cx="1482165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채널 통합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49265" y="1826022"/>
            <a:ext cx="4112046" cy="18311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코어 뱅킹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995338" y="1826022"/>
            <a:ext cx="1551162" cy="16188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마스터 데이터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49265" y="4463544"/>
            <a:ext cx="4112046" cy="6649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정보계 및 단위 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49265" y="3740421"/>
            <a:ext cx="4112046" cy="633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기타 코어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6316" y="5282406"/>
            <a:ext cx="9220184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전사 공통 시스템 및 방법론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2334" y="2187382"/>
            <a:ext cx="117013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내부 단말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2334" y="2691438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웹 단말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2334" y="3201681"/>
            <a:ext cx="117013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</a:rPr>
              <a:t>ATM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2334" y="3688293"/>
            <a:ext cx="117013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모바일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334" y="4193667"/>
            <a:ext cx="117013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콜센터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2334" y="4666687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OPEN API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43808" y="2187382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비즈니스 허브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43808" y="2677239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MCI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43808" y="3201681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전사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09586" y="2248336"/>
            <a:ext cx="1170130" cy="2977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상품 팩토리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209586" y="2978150"/>
            <a:ext cx="117013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통합 고객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995338" y="3572672"/>
            <a:ext cx="1551162" cy="15642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</a:rPr>
              <a:t>전사</a:t>
            </a:r>
            <a:r>
              <a:rPr lang="en-US" altLang="ko-KR" sz="1200" b="1" dirty="0">
                <a:solidFill>
                  <a:srgbClr val="002060"/>
                </a:solidFill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</a:rPr>
              <a:t>연계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09586" y="3859790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EAI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09586" y="4304212"/>
            <a:ext cx="1170130" cy="29776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ESB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09586" y="4736260"/>
            <a:ext cx="1170130" cy="2977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FEP GW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37295" y="3269934"/>
            <a:ext cx="3929088" cy="3600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어플리케이션 프레임워크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37295" y="2575108"/>
            <a:ext cx="3929088" cy="635192"/>
          </a:xfrm>
          <a:prstGeom prst="roundRect">
            <a:avLst>
              <a:gd name="adj" fmla="val 1246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코어뱅킹 베이스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841983" y="2830382"/>
            <a:ext cx="3727495" cy="279410"/>
            <a:chOff x="3635896" y="2420888"/>
            <a:chExt cx="4142792" cy="330223"/>
          </a:xfrm>
          <a:solidFill>
            <a:schemeClr val="bg1"/>
          </a:solidFill>
        </p:grpSpPr>
        <p:sp>
          <p:nvSpPr>
            <p:cNvPr id="30" name="직사각형 29"/>
            <p:cNvSpPr/>
            <p:nvPr/>
          </p:nvSpPr>
          <p:spPr>
            <a:xfrm>
              <a:off x="3635896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상품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30351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고객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24806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계약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419261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</a:rPr>
                <a:t>Balance</a:t>
              </a:r>
              <a:endParaRPr lang="ko-KR" altLang="en-US" sz="9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013716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계산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08171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회계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02624" y="2420888"/>
              <a:ext cx="576064" cy="330223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</a:rPr>
                <a:t>공통</a:t>
              </a: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3719935" y="2176328"/>
            <a:ext cx="702000" cy="2977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수신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531047" y="2176328"/>
            <a:ext cx="702000" cy="2977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여신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53272" y="2176328"/>
            <a:ext cx="70200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외환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964383" y="2176328"/>
            <a:ext cx="702000" cy="29776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대행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54190" y="4006343"/>
            <a:ext cx="1170130" cy="30689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카드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캐피탈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31434" y="4006343"/>
            <a:ext cx="1170130" cy="30689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보험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66096" y="4006343"/>
            <a:ext cx="1170130" cy="3068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증권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54190" y="4731696"/>
            <a:ext cx="1170130" cy="30689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EDW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131434" y="4731696"/>
            <a:ext cx="1170130" cy="3068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</a:rPr>
              <a:t>RDW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466096" y="4731696"/>
            <a:ext cx="1170130" cy="3068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</a:rPr>
              <a:t>CRM</a:t>
            </a:r>
            <a:endParaRPr lang="ko-KR" altLang="en-US" sz="1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82335" y="5625814"/>
            <a:ext cx="585065" cy="5373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형상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배포 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관리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66571" y="5625814"/>
            <a:ext cx="585065" cy="5373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메타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관리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850808" y="5625814"/>
            <a:ext cx="585065" cy="5373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프로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젝트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관리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535044" y="5625814"/>
            <a:ext cx="585065" cy="5373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테스트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관리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19281" y="5625814"/>
            <a:ext cx="585065" cy="5373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</a:rPr>
              <a:t>SR</a:t>
            </a:r>
          </a:p>
          <a:p>
            <a:pPr algn="ctr"/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관리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03518" y="5625814"/>
            <a:ext cx="585065" cy="5373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품질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관리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603884" y="5625814"/>
            <a:ext cx="884464" cy="53732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방법론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75145" y="5625814"/>
            <a:ext cx="884464" cy="53732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아키텍처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방법론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46407" y="5625814"/>
            <a:ext cx="884464" cy="53732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테스트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이행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방법론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517668" y="5625814"/>
            <a:ext cx="884464" cy="53732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유지보수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방법론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87753" y="5625814"/>
            <a:ext cx="585065" cy="5373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성능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관리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342159" y="2176328"/>
            <a:ext cx="702000" cy="2977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Payment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253180" y="1408460"/>
            <a:ext cx="308270" cy="2838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08984" y="1408460"/>
            <a:ext cx="308270" cy="28387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56359" y="144071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latin typeface="+mn-ea"/>
                <a:ea typeface="+mn-ea"/>
              </a:rPr>
              <a:t>솔루션 보유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51973" y="144071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latin typeface="+mn-ea"/>
                <a:ea typeface="+mn-ea"/>
              </a:rPr>
              <a:t>경험 및 자산 보유</a:t>
            </a:r>
          </a:p>
        </p:txBody>
      </p:sp>
    </p:spTree>
    <p:extLst>
      <p:ext uri="{BB962C8B-B14F-4D97-AF65-F5344CB8AC3E}">
        <p14:creationId xmlns:p14="http://schemas.microsoft.com/office/powerpoint/2010/main" val="1616879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0825" y="312337"/>
            <a:ext cx="9388475" cy="40011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5.2 API Gateway </a:t>
            </a:r>
            <a:r>
              <a:rPr lang="ko-KR" altLang="en-US" sz="2000" dirty="0"/>
              <a:t>요건 구현 방안</a:t>
            </a:r>
            <a:r>
              <a:rPr lang="en-US" altLang="ko-KR" sz="2000" dirty="0"/>
              <a:t> </a:t>
            </a:r>
            <a:endParaRPr lang="ko-KR" altLang="en-US" sz="16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5.2.11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외부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구분 사용 및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Portal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노출 방안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Manager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생성할 때에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사용 용도에 따라 내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사용 속성을 지정할 수 있으며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정보를 기반으로 사용자 및 개발자 포탈에  로그인한 사용자 그룹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사용자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사용자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노출되는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개인화 할 수 있습니다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9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내 외부 사용자 </a:t>
                </a:r>
                <a:r>
                  <a:rPr kumimoji="1" lang="ko-KR" alt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구분하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노출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8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90219" y="2203276"/>
            <a:ext cx="0" cy="4356000"/>
          </a:xfrm>
          <a:prstGeom prst="line">
            <a:avLst/>
          </a:prstGeom>
          <a:noFill/>
          <a:ln w="6350">
            <a:solidFill>
              <a:srgbClr val="2C6D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9664407" y="2203276"/>
            <a:ext cx="0" cy="4356000"/>
          </a:xfrm>
          <a:prstGeom prst="line">
            <a:avLst/>
          </a:prstGeom>
          <a:noFill/>
          <a:ln w="6350">
            <a:solidFill>
              <a:srgbClr val="2C6DA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310" t="19198" r="59714" b="39886"/>
          <a:stretch>
            <a:fillRect/>
          </a:stretch>
        </p:blipFill>
        <p:spPr bwMode="auto">
          <a:xfrm>
            <a:off x="509810" y="2790474"/>
            <a:ext cx="5014694" cy="23530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3" name="AutoShape 84"/>
          <p:cNvSpPr>
            <a:spLocks noChangeArrowheads="1"/>
          </p:cNvSpPr>
          <p:nvPr/>
        </p:nvSpPr>
        <p:spPr bwMode="auto">
          <a:xfrm>
            <a:off x="5663139" y="3000372"/>
            <a:ext cx="218555" cy="2229386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rgbClr val="FFFFFF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0" tIns="0" rIns="0" bIns="0" anchor="ctr"/>
          <a:lstStyle>
            <a:lvl1pPr algn="just" eaLnBrk="0" hangingPunct="0">
              <a:spcBef>
                <a:spcPct val="20000"/>
              </a:spcBef>
              <a:buFont typeface="Arial" charset="0"/>
              <a:defRPr sz="1300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</a:pPr>
            <a:endParaRPr kumimoji="0" lang="ko-KR" altLang="en-US" sz="1500" dirty="0">
              <a:latin typeface="+mn-ea"/>
              <a:ea typeface="+mn-ea"/>
            </a:endParaRPr>
          </a:p>
        </p:txBody>
      </p:sp>
      <p:sp>
        <p:nvSpPr>
          <p:cNvPr id="15" name="TextBox 38"/>
          <p:cNvSpPr txBox="1">
            <a:spLocks noChangeArrowheads="1"/>
          </p:cNvSpPr>
          <p:nvPr/>
        </p:nvSpPr>
        <p:spPr bwMode="auto">
          <a:xfrm>
            <a:off x="595282" y="2500306"/>
            <a:ext cx="3545627" cy="25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3231" tIns="33231" rIns="33231" bIns="332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생성 시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altLang="ko-KR" sz="1200" b="1" kern="0" dirty="0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kern="0" dirty="0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</a:t>
            </a:r>
            <a:r>
              <a:rPr lang="en-US" altLang="ko-KR" sz="1200" b="1" kern="0" dirty="0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kern="0" dirty="0" err="1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구분자</a:t>
            </a:r>
            <a:r>
              <a:rPr lang="en-US" altLang="ko-KR" sz="1200" b="1" kern="0" dirty="0">
                <a:solidFill>
                  <a:srgbClr val="0054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200" b="1" i="0" u="none" strike="noStrike" kern="0" cap="none" spc="0" normalizeH="0" noProof="0" dirty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추가 입력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81430" y="4500570"/>
            <a:ext cx="1214446" cy="428628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 rot="10800000">
            <a:off x="488122" y="5277495"/>
            <a:ext cx="5607886" cy="1151901"/>
          </a:xfrm>
          <a:prstGeom prst="roundRect">
            <a:avLst>
              <a:gd name="adj" fmla="val 4034"/>
            </a:avLst>
          </a:prstGeom>
          <a:solidFill>
            <a:sysClr val="window" lastClr="FFFFFF"/>
          </a:solidFill>
          <a:ln w="381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1000" kern="0" dirty="0">
              <a:solidFill>
                <a:prstClr val="white"/>
              </a:solidFill>
              <a:latin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5282" y="5348933"/>
            <a:ext cx="5214974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latinLnBrk="0">
              <a:lnSpc>
                <a:spcPct val="150000"/>
              </a:lnSpc>
              <a:spcBef>
                <a:spcPct val="50000"/>
              </a:spcBef>
              <a:buClr>
                <a:srgbClr val="1C4BB4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b="1" kern="0" dirty="0">
                <a:solidFill>
                  <a:srgbClr val="4A7598"/>
                </a:solidFill>
              </a:rPr>
              <a:t>API </a:t>
            </a:r>
            <a:r>
              <a:rPr lang="ko-KR" altLang="en-US" sz="1200" b="1" kern="0" dirty="0">
                <a:solidFill>
                  <a:srgbClr val="4A7598"/>
                </a:solidFill>
              </a:rPr>
              <a:t>생성 시 내</a:t>
            </a:r>
            <a:r>
              <a:rPr lang="en-US" altLang="ko-KR" sz="1200" b="1" kern="0" dirty="0">
                <a:solidFill>
                  <a:srgbClr val="4A7598"/>
                </a:solidFill>
              </a:rPr>
              <a:t>/</a:t>
            </a:r>
            <a:r>
              <a:rPr lang="ko-KR" altLang="en-US" sz="1200" b="1" kern="0" dirty="0">
                <a:solidFill>
                  <a:srgbClr val="4A7598"/>
                </a:solidFill>
              </a:rPr>
              <a:t>외부 </a:t>
            </a:r>
            <a:r>
              <a:rPr lang="ko-KR" altLang="en-US" sz="1200" b="1" kern="0" dirty="0" err="1">
                <a:solidFill>
                  <a:srgbClr val="4A7598"/>
                </a:solidFill>
              </a:rPr>
              <a:t>구분자</a:t>
            </a:r>
            <a:r>
              <a:rPr lang="en-US" altLang="ko-KR" sz="1200" b="1" kern="0" dirty="0">
                <a:solidFill>
                  <a:srgbClr val="4A7598"/>
                </a:solidFill>
              </a:rPr>
              <a:t>(internal/external) API </a:t>
            </a:r>
            <a:r>
              <a:rPr lang="ko-KR" altLang="en-US" sz="1200" b="1" kern="0" dirty="0">
                <a:solidFill>
                  <a:srgbClr val="4A7598"/>
                </a:solidFill>
              </a:rPr>
              <a:t>정보에 기입</a:t>
            </a:r>
            <a:endParaRPr lang="en-US" altLang="ko-KR" sz="1200" b="1" kern="0" dirty="0">
              <a:solidFill>
                <a:srgbClr val="4A7598"/>
              </a:solidFill>
            </a:endParaRPr>
          </a:p>
          <a:p>
            <a:pPr marL="171450" lvl="0" indent="-171450" latinLnBrk="0">
              <a:lnSpc>
                <a:spcPct val="150000"/>
              </a:lnSpc>
              <a:spcBef>
                <a:spcPct val="50000"/>
              </a:spcBef>
              <a:buClr>
                <a:srgbClr val="1C4BB4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b="1" kern="0" dirty="0">
                <a:solidFill>
                  <a:srgbClr val="4A7598"/>
                </a:solidFill>
              </a:rPr>
              <a:t>개발자 </a:t>
            </a:r>
            <a:r>
              <a:rPr lang="en-US" altLang="ko-KR" sz="1200" b="1" kern="0" dirty="0">
                <a:solidFill>
                  <a:srgbClr val="4A7598"/>
                </a:solidFill>
              </a:rPr>
              <a:t>Portal</a:t>
            </a:r>
            <a:r>
              <a:rPr lang="ko-KR" altLang="en-US" sz="1200" b="1" kern="0" dirty="0">
                <a:solidFill>
                  <a:srgbClr val="4A7598"/>
                </a:solidFill>
              </a:rPr>
              <a:t>은 로그인 된 사용자 권한에 따라 구분된 </a:t>
            </a:r>
            <a:r>
              <a:rPr lang="en-US" altLang="ko-KR" sz="1200" b="1" kern="0" dirty="0">
                <a:solidFill>
                  <a:srgbClr val="4A7598"/>
                </a:solidFill>
              </a:rPr>
              <a:t>API </a:t>
            </a:r>
            <a:r>
              <a:rPr lang="ko-KR" altLang="en-US" sz="1200" b="1" kern="0" dirty="0">
                <a:solidFill>
                  <a:srgbClr val="4A7598"/>
                </a:solidFill>
              </a:rPr>
              <a:t>노출</a:t>
            </a:r>
            <a:endParaRPr lang="en-US" altLang="ko-KR" sz="1200" b="1" kern="0" dirty="0">
              <a:solidFill>
                <a:srgbClr val="4A7598"/>
              </a:solidFill>
            </a:endParaRPr>
          </a:p>
          <a:p>
            <a:pPr marL="171450" lvl="0" indent="-171450" latinLnBrk="0">
              <a:lnSpc>
                <a:spcPct val="150000"/>
              </a:lnSpc>
              <a:spcBef>
                <a:spcPct val="50000"/>
              </a:spcBef>
              <a:buClr>
                <a:srgbClr val="1C4BB4">
                  <a:lumMod val="60000"/>
                  <a:lumOff val="40000"/>
                </a:srgb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b="1" kern="0" dirty="0">
                <a:solidFill>
                  <a:srgbClr val="4A7598"/>
                </a:solidFill>
              </a:rPr>
              <a:t>사용자 권한에 따른 차별화된 </a:t>
            </a:r>
            <a:r>
              <a:rPr lang="en-US" altLang="ko-KR" sz="1200" b="1" kern="0" dirty="0">
                <a:solidFill>
                  <a:srgbClr val="4A7598"/>
                </a:solidFill>
              </a:rPr>
              <a:t>API </a:t>
            </a:r>
            <a:r>
              <a:rPr lang="ko-KR" altLang="en-US" sz="1200" b="1" kern="0" dirty="0">
                <a:solidFill>
                  <a:srgbClr val="4A7598"/>
                </a:solidFill>
              </a:rPr>
              <a:t>구분 사용</a:t>
            </a:r>
            <a:endParaRPr lang="en-US" altLang="ko-KR" sz="1200" b="1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659110" y="3491006"/>
            <a:ext cx="1008534" cy="1046440"/>
            <a:chOff x="6881826" y="3071810"/>
            <a:chExt cx="991729" cy="953823"/>
          </a:xfrm>
        </p:grpSpPr>
        <p:sp>
          <p:nvSpPr>
            <p:cNvPr id="22" name="Rectangle 1484" descr="사각강조"/>
            <p:cNvSpPr>
              <a:spLocks noChangeArrowheads="1"/>
            </p:cNvSpPr>
            <p:nvPr/>
          </p:nvSpPr>
          <p:spPr bwMode="auto">
            <a:xfrm>
              <a:off x="6989726" y="3133622"/>
              <a:ext cx="778972" cy="18861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87959" tIns="45019" rIns="87959" bIns="43980" anchor="ctr"/>
            <a:lstStyle/>
            <a:p>
              <a:pPr algn="r" defTabSz="879475" fontAlgn="ctr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</a:t>
              </a:r>
            </a:p>
          </p:txBody>
        </p:sp>
        <p:pic>
          <p:nvPicPr>
            <p:cNvPr id="23" name="그림 22" descr="10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1241" y="3078146"/>
              <a:ext cx="306930" cy="292079"/>
            </a:xfrm>
            <a:prstGeom prst="rect">
              <a:avLst/>
            </a:prstGeom>
          </p:spPr>
        </p:pic>
        <p:sp>
          <p:nvSpPr>
            <p:cNvPr id="24" name="Rectangle 1484" descr="사각강조"/>
            <p:cNvSpPr>
              <a:spLocks noChangeArrowheads="1"/>
            </p:cNvSpPr>
            <p:nvPr/>
          </p:nvSpPr>
          <p:spPr bwMode="auto">
            <a:xfrm>
              <a:off x="6989725" y="3439987"/>
              <a:ext cx="778973" cy="2082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87959" tIns="45019" rIns="87959" bIns="43980" anchor="ctr"/>
            <a:lstStyle/>
            <a:p>
              <a:pPr algn="r" defTabSz="879475" fontAlgn="ctr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</a:t>
              </a:r>
            </a:p>
          </p:txBody>
        </p:sp>
        <p:pic>
          <p:nvPicPr>
            <p:cNvPr id="25" name="그림 24" descr="17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918" y="3391994"/>
              <a:ext cx="334100" cy="317977"/>
            </a:xfrm>
            <a:prstGeom prst="rect">
              <a:avLst/>
            </a:prstGeom>
          </p:spPr>
        </p:pic>
        <p:sp>
          <p:nvSpPr>
            <p:cNvPr id="26" name="Rectangle 1484" descr="사각강조"/>
            <p:cNvSpPr>
              <a:spLocks noChangeArrowheads="1"/>
            </p:cNvSpPr>
            <p:nvPr/>
          </p:nvSpPr>
          <p:spPr bwMode="auto">
            <a:xfrm>
              <a:off x="6984670" y="3757964"/>
              <a:ext cx="786593" cy="2106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87959" tIns="45019" rIns="87959" bIns="43980" anchor="ctr"/>
            <a:lstStyle/>
            <a:p>
              <a:pPr algn="r" defTabSz="879475" fontAlgn="ctr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계열사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7" name="그림 26" descr="17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180" y="3699174"/>
              <a:ext cx="334100" cy="317977"/>
            </a:xfrm>
            <a:prstGeom prst="rect">
              <a:avLst/>
            </a:prstGeom>
          </p:spPr>
        </p:pic>
        <p:sp>
          <p:nvSpPr>
            <p:cNvPr id="28" name="양쪽 대괄호 27"/>
            <p:cNvSpPr/>
            <p:nvPr/>
          </p:nvSpPr>
          <p:spPr>
            <a:xfrm>
              <a:off x="6881826" y="3071810"/>
              <a:ext cx="991729" cy="953823"/>
            </a:xfrm>
            <a:prstGeom prst="bracketPair">
              <a:avLst>
                <a:gd name="adj" fmla="val 7313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646" y="3701108"/>
            <a:ext cx="809758" cy="62794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Text Box 40" descr="Sphere"/>
          <p:cNvSpPr txBox="1">
            <a:spLocks noChangeArrowheads="1"/>
          </p:cNvSpPr>
          <p:nvPr/>
        </p:nvSpPr>
        <p:spPr bwMode="auto">
          <a:xfrm>
            <a:off x="8167710" y="4394570"/>
            <a:ext cx="10558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로그인 페이지</a:t>
            </a:r>
            <a:endParaRPr kumimoji="0"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가는각진제목체"/>
            </a:endParaRPr>
          </a:p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(</a:t>
            </a: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로그인</a:t>
            </a:r>
            <a: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)</a:t>
            </a:r>
          </a:p>
        </p:txBody>
      </p:sp>
      <p:pic>
        <p:nvPicPr>
          <p:cNvPr id="32" name="Rectangle 340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432" y="4998812"/>
            <a:ext cx="700098" cy="39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연결선 32"/>
          <p:cNvCxnSpPr>
            <a:stCxn id="30" idx="1"/>
          </p:cNvCxnSpPr>
          <p:nvPr/>
        </p:nvCxnSpPr>
        <p:spPr bwMode="auto">
          <a:xfrm rot="10800000">
            <a:off x="7667644" y="4014226"/>
            <a:ext cx="619002" cy="852"/>
          </a:xfrm>
          <a:prstGeom prst="line">
            <a:avLst/>
          </a:prstGeom>
          <a:noFill/>
          <a:ln w="19050" cap="flat" cmpd="sng" algn="ctr">
            <a:solidFill>
              <a:srgbClr val="4A7598"/>
            </a:solidFill>
            <a:prstDash val="solid"/>
            <a:headEnd type="triangle" w="med" len="med"/>
            <a:tailEnd type="none" w="med" len="med"/>
          </a:ln>
          <a:effectLst/>
          <a:extLst/>
        </p:spPr>
      </p:cxnSp>
      <p:cxnSp>
        <p:nvCxnSpPr>
          <p:cNvPr id="40" name="직선 연결선 39"/>
          <p:cNvCxnSpPr>
            <a:stCxn id="32" idx="0"/>
            <a:endCxn id="31" idx="2"/>
          </p:cNvCxnSpPr>
          <p:nvPr/>
        </p:nvCxnSpPr>
        <p:spPr bwMode="auto">
          <a:xfrm rot="16200000" flipV="1">
            <a:off x="8566207" y="4862537"/>
            <a:ext cx="265688" cy="6861"/>
          </a:xfrm>
          <a:prstGeom prst="line">
            <a:avLst/>
          </a:prstGeom>
          <a:noFill/>
          <a:ln w="19050" cap="flat" cmpd="sng" algn="ctr">
            <a:solidFill>
              <a:srgbClr val="4A7598"/>
            </a:solidFill>
            <a:prstDash val="solid"/>
            <a:headEnd type="triangle" w="med" len="med"/>
            <a:tailEnd type="none" w="med" len="med"/>
          </a:ln>
          <a:effectLst/>
          <a:extLst/>
        </p:spPr>
      </p:cxnSp>
      <p:sp>
        <p:nvSpPr>
          <p:cNvPr id="48" name="Text Box 40" descr="Sphere"/>
          <p:cNvSpPr txBox="1">
            <a:spLocks noChangeArrowheads="1"/>
          </p:cNvSpPr>
          <p:nvPr/>
        </p:nvSpPr>
        <p:spPr bwMode="auto">
          <a:xfrm>
            <a:off x="8239148" y="5394702"/>
            <a:ext cx="10558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사용자 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가는각진제목체"/>
            </a:endParaRPr>
          </a:p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권한</a:t>
            </a:r>
            <a:r>
              <a:rPr kumimoji="0" lang="ko-KR" altLang="en-US" sz="10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가는각진제목체"/>
              </a:rPr>
              <a:t>정보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가는각진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376163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5.3 </a:t>
            </a:r>
            <a:r>
              <a:rPr lang="ko-KR" altLang="en-US" sz="2000" dirty="0"/>
              <a:t>통합 로그인</a:t>
            </a:r>
            <a:r>
              <a:rPr lang="en-US" altLang="ko-KR" sz="2000" dirty="0"/>
              <a:t>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7" y="981990"/>
            <a:ext cx="9190039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5.3.1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로그인 기능 구현 방안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0" indent="-171450" algn="just" eaLnBrk="1" latinLnBrk="0" hangingPunct="1">
              <a:lnSpc>
                <a:spcPct val="120000"/>
              </a:lnSpc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 서비스를 사용하려는 고객 및 이용기관은 사용자포탈에서 회원가입을 완료하셔야 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lvl="0" indent="-171450" algn="just" eaLnBrk="1" latinLnBrk="0" hangingPunct="1">
              <a:lnSpc>
                <a:spcPct val="120000"/>
              </a:lnSpc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서비스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앱에서는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 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포탈에서 가입한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암호로 통합 로그인 기능을 지원합니다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772816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사용자 포탈 회원 가입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168861"/>
            <a:ext cx="9374188" cy="438118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88605" y="2928937"/>
            <a:ext cx="3970182" cy="608076"/>
            <a:chOff x="2223252" y="2844474"/>
            <a:chExt cx="5036879" cy="499406"/>
          </a:xfrm>
        </p:grpSpPr>
        <p:sp>
          <p:nvSpPr>
            <p:cNvPr id="58" name="오른쪽 화살표 57"/>
            <p:cNvSpPr/>
            <p:nvPr/>
          </p:nvSpPr>
          <p:spPr>
            <a:xfrm>
              <a:off x="3762926" y="2949534"/>
              <a:ext cx="184725" cy="305052"/>
            </a:xfrm>
            <a:prstGeom prst="rightArrow">
              <a:avLst>
                <a:gd name="adj1" fmla="val 68348"/>
                <a:gd name="adj2" fmla="val 66182"/>
              </a:avLst>
            </a:prstGeom>
            <a:solidFill>
              <a:srgbClr val="007EC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-180975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오른쪽 화살표 59"/>
            <p:cNvSpPr/>
            <p:nvPr/>
          </p:nvSpPr>
          <p:spPr>
            <a:xfrm>
              <a:off x="5534994" y="2954326"/>
              <a:ext cx="184725" cy="305052"/>
            </a:xfrm>
            <a:prstGeom prst="rightArrow">
              <a:avLst>
                <a:gd name="adj1" fmla="val 68348"/>
                <a:gd name="adj2" fmla="val 66182"/>
              </a:avLst>
            </a:prstGeom>
            <a:solidFill>
              <a:srgbClr val="007EC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-180975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223252" y="2844474"/>
              <a:ext cx="1480054" cy="49573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rgbClr val="007EC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01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noProof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회원약관동의</a:t>
              </a:r>
              <a:r>
                <a:rPr lang="en-US" altLang="ko-KR" sz="900" kern="0" noProof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900" kern="0" noProof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유형선택</a:t>
              </a:r>
              <a:endParaRPr kumimoji="0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001492" y="2848150"/>
              <a:ext cx="1483908" cy="49573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rgbClr val="007EC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02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본인인증</a:t>
              </a:r>
              <a:endParaRPr lang="en-US" altLang="ko-KR" sz="9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776054" y="2844474"/>
              <a:ext cx="1484077" cy="49573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rgbClr val="007EC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 03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입력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47970" y="2821005"/>
            <a:ext cx="4262622" cy="3641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062503" y="2821005"/>
            <a:ext cx="4263728" cy="3641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t="1" r="2155" b="48610"/>
          <a:stretch/>
        </p:blipFill>
        <p:spPr>
          <a:xfrm>
            <a:off x="659876" y="3615844"/>
            <a:ext cx="4039855" cy="19802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그룹 93"/>
          <p:cNvGrpSpPr>
            <a:grpSpLocks/>
          </p:cNvGrpSpPr>
          <p:nvPr/>
        </p:nvGrpSpPr>
        <p:grpSpPr bwMode="auto">
          <a:xfrm>
            <a:off x="544980" y="2399619"/>
            <a:ext cx="4265612" cy="354013"/>
            <a:chOff x="238258" y="1664804"/>
            <a:chExt cx="4621004" cy="349873"/>
          </a:xfrm>
        </p:grpSpPr>
        <p:sp>
          <p:nvSpPr>
            <p:cNvPr id="42" name="직사각형 57"/>
            <p:cNvSpPr/>
            <p:nvPr/>
          </p:nvSpPr>
          <p:spPr bwMode="auto">
            <a:xfrm>
              <a:off x="238258" y="1664804"/>
              <a:ext cx="4621004" cy="349873"/>
            </a:xfrm>
            <a:prstGeom prst="rect">
              <a:avLst/>
            </a:prstGeom>
            <a:solidFill>
              <a:srgbClr val="005697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5DC5FF"/>
              </a:outerShdw>
            </a:effectLst>
          </p:spPr>
          <p:txBody>
            <a:bodyPr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직사각형 116"/>
            <p:cNvSpPr/>
            <p:nvPr/>
          </p:nvSpPr>
          <p:spPr bwMode="auto">
            <a:xfrm>
              <a:off x="238258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직사각형 59"/>
            <p:cNvSpPr/>
            <p:nvPr/>
          </p:nvSpPr>
          <p:spPr bwMode="auto">
            <a:xfrm>
              <a:off x="1135204" y="1748487"/>
              <a:ext cx="2827118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오픈 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포탈사이트에서 회원가입 완료</a:t>
              </a:r>
            </a:p>
          </p:txBody>
        </p:sp>
        <p:sp>
          <p:nvSpPr>
            <p:cNvPr id="45" name="직사각형 116"/>
            <p:cNvSpPr/>
            <p:nvPr/>
          </p:nvSpPr>
          <p:spPr bwMode="auto">
            <a:xfrm flipH="1" flipV="1">
              <a:off x="3750015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100"/>
          <p:cNvGrpSpPr>
            <a:grpSpLocks/>
          </p:cNvGrpSpPr>
          <p:nvPr/>
        </p:nvGrpSpPr>
        <p:grpSpPr bwMode="auto">
          <a:xfrm>
            <a:off x="5057579" y="2399619"/>
            <a:ext cx="4265613" cy="354013"/>
            <a:chOff x="5038533" y="1664804"/>
            <a:chExt cx="4621005" cy="349873"/>
          </a:xfrm>
        </p:grpSpPr>
        <p:sp>
          <p:nvSpPr>
            <p:cNvPr id="47" name="직사각형 57"/>
            <p:cNvSpPr/>
            <p:nvPr/>
          </p:nvSpPr>
          <p:spPr bwMode="auto">
            <a:xfrm>
              <a:off x="5038533" y="1664804"/>
              <a:ext cx="4621005" cy="349873"/>
            </a:xfrm>
            <a:prstGeom prst="rect">
              <a:avLst/>
            </a:prstGeom>
            <a:solidFill>
              <a:srgbClr val="2E4D92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799DD5"/>
              </a:outerShdw>
            </a:effectLst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116"/>
            <p:cNvSpPr/>
            <p:nvPr/>
          </p:nvSpPr>
          <p:spPr bwMode="auto">
            <a:xfrm>
              <a:off x="5038533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59"/>
            <p:cNvSpPr/>
            <p:nvPr/>
          </p:nvSpPr>
          <p:spPr bwMode="auto">
            <a:xfrm>
              <a:off x="5322481" y="1748487"/>
              <a:ext cx="4053127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다양한 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</a:t>
              </a:r>
              <a:r>
                <a:rPr lang="ko-KR" altLang="en-US" sz="1200" kern="0" dirty="0" err="1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(Application)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통합 로그인 진행</a:t>
              </a:r>
            </a:p>
          </p:txBody>
        </p:sp>
        <p:sp>
          <p:nvSpPr>
            <p:cNvPr id="50" name="직사각형 116"/>
            <p:cNvSpPr/>
            <p:nvPr/>
          </p:nvSpPr>
          <p:spPr bwMode="auto">
            <a:xfrm flipH="1" flipV="1">
              <a:off x="8550290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t="56995" r="1670" b="22200"/>
          <a:stretch/>
        </p:blipFill>
        <p:spPr>
          <a:xfrm>
            <a:off x="666700" y="5589240"/>
            <a:ext cx="4039855" cy="8016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그룹 14"/>
          <p:cNvGrpSpPr/>
          <p:nvPr/>
        </p:nvGrpSpPr>
        <p:grpSpPr>
          <a:xfrm>
            <a:off x="7077236" y="3681028"/>
            <a:ext cx="2075611" cy="1465137"/>
            <a:chOff x="7103069" y="4132258"/>
            <a:chExt cx="2075611" cy="1465137"/>
          </a:xfrm>
        </p:grpSpPr>
        <p:pic>
          <p:nvPicPr>
            <p:cNvPr id="76" name="Picture 12" descr="http://pngimg.com/upload/laptop_PNG589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069" y="4132258"/>
              <a:ext cx="2075611" cy="1465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1" r="2155" b="42831"/>
            <a:stretch/>
          </p:blipFill>
          <p:spPr>
            <a:xfrm>
              <a:off x="7169913" y="4224314"/>
              <a:ext cx="1939079" cy="105736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/>
            <a:srcRect t="6388" b="22165"/>
            <a:stretch/>
          </p:blipFill>
          <p:spPr>
            <a:xfrm>
              <a:off x="7170388" y="4360647"/>
              <a:ext cx="1936928" cy="868553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5205028" y="2955397"/>
            <a:ext cx="1673970" cy="3281915"/>
            <a:chOff x="5284588" y="2955397"/>
            <a:chExt cx="1673970" cy="3281915"/>
          </a:xfrm>
        </p:grpSpPr>
        <p:pic>
          <p:nvPicPr>
            <p:cNvPr id="70" name="Picture 28"/>
            <p:cNvPicPr>
              <a:picLocks noChangeAspect="1" noChangeArrowheads="1"/>
            </p:cNvPicPr>
            <p:nvPr/>
          </p:nvPicPr>
          <p:blipFill rotWithShape="1">
            <a:blip r:embed="rId7"/>
            <a:srcRect b="-709"/>
            <a:stretch/>
          </p:blipFill>
          <p:spPr bwMode="auto">
            <a:xfrm>
              <a:off x="5284588" y="2955397"/>
              <a:ext cx="1673970" cy="3281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57"/>
            <a:stretch/>
          </p:blipFill>
          <p:spPr>
            <a:xfrm>
              <a:off x="5349358" y="3352427"/>
              <a:ext cx="1538285" cy="25740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26" b="-7361"/>
            <a:stretch/>
          </p:blipFill>
          <p:spPr>
            <a:xfrm>
              <a:off x="5353771" y="3601347"/>
              <a:ext cx="1529458" cy="23447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8" t="17048" r="14350" b="75543"/>
            <a:stretch/>
          </p:blipFill>
          <p:spPr>
            <a:xfrm>
              <a:off x="5421052" y="4588780"/>
              <a:ext cx="1404156" cy="31513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069985" y="5484464"/>
            <a:ext cx="211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멀티디바이스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PC)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지원하는 통합로그인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2897332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5.3 </a:t>
            </a:r>
            <a:r>
              <a:rPr lang="ko-KR" altLang="en-US" sz="2000" dirty="0"/>
              <a:t>통합 로그인</a:t>
            </a:r>
            <a:r>
              <a:rPr lang="en-US" altLang="ko-KR" sz="2000" dirty="0"/>
              <a:t>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7" y="981990"/>
            <a:ext cx="9190039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5.3.2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로그인 기반 사용자 인증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시 사용자 인증이 필요한 거래인 경우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Oauth 3-legged Flow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사용자 인증을 수행합니다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서버에서 로그인 화면 제공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772816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실행 단계에서의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OAuth2.0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기반의 사용자 인증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168861"/>
            <a:ext cx="9374188" cy="438118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29457" y="3063858"/>
            <a:ext cx="88099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통합 그룹 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</a:t>
            </a: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Token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" name="Straight Connector 2"/>
          <p:cNvCxnSpPr/>
          <p:nvPr/>
        </p:nvCxnSpPr>
        <p:spPr>
          <a:xfrm>
            <a:off x="2562441" y="2364553"/>
            <a:ext cx="0" cy="4074097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55"/>
          <p:cNvCxnSpPr/>
          <p:nvPr/>
        </p:nvCxnSpPr>
        <p:spPr>
          <a:xfrm>
            <a:off x="3800872" y="2468746"/>
            <a:ext cx="0" cy="401677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56"/>
          <p:cNvCxnSpPr/>
          <p:nvPr/>
        </p:nvCxnSpPr>
        <p:spPr>
          <a:xfrm>
            <a:off x="4985730" y="2468746"/>
            <a:ext cx="0" cy="416461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57"/>
          <p:cNvCxnSpPr/>
          <p:nvPr/>
        </p:nvCxnSpPr>
        <p:spPr>
          <a:xfrm>
            <a:off x="6217056" y="2468746"/>
            <a:ext cx="0" cy="416461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58"/>
          <p:cNvCxnSpPr/>
          <p:nvPr/>
        </p:nvCxnSpPr>
        <p:spPr>
          <a:xfrm>
            <a:off x="7365268" y="2468746"/>
            <a:ext cx="0" cy="416461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59"/>
          <p:cNvCxnSpPr/>
          <p:nvPr/>
        </p:nvCxnSpPr>
        <p:spPr>
          <a:xfrm flipV="1">
            <a:off x="1136576" y="2844728"/>
            <a:ext cx="7378344" cy="3418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414453" y="3299730"/>
            <a:ext cx="2040346" cy="369332"/>
          </a:xfrm>
          <a:prstGeom prst="rect">
            <a:avLst/>
          </a:prstGeom>
          <a:solidFill>
            <a:srgbClr val="B5E3F9">
              <a:alpha val="50196"/>
            </a:srgbClr>
          </a:solidFill>
          <a:ln>
            <a:solidFill>
              <a:srgbClr val="83D1F5">
                <a:lumMod val="75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고객 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 / PW 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를 입력하는 화면은 그룹 통합 인증 서버에서 제공</a:t>
            </a:r>
            <a:endParaRPr kumimoji="1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ight Arrow 304"/>
          <p:cNvSpPr/>
          <p:nvPr/>
        </p:nvSpPr>
        <p:spPr bwMode="auto">
          <a:xfrm rot="18900000">
            <a:off x="1130470" y="5158940"/>
            <a:ext cx="318052" cy="264491"/>
          </a:xfrm>
          <a:prstGeom prst="rightArrow">
            <a:avLst/>
          </a:prstGeom>
          <a:solidFill>
            <a:srgbClr val="83D1F5">
              <a:lumMod val="75000"/>
            </a:srgbClr>
          </a:solidFill>
          <a:ln w="12700" algn="ctr">
            <a:noFill/>
            <a:round/>
            <a:headEnd/>
            <a:tailEnd/>
          </a:ln>
          <a:extLst/>
        </p:spPr>
        <p:txBody>
          <a:bodyPr tIns="108000" bIns="108000" rtlCol="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5029" y="5486169"/>
            <a:ext cx="2040346" cy="369332"/>
          </a:xfrm>
          <a:prstGeom prst="rect">
            <a:avLst/>
          </a:prstGeom>
          <a:solidFill>
            <a:srgbClr val="B5E3F9">
              <a:alpha val="50196"/>
            </a:srgbClr>
          </a:solidFill>
          <a:ln>
            <a:solidFill>
              <a:srgbClr val="83D1F5">
                <a:lumMod val="75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외부기업에서 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ID/PW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는 보유하지 않고 </a:t>
            </a:r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Token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만 넘겨줌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Right Arrow 312"/>
          <p:cNvSpPr/>
          <p:nvPr/>
        </p:nvSpPr>
        <p:spPr bwMode="auto">
          <a:xfrm rot="18900000">
            <a:off x="2424811" y="3186187"/>
            <a:ext cx="318052" cy="264491"/>
          </a:xfrm>
          <a:prstGeom prst="rightArrow">
            <a:avLst/>
          </a:prstGeom>
          <a:solidFill>
            <a:srgbClr val="83D1F5">
              <a:lumMod val="75000"/>
            </a:srgbClr>
          </a:solidFill>
          <a:ln w="12700" algn="ctr">
            <a:noFill/>
            <a:round/>
            <a:headEnd/>
            <a:tailEnd/>
          </a:ln>
          <a:extLst/>
        </p:spPr>
        <p:txBody>
          <a:bodyPr t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50481" y="2459101"/>
            <a:ext cx="907200" cy="283663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외부 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60612" y="2967822"/>
            <a:ext cx="907200" cy="256322"/>
          </a:xfrm>
          <a:prstGeom prst="rect">
            <a:avLst/>
          </a:prstGeom>
          <a:solidFill>
            <a:srgbClr val="FFFFFF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tIns="0" bIns="0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이용의뢰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60612" y="3849260"/>
            <a:ext cx="907200" cy="256322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Scope </a:t>
            </a:r>
            <a:r>
              <a:rPr lang="ko-KR" altLang="en-US" dirty="0"/>
              <a:t>허가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60612" y="4209700"/>
            <a:ext cx="907200" cy="256322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Access Token</a:t>
            </a:r>
          </a:p>
          <a:p>
            <a:pPr algn="ctr"/>
            <a:r>
              <a:rPr lang="ko-KR" altLang="en-US" dirty="0"/>
              <a:t>발행의뢰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60612" y="4579934"/>
            <a:ext cx="907200" cy="256322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Access Token</a:t>
            </a:r>
          </a:p>
          <a:p>
            <a:pPr algn="ctr"/>
            <a:r>
              <a:rPr lang="ko-KR" altLang="en-US" dirty="0"/>
              <a:t>수신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60612" y="5009637"/>
            <a:ext cx="907200" cy="256322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eaLnBrk="0" hangingPunct="0">
              <a:buFontTx/>
              <a:buNone/>
            </a:pPr>
            <a:r>
              <a:rPr kumimoji="1" lang="en-US" altLang="ko-KR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Token bind</a:t>
            </a:r>
          </a:p>
          <a:p>
            <a:pPr algn="ctr" eaLnBrk="0" hangingPunct="0">
              <a:buFontTx/>
              <a:buNone/>
            </a:pPr>
            <a:r>
              <a:rPr kumimoji="1" lang="en-US" altLang="ko-KR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</a:t>
            </a:r>
            <a:r>
              <a:rPr kumimoji="1" lang="ko-KR" altLang="en-US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실행 의뢰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56756" y="3840716"/>
            <a:ext cx="907200" cy="273411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Scope </a:t>
            </a:r>
            <a:r>
              <a:rPr lang="ko-KR" altLang="en-US" dirty="0"/>
              <a:t>허가의뢰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56756" y="2959724"/>
            <a:ext cx="907200" cy="273411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사용자 인증부여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83043" y="5389249"/>
            <a:ext cx="906017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kumimoji="1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인증처리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80892" y="4201156"/>
            <a:ext cx="907200" cy="273411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Access Token</a:t>
            </a:r>
          </a:p>
          <a:p>
            <a:pPr algn="ctr"/>
            <a:r>
              <a:rPr lang="ko-KR" altLang="en-US" dirty="0"/>
              <a:t>생성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80892" y="4571390"/>
            <a:ext cx="907200" cy="273411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dirty="0"/>
              <a:t>Access Token</a:t>
            </a:r>
            <a:br>
              <a:rPr lang="en-US" altLang="ko-KR" dirty="0"/>
            </a:br>
            <a:r>
              <a:rPr lang="ko-KR" altLang="en-US" dirty="0"/>
              <a:t>발행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80892" y="5001093"/>
            <a:ext cx="907200" cy="273411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eaLnBrk="0" hangingPunct="0">
              <a:buFontTx/>
              <a:buNone/>
            </a:pPr>
            <a:r>
              <a:rPr kumimoji="1" lang="en-US" altLang="ko-KR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Token/</a:t>
            </a:r>
          </a:p>
          <a:p>
            <a:pPr algn="ctr" eaLnBrk="0" hangingPunct="0">
              <a:buFontTx/>
              <a:buNone/>
            </a:pPr>
            <a:r>
              <a:rPr kumimoji="1" lang="ko-KR" altLang="en-US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클라이언트 </a:t>
            </a:r>
            <a:r>
              <a:rPr kumimoji="1" lang="en-US" altLang="ko-KR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 </a:t>
            </a:r>
            <a:r>
              <a:rPr kumimoji="1" lang="ko-KR" altLang="en-US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인증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980892" y="5500813"/>
            <a:ext cx="907200" cy="273411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 eaLnBrk="0" hangingPunct="0">
              <a:buFontTx/>
              <a:buNone/>
            </a:pPr>
            <a:r>
              <a:rPr kumimoji="1" lang="en-US" altLang="ko-KR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kumimoji="1" lang="ko-KR" altLang="en-US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실행의뢰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536649" y="5500813"/>
            <a:ext cx="907200" cy="273411"/>
          </a:xfrm>
          <a:prstGeom prst="rect">
            <a:avLst/>
          </a:prstGeom>
          <a:solidFill>
            <a:srgbClr val="CCFF66"/>
          </a:solidFill>
          <a:ln w="15875">
            <a:solidFill>
              <a:srgbClr val="FF0000"/>
            </a:solidFill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eaLnBrk="0" hangingPunct="0">
              <a:buFontTx/>
              <a:buNone/>
            </a:pPr>
            <a:r>
              <a:rPr kumimoji="1"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</a:t>
            </a:r>
            <a:r>
              <a:rPr kumimoji="1" lang="ko-KR" altLang="en-US" sz="8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실행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73281" y="5909233"/>
            <a:ext cx="1054241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kumimoji="1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실행처리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75463" y="3492163"/>
            <a:ext cx="209762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사용자인증 및 </a:t>
            </a:r>
            <a:r>
              <a:rPr kumimoji="1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Token </a:t>
            </a:r>
            <a:r>
              <a:rPr kumimoji="1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발행 처리</a:t>
            </a:r>
            <a:r>
              <a:rPr kumimoji="1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(API</a:t>
            </a:r>
            <a:r>
              <a:rPr kumimoji="1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첫회이용시에만 실행</a:t>
            </a:r>
            <a:r>
              <a:rPr kumimoji="1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1" lang="ko-KR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350056" y="2959724"/>
            <a:ext cx="907200" cy="273411"/>
          </a:xfrm>
          <a:prstGeom prst="rect">
            <a:avLst/>
          </a:prstGeom>
          <a:solidFill>
            <a:srgbClr val="009691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사용자 인증실시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756756" y="2468746"/>
            <a:ext cx="907200" cy="283663"/>
          </a:xfrm>
          <a:prstGeom prst="rect">
            <a:avLst/>
          </a:prstGeom>
          <a:solidFill>
            <a:srgbClr val="83D1F5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화면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92618" y="2468746"/>
            <a:ext cx="914658" cy="284915"/>
          </a:xfrm>
          <a:prstGeom prst="rect">
            <a:avLst/>
          </a:prstGeom>
          <a:solidFill>
            <a:srgbClr val="00B0F0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 Server</a:t>
            </a:r>
            <a:endParaRPr kumimoji="1" lang="ko-KR" alt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36124" y="2459101"/>
            <a:ext cx="907200" cy="283663"/>
          </a:xfrm>
          <a:prstGeom prst="rect">
            <a:avLst/>
          </a:prstGeom>
          <a:solidFill>
            <a:srgbClr val="83D1F5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kern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통합 로그인 서버</a:t>
            </a:r>
            <a:endParaRPr kumimoji="1" lang="ko-KR" altLang="en-US" sz="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29308" y="2459101"/>
            <a:ext cx="907200" cy="283663"/>
          </a:xfrm>
          <a:prstGeom prst="rect">
            <a:avLst/>
          </a:prstGeom>
          <a:solidFill>
            <a:srgbClr val="83D1F5">
              <a:lumMod val="20000"/>
              <a:lumOff val="80000"/>
            </a:srgb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계열사 </a:t>
            </a:r>
            <a:r>
              <a:rPr kumimoji="1" lang="en-US" altLang="ko-KR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  <a:r>
              <a:rPr kumimoji="1" lang="en-US" altLang="ko-KR" sz="8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1" lang="ko-KR" altLang="en-US" sz="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서버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30871" y="2468746"/>
            <a:ext cx="905503" cy="283090"/>
          </a:xfrm>
          <a:prstGeom prst="rect">
            <a:avLst/>
          </a:prstGeom>
          <a:solidFill>
            <a:srgbClr val="00B0F0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80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Meiryo UI" panose="020B0604030504040204" pitchFamily="50" charset="-128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G/W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Arrow Connector 12"/>
          <p:cNvCxnSpPr>
            <a:stCxn id="48" idx="3"/>
            <a:endCxn id="67" idx="1"/>
          </p:cNvCxnSpPr>
          <p:nvPr/>
        </p:nvCxnSpPr>
        <p:spPr>
          <a:xfrm>
            <a:off x="2367812" y="3095983"/>
            <a:ext cx="388944" cy="446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68"/>
          <p:cNvCxnSpPr>
            <a:stCxn id="67" idx="3"/>
            <a:endCxn id="76" idx="1"/>
          </p:cNvCxnSpPr>
          <p:nvPr/>
        </p:nvCxnSpPr>
        <p:spPr>
          <a:xfrm>
            <a:off x="3663956" y="3096430"/>
            <a:ext cx="2686100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77"/>
          <p:cNvCxnSpPr>
            <a:stCxn id="67" idx="2"/>
            <a:endCxn id="55" idx="0"/>
          </p:cNvCxnSpPr>
          <p:nvPr/>
        </p:nvCxnSpPr>
        <p:spPr>
          <a:xfrm>
            <a:off x="3210356" y="3233135"/>
            <a:ext cx="0" cy="607581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3"/>
          <p:cNvCxnSpPr>
            <a:stCxn id="49" idx="2"/>
            <a:endCxn id="50" idx="0"/>
          </p:cNvCxnSpPr>
          <p:nvPr/>
        </p:nvCxnSpPr>
        <p:spPr>
          <a:xfrm>
            <a:off x="1914212" y="4105583"/>
            <a:ext cx="0" cy="104117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7"/>
          <p:cNvCxnSpPr>
            <a:stCxn id="51" idx="2"/>
            <a:endCxn id="54" idx="0"/>
          </p:cNvCxnSpPr>
          <p:nvPr/>
        </p:nvCxnSpPr>
        <p:spPr>
          <a:xfrm>
            <a:off x="1914212" y="4836256"/>
            <a:ext cx="0" cy="173381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9"/>
          <p:cNvCxnSpPr>
            <a:stCxn id="55" idx="1"/>
            <a:endCxn id="49" idx="3"/>
          </p:cNvCxnSpPr>
          <p:nvPr/>
        </p:nvCxnSpPr>
        <p:spPr>
          <a:xfrm flipH="1">
            <a:off x="2367812" y="3977421"/>
            <a:ext cx="388944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92"/>
          <p:cNvCxnSpPr>
            <a:stCxn id="50" idx="3"/>
            <a:endCxn id="69" idx="1"/>
          </p:cNvCxnSpPr>
          <p:nvPr/>
        </p:nvCxnSpPr>
        <p:spPr>
          <a:xfrm>
            <a:off x="2367812" y="4337861"/>
            <a:ext cx="1613080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95"/>
          <p:cNvCxnSpPr>
            <a:stCxn id="69" idx="2"/>
            <a:endCxn id="70" idx="0"/>
          </p:cNvCxnSpPr>
          <p:nvPr/>
        </p:nvCxnSpPr>
        <p:spPr>
          <a:xfrm>
            <a:off x="4434492" y="4474566"/>
            <a:ext cx="0" cy="96823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100"/>
          <p:cNvCxnSpPr>
            <a:stCxn id="70" idx="1"/>
            <a:endCxn id="51" idx="3"/>
          </p:cNvCxnSpPr>
          <p:nvPr/>
        </p:nvCxnSpPr>
        <p:spPr>
          <a:xfrm flipH="1">
            <a:off x="2367812" y="4708095"/>
            <a:ext cx="1613080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103"/>
          <p:cNvCxnSpPr>
            <a:stCxn id="54" idx="3"/>
            <a:endCxn id="71" idx="1"/>
          </p:cNvCxnSpPr>
          <p:nvPr/>
        </p:nvCxnSpPr>
        <p:spPr>
          <a:xfrm>
            <a:off x="2367812" y="5137798"/>
            <a:ext cx="1613080" cy="0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108"/>
          <p:cNvCxnSpPr>
            <a:stCxn id="71" idx="2"/>
            <a:endCxn id="72" idx="0"/>
          </p:cNvCxnSpPr>
          <p:nvPr/>
        </p:nvCxnSpPr>
        <p:spPr>
          <a:xfrm>
            <a:off x="4434492" y="5274504"/>
            <a:ext cx="0" cy="226309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Oval 72"/>
          <p:cNvSpPr/>
          <p:nvPr/>
        </p:nvSpPr>
        <p:spPr>
          <a:xfrm>
            <a:off x="8468508" y="3120525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144"/>
          <p:cNvSpPr/>
          <p:nvPr/>
        </p:nvSpPr>
        <p:spPr>
          <a:xfrm>
            <a:off x="8468508" y="3252374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val 155"/>
          <p:cNvSpPr/>
          <p:nvPr/>
        </p:nvSpPr>
        <p:spPr>
          <a:xfrm>
            <a:off x="4772992" y="4113076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val 160"/>
          <p:cNvSpPr/>
          <p:nvPr/>
        </p:nvSpPr>
        <p:spPr>
          <a:xfrm>
            <a:off x="4783140" y="4537503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161"/>
          <p:cNvSpPr/>
          <p:nvPr/>
        </p:nvSpPr>
        <p:spPr>
          <a:xfrm>
            <a:off x="2273032" y="4527343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162"/>
          <p:cNvSpPr/>
          <p:nvPr/>
        </p:nvSpPr>
        <p:spPr>
          <a:xfrm>
            <a:off x="4772980" y="4956840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163"/>
          <p:cNvSpPr/>
          <p:nvPr/>
        </p:nvSpPr>
        <p:spPr>
          <a:xfrm>
            <a:off x="2307187" y="4947438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193"/>
          <p:cNvSpPr/>
          <p:nvPr/>
        </p:nvSpPr>
        <p:spPr>
          <a:xfrm>
            <a:off x="7149256" y="290462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Arrow Connector 196"/>
          <p:cNvCxnSpPr>
            <a:stCxn id="72" idx="3"/>
            <a:endCxn id="103" idx="1"/>
          </p:cNvCxnSpPr>
          <p:nvPr/>
        </p:nvCxnSpPr>
        <p:spPr>
          <a:xfrm flipV="1">
            <a:off x="4888092" y="5633852"/>
            <a:ext cx="276827" cy="3667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Oval 199"/>
          <p:cNvSpPr/>
          <p:nvPr/>
        </p:nvSpPr>
        <p:spPr>
          <a:xfrm>
            <a:off x="4772980" y="5460908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164919" y="5497146"/>
            <a:ext cx="907200" cy="273411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 eaLnBrk="0" hangingPunct="0">
              <a:buFontTx/>
              <a:buNone/>
            </a:pPr>
            <a:r>
              <a:rPr kumimoji="1" lang="ko-KR" altLang="en-US" sz="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필요시 전문 변환</a:t>
            </a:r>
          </a:p>
        </p:txBody>
      </p:sp>
      <p:sp>
        <p:nvSpPr>
          <p:cNvPr id="104" name="Oval 69"/>
          <p:cNvSpPr/>
          <p:nvPr/>
        </p:nvSpPr>
        <p:spPr>
          <a:xfrm>
            <a:off x="5923531" y="5431289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Arrow Connector 71"/>
          <p:cNvCxnSpPr>
            <a:stCxn id="103" idx="3"/>
            <a:endCxn id="73" idx="1"/>
          </p:cNvCxnSpPr>
          <p:nvPr/>
        </p:nvCxnSpPr>
        <p:spPr>
          <a:xfrm>
            <a:off x="6072119" y="5633852"/>
            <a:ext cx="1464530" cy="3667"/>
          </a:xfrm>
          <a:prstGeom prst="straightConnector1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ight Arrow 73"/>
          <p:cNvSpPr/>
          <p:nvPr/>
        </p:nvSpPr>
        <p:spPr bwMode="auto">
          <a:xfrm rot="8046621">
            <a:off x="8047361" y="5123257"/>
            <a:ext cx="318052" cy="264491"/>
          </a:xfrm>
          <a:prstGeom prst="rightArrow">
            <a:avLst/>
          </a:prstGeom>
          <a:solidFill>
            <a:srgbClr val="83D1F5">
              <a:lumMod val="75000"/>
            </a:srgbClr>
          </a:solidFill>
          <a:ln w="12700" algn="ctr">
            <a:noFill/>
            <a:round/>
            <a:headEnd/>
            <a:tailEnd/>
          </a:ln>
          <a:extLst/>
        </p:spPr>
        <p:txBody>
          <a:bodyPr t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09284" y="4715258"/>
            <a:ext cx="2040346" cy="369332"/>
          </a:xfrm>
          <a:prstGeom prst="rect">
            <a:avLst/>
          </a:prstGeom>
          <a:solidFill>
            <a:srgbClr val="B5E3F9">
              <a:alpha val="50196"/>
            </a:srgbClr>
          </a:solidFill>
          <a:ln>
            <a:solidFill>
              <a:srgbClr val="83D1F5">
                <a:lumMod val="75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공인 인증과 같은 </a:t>
            </a: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추가 인증이 필요 없는 경우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74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97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직접 소비하는 소비자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이용기관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위한 사용자 포탈과 개발 및 테스트를 지원하는 개발자 포탈을 제공하며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개발자 포탈은 사용자 로그인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조회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 생성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인증을 위한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ID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Secret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포럼 및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사용량 통계 확인까지 개발자를 위한 필요한 기능을 개발자 포탈에서 모두 제공합니다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91683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Portal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구축 개요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276873"/>
            <a:ext cx="9374188" cy="4273168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3547851" y="2600908"/>
            <a:ext cx="2881313" cy="370781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wrap="none" lIns="144000" tIns="126000" rIns="1440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포탈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74695" y="2600908"/>
            <a:ext cx="2879725" cy="370781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wrap="none" lIns="144000" tIns="126000" rIns="1440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kern="0" noProof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포탈</a:t>
            </a:r>
            <a:endParaRPr kumimoji="1" lang="en-US" altLang="ko-KR" sz="160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608763" y="2600908"/>
            <a:ext cx="2881312" cy="370781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wrap="none" lIns="144000" tIns="126000" rIns="1440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Management</a:t>
            </a:r>
          </a:p>
        </p:txBody>
      </p:sp>
      <p:sp>
        <p:nvSpPr>
          <p:cNvPr id="115" name="왼쪽 화살표 114"/>
          <p:cNvSpPr/>
          <p:nvPr/>
        </p:nvSpPr>
        <p:spPr>
          <a:xfrm rot="16200000">
            <a:off x="4124375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왼쪽 화살표 115"/>
          <p:cNvSpPr/>
          <p:nvPr/>
        </p:nvSpPr>
        <p:spPr>
          <a:xfrm rot="16200000">
            <a:off x="4844475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왼쪽 화살표 116"/>
          <p:cNvSpPr/>
          <p:nvPr/>
        </p:nvSpPr>
        <p:spPr>
          <a:xfrm rot="16200000">
            <a:off x="5564575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왼쪽 화살표 117"/>
          <p:cNvSpPr/>
          <p:nvPr/>
        </p:nvSpPr>
        <p:spPr>
          <a:xfrm rot="16200000">
            <a:off x="1050436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왼쪽 화살표 118"/>
          <p:cNvSpPr/>
          <p:nvPr/>
        </p:nvSpPr>
        <p:spPr>
          <a:xfrm rot="16200000">
            <a:off x="1770536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왼쪽 화살표 119"/>
          <p:cNvSpPr/>
          <p:nvPr/>
        </p:nvSpPr>
        <p:spPr>
          <a:xfrm rot="16200000">
            <a:off x="2490636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왼쪽 화살표 120"/>
          <p:cNvSpPr/>
          <p:nvPr/>
        </p:nvSpPr>
        <p:spPr>
          <a:xfrm rot="16200000">
            <a:off x="7185309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왼쪽 화살표 121"/>
          <p:cNvSpPr/>
          <p:nvPr/>
        </p:nvSpPr>
        <p:spPr>
          <a:xfrm rot="16200000">
            <a:off x="7905409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왼쪽 화살표 122"/>
          <p:cNvSpPr/>
          <p:nvPr/>
        </p:nvSpPr>
        <p:spPr>
          <a:xfrm rot="16200000">
            <a:off x="8625509" y="3897041"/>
            <a:ext cx="288041" cy="432060"/>
          </a:xfrm>
          <a:prstGeom prst="leftArrow">
            <a:avLst/>
          </a:prstGeom>
          <a:gradFill>
            <a:gsLst>
              <a:gs pos="58000">
                <a:sysClr val="windowText" lastClr="000000">
                  <a:lumMod val="75000"/>
                  <a:lumOff val="25000"/>
                </a:sysClr>
              </a:gs>
              <a:gs pos="100000">
                <a:sysClr val="window" lastClr="FFFFFF">
                  <a:lumMod val="75000"/>
                  <a:alpha val="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692314" y="4269714"/>
            <a:ext cx="2592387" cy="153546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6800" anchor="ctr"/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솔루션에서 제공하는 </a:t>
            </a:r>
            <a:r>
              <a:rPr kumimoji="1" lang="en-US" altLang="ko-KR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개발자 포털 </a:t>
            </a:r>
            <a:r>
              <a:rPr kumimoji="1" lang="ko-KR" altLang="en-US" sz="11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kumimoji="1" lang="en-US" altLang="ko-KR" sz="11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지원</a:t>
            </a:r>
            <a:r>
              <a:rPr kumimoji="1" lang="en-US" altLang="ko-KR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APP 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kumimoji="1" lang="en-US" altLang="ko-KR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API 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kumimoji="1" lang="en-US" altLang="ko-KR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API 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등 개발 지원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고객 대상 연동 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설정 및 연동 편의성 증대를 위한 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기능 강화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764326" y="3176836"/>
            <a:ext cx="2592387" cy="792163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지원 서비스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</a:t>
            </a:r>
            <a:r>
              <a:rPr kumimoji="1" lang="ko-KR" altLang="en-US" sz="12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컨버전스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kumimoji="1"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 </a:t>
            </a:r>
            <a:r>
              <a:rPr kumimoji="1" lang="en-US" altLang="ko-KR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UX </a:t>
            </a:r>
            <a:r>
              <a:rPr kumimoji="1" lang="ko-KR" altLang="en-US" sz="1200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endParaRPr kumimoji="1" lang="en-US" altLang="ko-KR" sz="12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19157" y="4269714"/>
            <a:ext cx="2590800" cy="153546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6800" anchor="ctr"/>
          <a:lstStyle/>
          <a:p>
            <a:pPr marL="90488" lvl="0" indent="-90488" fontAlgn="base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Experience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중심의 </a:t>
            </a: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I/A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구성을 통해 고객의 혼돈 최소화</a:t>
            </a:r>
          </a:p>
          <a:p>
            <a:pPr marL="90488" lvl="0" indent="-90488" fontAlgn="base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</a:t>
            </a: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서비스에 대한 고객 커뮤니케이션 채널 제공</a:t>
            </a:r>
          </a:p>
          <a:p>
            <a:pPr marL="90488" lvl="0" indent="-90488" fontAlgn="base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계좌등록</a:t>
            </a: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이용조회</a:t>
            </a:r>
            <a:r>
              <a:rPr kumimoji="1" lang="en-US" altLang="ko-KR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 동의 등 관련 사용자 포탈 기능 신규 개발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19157" y="3176941"/>
            <a:ext cx="2590800" cy="792163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혼돈 최소화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고객간 소통 강화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기능 강화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6753225" y="4269714"/>
            <a:ext cx="2592388" cy="153546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6800" anchor="ctr"/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en-US" altLang="ko-KR" sz="11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LifeCycle</a:t>
            </a:r>
            <a:r>
              <a:rPr kumimoji="1" lang="en-US" altLang="ko-KR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및 제어 환경</a:t>
            </a:r>
            <a:endParaRPr kumimoji="1" lang="en-US" altLang="ko-KR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모니터링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Reporting,</a:t>
            </a:r>
            <a:r>
              <a:rPr kumimoji="1" lang="en-US" altLang="ko-KR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 </a:t>
            </a:r>
            <a:r>
              <a:rPr kumimoji="1" lang="ko-KR" altLang="en-US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kumimoji="1" lang="en-US" altLang="ko-KR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1" lang="ko-KR" altLang="en-US" sz="110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 </a:t>
            </a:r>
            <a:r>
              <a:rPr kumimoji="1" lang="ko-KR" altLang="en-US" sz="11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효율적 관리 체계</a:t>
            </a: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 제공 </a:t>
            </a:r>
            <a:r>
              <a: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kumimoji="1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통합 및 운영 가이드 수립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753225" y="3176941"/>
            <a:ext cx="2592388" cy="792163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효율적인 운영</a:t>
            </a:r>
            <a:endParaRPr kumimoji="1" lang="en-US" altLang="ko-KR" sz="12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운영 정책</a:t>
            </a:r>
            <a:endParaRPr kumimoji="1" lang="en-US" altLang="ko-KR" sz="12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0488" marR="0" lvl="0" indent="-90488" algn="ct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분석 기능 강화</a:t>
            </a:r>
          </a:p>
        </p:txBody>
      </p:sp>
      <p:grpSp>
        <p:nvGrpSpPr>
          <p:cNvPr id="130" name="그룹 167"/>
          <p:cNvGrpSpPr>
            <a:grpSpLocks/>
          </p:cNvGrpSpPr>
          <p:nvPr/>
        </p:nvGrpSpPr>
        <p:grpSpPr bwMode="auto">
          <a:xfrm>
            <a:off x="5492539" y="5705475"/>
            <a:ext cx="828675" cy="533400"/>
            <a:chOff x="530193" y="2714628"/>
            <a:chExt cx="1000132" cy="642937"/>
          </a:xfrm>
        </p:grpSpPr>
        <p:pic>
          <p:nvPicPr>
            <p:cNvPr id="131" name="Picture 19" descr="C:\Documents and Settings\ticktock\Local Settings\Temporary Internet Files\Content.IE5\7LA9W4JG\j043393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7388" y="2714628"/>
              <a:ext cx="642937" cy="642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2" name="Picture 19" descr="C:\Documents and Settings\ticktock\Local Settings\Temporary Internet Files\Content.IE5\7LA9W4JG\j043393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0193" y="2714628"/>
              <a:ext cx="642938" cy="642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3" name="그룹 173"/>
          <p:cNvGrpSpPr>
            <a:grpSpLocks/>
          </p:cNvGrpSpPr>
          <p:nvPr/>
        </p:nvGrpSpPr>
        <p:grpSpPr bwMode="auto">
          <a:xfrm>
            <a:off x="8553450" y="5670550"/>
            <a:ext cx="890588" cy="566738"/>
            <a:chOff x="4024306" y="5715016"/>
            <a:chExt cx="829780" cy="500066"/>
          </a:xfrm>
        </p:grpSpPr>
        <p:pic>
          <p:nvPicPr>
            <p:cNvPr id="134" name="Picture 15" descr="C:\Documents and Settings\ticktock\Local Settings\Temporary Internet Files\Content.IE5\MTA9OPKJ\j043394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24306" y="5715016"/>
              <a:ext cx="500066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" name="Picture 15" descr="C:\Documents and Settings\ticktock\Local Settings\Temporary Internet Files\Content.IE5\MTA9OPKJ\j043394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54020" y="5715016"/>
              <a:ext cx="500066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6" name="그룹 47"/>
          <p:cNvGrpSpPr>
            <a:grpSpLocks/>
          </p:cNvGrpSpPr>
          <p:nvPr/>
        </p:nvGrpSpPr>
        <p:grpSpPr bwMode="auto">
          <a:xfrm>
            <a:off x="2570195" y="5713413"/>
            <a:ext cx="712787" cy="523875"/>
            <a:chOff x="4676683" y="5956658"/>
            <a:chExt cx="1068427" cy="784802"/>
          </a:xfrm>
        </p:grpSpPr>
        <p:pic>
          <p:nvPicPr>
            <p:cNvPr id="137" name="Picture 15" descr="j043393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60308" y="5956658"/>
              <a:ext cx="784802" cy="784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" name="Picture 32" descr="j043164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676683" y="6044806"/>
              <a:ext cx="641226" cy="641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9" name="직사각형 138"/>
          <p:cNvSpPr/>
          <p:nvPr/>
        </p:nvSpPr>
        <p:spPr>
          <a:xfrm>
            <a:off x="4197139" y="5876925"/>
            <a:ext cx="1366837" cy="36036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Developer</a:t>
            </a: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193832" y="5876925"/>
            <a:ext cx="1368425" cy="36036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Customer</a:t>
            </a: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7258050" y="5876925"/>
            <a:ext cx="1366838" cy="360363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Manager</a:t>
            </a:r>
            <a:endParaRPr kumimoji="1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106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7" y="4637237"/>
            <a:ext cx="3405623" cy="153489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892" y="4631644"/>
            <a:ext cx="916875" cy="1568339"/>
          </a:xfrm>
          <a:prstGeom prst="rect">
            <a:avLst/>
          </a:prstGeom>
          <a:ln w="15875">
            <a:solidFill>
              <a:schemeClr val="bg1">
                <a:lumMod val="75000"/>
              </a:schemeClr>
            </a:solidFill>
          </a:ln>
        </p:spPr>
      </p:pic>
      <p:pic>
        <p:nvPicPr>
          <p:cNvPr id="121" name="Picture 7"/>
          <p:cNvPicPr>
            <a:picLocks noChangeAspect="1"/>
          </p:cNvPicPr>
          <p:nvPr/>
        </p:nvPicPr>
        <p:blipFill rotWithShape="1">
          <a:blip r:embed="rId4"/>
          <a:srcRect l="-368" t="-396" r="52242" b="396"/>
          <a:stretch/>
        </p:blipFill>
        <p:spPr>
          <a:xfrm>
            <a:off x="7252078" y="4629158"/>
            <a:ext cx="2285729" cy="15708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9" name="Picture 2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068" y="2392968"/>
            <a:ext cx="3985250" cy="13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996" y="4636747"/>
            <a:ext cx="2473933" cy="154800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66" y="2392968"/>
            <a:ext cx="2552080" cy="1359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8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267" y="2398598"/>
            <a:ext cx="1385192" cy="13727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756" y="2397341"/>
            <a:ext cx="1580637" cy="13730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1" y="2384884"/>
            <a:ext cx="1549305" cy="1386515"/>
          </a:xfrm>
          <a:prstGeom prst="rect">
            <a:avLst/>
          </a:prstGeom>
        </p:spPr>
      </p:pic>
      <p:pic>
        <p:nvPicPr>
          <p:cNvPr id="44" name="그림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9151" y="2384884"/>
            <a:ext cx="1588602" cy="13809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5.4.2 API </a:t>
            </a:r>
            <a:r>
              <a:rPr lang="en-US" altLang="ko-KR" sz="15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LifeCycle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및 이용기관을 통한 모든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사용에 대한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History(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사용이력 등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저장되며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통해 분석된 자료는 오픈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포털 서비스 품질 및 정책에 반영됩니다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관리자를 위한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/rollback,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상세조회 등 전 </a:t>
            </a:r>
            <a:r>
              <a:rPr lang="en-US" altLang="ko-KR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LifeCycle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관리할 수 있는 기능을 제공합니다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lang="en-US" altLang="ko-KR" sz="1100" b="0" dirty="0" err="1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LifeCycle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관리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6313" y="4794769"/>
            <a:ext cx="1760112" cy="1442543"/>
            <a:chOff x="1183777" y="2128838"/>
            <a:chExt cx="2421951" cy="1689819"/>
          </a:xfrm>
        </p:grpSpPr>
        <p:grpSp>
          <p:nvGrpSpPr>
            <p:cNvPr id="24" name="그룹 74"/>
            <p:cNvGrpSpPr/>
            <p:nvPr/>
          </p:nvGrpSpPr>
          <p:grpSpPr>
            <a:xfrm>
              <a:off x="1361529" y="2128838"/>
              <a:ext cx="2064470" cy="1689819"/>
              <a:chOff x="912268" y="2468676"/>
              <a:chExt cx="3009900" cy="1728787"/>
            </a:xfrm>
          </p:grpSpPr>
          <p:sp>
            <p:nvSpPr>
              <p:cNvPr id="26" name="AutoShape 62"/>
              <p:cNvSpPr>
                <a:spLocks noChangeArrowheads="1"/>
              </p:cNvSpPr>
              <p:nvPr/>
            </p:nvSpPr>
            <p:spPr bwMode="auto">
              <a:xfrm>
                <a:off x="912268" y="2478201"/>
                <a:ext cx="3009900" cy="1719262"/>
              </a:xfrm>
              <a:prstGeom prst="can">
                <a:avLst>
                  <a:gd name="adj" fmla="val 50000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Oval 74"/>
              <p:cNvSpPr>
                <a:spLocks noChangeArrowheads="1"/>
              </p:cNvSpPr>
              <p:nvPr/>
            </p:nvSpPr>
            <p:spPr bwMode="auto">
              <a:xfrm>
                <a:off x="931566" y="2468676"/>
                <a:ext cx="2989013" cy="879477"/>
              </a:xfrm>
              <a:prstGeom prst="ellips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flipH="1">
              <a:off x="1183777" y="3082639"/>
              <a:ext cx="2421951" cy="540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Service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0" kern="0" dirty="0">
                  <a:solidFill>
                    <a:sysClr val="window" lastClr="FFFFFF">
                      <a:lumMod val="95000"/>
                    </a:sys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Repository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U자형 화살표 31"/>
          <p:cNvSpPr/>
          <p:nvPr/>
        </p:nvSpPr>
        <p:spPr>
          <a:xfrm rot="16200000">
            <a:off x="2986081" y="125260"/>
            <a:ext cx="2998536" cy="7817925"/>
          </a:xfrm>
          <a:prstGeom prst="uturnArrow">
            <a:avLst>
              <a:gd name="adj1" fmla="val 12676"/>
              <a:gd name="adj2" fmla="val 25000"/>
              <a:gd name="adj3" fmla="val 26883"/>
              <a:gd name="adj4" fmla="val 43750"/>
              <a:gd name="adj5" fmla="val 17585"/>
            </a:avLst>
          </a:prstGeom>
          <a:solidFill>
            <a:srgbClr val="FFC000">
              <a:alpha val="52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U자형 화살표 41"/>
          <p:cNvSpPr/>
          <p:nvPr/>
        </p:nvSpPr>
        <p:spPr>
          <a:xfrm rot="5400000">
            <a:off x="3872281" y="681719"/>
            <a:ext cx="3038798" cy="7767040"/>
          </a:xfrm>
          <a:prstGeom prst="uturnArrow">
            <a:avLst>
              <a:gd name="adj1" fmla="val 12676"/>
              <a:gd name="adj2" fmla="val 24248"/>
              <a:gd name="adj3" fmla="val 26883"/>
              <a:gd name="adj4" fmla="val 41045"/>
              <a:gd name="adj5" fmla="val 37367"/>
            </a:avLst>
          </a:prstGeom>
          <a:solidFill>
            <a:srgbClr val="FFC000">
              <a:alpha val="70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2855606" y="3085219"/>
            <a:ext cx="42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Real-time </a:t>
            </a:r>
            <a:r>
              <a:rPr lang="en-US" altLang="ko-KR" sz="1400" b="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Open-API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Usage Timeline Data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직사각형 57"/>
          <p:cNvSpPr/>
          <p:nvPr/>
        </p:nvSpPr>
        <p:spPr bwMode="auto">
          <a:xfrm>
            <a:off x="361517" y="2436525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5" name="직사각형 57"/>
          <p:cNvSpPr/>
          <p:nvPr/>
        </p:nvSpPr>
        <p:spPr bwMode="auto">
          <a:xfrm>
            <a:off x="2712802" y="2407885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직사각형 57"/>
          <p:cNvSpPr/>
          <p:nvPr/>
        </p:nvSpPr>
        <p:spPr bwMode="auto">
          <a:xfrm>
            <a:off x="4168733" y="2407885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조합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7" name="직사각형 57"/>
          <p:cNvSpPr/>
          <p:nvPr/>
        </p:nvSpPr>
        <p:spPr bwMode="auto">
          <a:xfrm>
            <a:off x="5745093" y="2430466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 Mapping</a:t>
            </a:r>
          </a:p>
        </p:txBody>
      </p:sp>
      <p:sp>
        <p:nvSpPr>
          <p:cNvPr id="118" name="직사각형 57"/>
          <p:cNvSpPr/>
          <p:nvPr/>
        </p:nvSpPr>
        <p:spPr bwMode="auto">
          <a:xfrm>
            <a:off x="7115160" y="2401574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Swagger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지원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0" name="직사각형 57"/>
          <p:cNvSpPr/>
          <p:nvPr/>
        </p:nvSpPr>
        <p:spPr bwMode="auto">
          <a:xfrm>
            <a:off x="8480119" y="2430466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2" name="직사각형 57"/>
          <p:cNvSpPr/>
          <p:nvPr/>
        </p:nvSpPr>
        <p:spPr bwMode="auto">
          <a:xfrm>
            <a:off x="8349446" y="5524039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구독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3" name="직사각형 57"/>
          <p:cNvSpPr/>
          <p:nvPr/>
        </p:nvSpPr>
        <p:spPr bwMode="auto">
          <a:xfrm>
            <a:off x="5200084" y="5713176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5" name="직사각형 57"/>
          <p:cNvSpPr/>
          <p:nvPr/>
        </p:nvSpPr>
        <p:spPr bwMode="auto">
          <a:xfrm>
            <a:off x="3924453" y="5719718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6" name="직사각형 57"/>
          <p:cNvSpPr/>
          <p:nvPr/>
        </p:nvSpPr>
        <p:spPr bwMode="auto">
          <a:xfrm>
            <a:off x="2125559" y="5719718"/>
            <a:ext cx="1104900" cy="322262"/>
          </a:xfrm>
          <a:prstGeom prst="rect">
            <a:avLst/>
          </a:prstGeom>
          <a:solidFill>
            <a:srgbClr val="005697"/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rgbClr val="5DC5FF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8) API </a:t>
            </a:r>
            <a:r>
              <a:rPr lang="ko-KR" altLang="en-US" sz="1100" kern="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</a:t>
            </a:r>
            <a:endParaRPr lang="en-US" altLang="ko-KR" sz="1100" kern="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 flipH="1">
            <a:off x="2528922" y="4040844"/>
            <a:ext cx="422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Open-API Life Cycle </a:t>
            </a:r>
            <a:r>
              <a:rPr kumimoji="0" lang="ko-KR" altLang="en-US" sz="1800" b="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절차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8345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0825" y="296949"/>
            <a:ext cx="9388475" cy="430887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</a:t>
            </a:r>
            <a:r>
              <a:rPr lang="en-US" altLang="ko-KR" sz="2000" dirty="0"/>
              <a:t> </a:t>
            </a:r>
            <a:r>
              <a:rPr lang="en-US" altLang="ko-KR" sz="2800" dirty="0"/>
              <a:t>&gt;</a:t>
            </a:r>
            <a:r>
              <a:rPr lang="en-US" altLang="ko-KR" sz="2000" dirty="0"/>
              <a:t> 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5.4.2 API Lifecycle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기능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서비스를 체계적으로 관리 운영하기 위해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구현부터 운영 배포 후 폐기까지의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Lifecycle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정의하며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API Admin Console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운영 및 관리 하도록 기능을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8281" y="1664804"/>
            <a:ext cx="9642475" cy="519113"/>
            <a:chOff x="0" y="984"/>
            <a:chExt cx="6074" cy="327"/>
          </a:xfrm>
        </p:grpSpPr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9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Lifecycle 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정의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8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0219" y="2037141"/>
            <a:ext cx="9374188" cy="4454035"/>
            <a:chOff x="290219" y="2135176"/>
            <a:chExt cx="9374188" cy="4356000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90219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9664407" y="2135176"/>
              <a:ext cx="0" cy="4356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45290" y="2376348"/>
            <a:ext cx="5436404" cy="4124486"/>
            <a:chOff x="445290" y="2376348"/>
            <a:chExt cx="4654723" cy="4124486"/>
          </a:xfrm>
        </p:grpSpPr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4110958" y="3978154"/>
              <a:ext cx="796936" cy="308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소유자</a:t>
              </a:r>
              <a:b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거부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410354" y="2376348"/>
              <a:ext cx="1484767" cy="21073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Start</a:t>
              </a: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52406" y="4297107"/>
              <a:ext cx="1526275" cy="203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Retired 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2413912" y="3078295"/>
              <a:ext cx="1477652" cy="212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Identified </a:t>
              </a:r>
            </a:p>
          </p:txBody>
        </p:sp>
        <p:cxnSp>
          <p:nvCxnSpPr>
            <p:cNvPr id="18" name="AutoShape 6"/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>
              <a:off x="3152738" y="2587077"/>
              <a:ext cx="0" cy="491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652281" y="2636490"/>
              <a:ext cx="993798" cy="231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Designer proposes API</a:t>
              </a: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2413912" y="3746817"/>
              <a:ext cx="1477652" cy="212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Specified </a:t>
              </a:r>
            </a:p>
          </p:txBody>
        </p:sp>
        <p:cxnSp>
          <p:nvCxnSpPr>
            <p:cNvPr id="21" name="AutoShape 10"/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>
              <a:off x="3152738" y="3290478"/>
              <a:ext cx="0" cy="456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2565709" y="3367503"/>
              <a:ext cx="1166942" cy="17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아키텍트 리뷰</a:t>
              </a:r>
              <a:b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(Data &amp; Lead)</a:t>
              </a: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2413912" y="4331046"/>
              <a:ext cx="1477652" cy="21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Realized</a:t>
              </a:r>
            </a:p>
          </p:txBody>
        </p:sp>
        <p:cxnSp>
          <p:nvCxnSpPr>
            <p:cNvPr id="24" name="AutoShape 14"/>
            <p:cNvCxnSpPr>
              <a:cxnSpLocks noChangeShapeType="1"/>
              <a:stCxn id="20" idx="2"/>
              <a:endCxn id="23" idx="0"/>
            </p:cNvCxnSpPr>
            <p:nvPr/>
          </p:nvCxnSpPr>
          <p:spPr bwMode="auto">
            <a:xfrm>
              <a:off x="3152738" y="3959000"/>
              <a:ext cx="0" cy="3720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2562152" y="3972079"/>
              <a:ext cx="1166942" cy="17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비지니스 소유자</a:t>
              </a:r>
              <a:b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2413912" y="5112926"/>
              <a:ext cx="1477652" cy="2121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Staged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4116888" y="3338698"/>
              <a:ext cx="796936" cy="306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업데이트</a:t>
              </a:r>
              <a:b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8" name="AutoShape 19"/>
            <p:cNvCxnSpPr>
              <a:cxnSpLocks noChangeShapeType="1"/>
              <a:stCxn id="23" idx="2"/>
              <a:endCxn id="26" idx="0"/>
            </p:cNvCxnSpPr>
            <p:nvPr/>
          </p:nvCxnSpPr>
          <p:spPr bwMode="auto">
            <a:xfrm>
              <a:off x="3152738" y="4541776"/>
              <a:ext cx="0" cy="57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390269" y="4643446"/>
              <a:ext cx="1608753" cy="14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패키지</a:t>
              </a:r>
              <a: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버전화</a:t>
              </a:r>
              <a:r>
                <a:rPr lang="en-US" altLang="ko-KR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2406796" y="6176747"/>
              <a:ext cx="1477652" cy="2121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Published</a:t>
              </a: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486798" y="5350317"/>
              <a:ext cx="1477652" cy="2107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117475" indent="-117475" algn="ctr">
                <a:spcAft>
                  <a:spcPct val="15000"/>
                </a:spcAft>
              </a:pPr>
              <a:r>
                <a:rPr lang="en-US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Deprecated</a:t>
              </a:r>
            </a:p>
          </p:txBody>
        </p:sp>
        <p:cxnSp>
          <p:nvCxnSpPr>
            <p:cNvPr id="32" name="AutoShape 24"/>
            <p:cNvCxnSpPr>
              <a:cxnSpLocks noChangeShapeType="1"/>
              <a:stCxn id="30" idx="1"/>
              <a:endCxn id="31" idx="2"/>
            </p:cNvCxnSpPr>
            <p:nvPr/>
          </p:nvCxnSpPr>
          <p:spPr bwMode="auto">
            <a:xfrm rot="10800000">
              <a:off x="1225624" y="5561047"/>
              <a:ext cx="1181172" cy="72179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33" name="AutoShape 25"/>
            <p:cNvCxnSpPr>
              <a:cxnSpLocks noChangeShapeType="1"/>
              <a:stCxn id="31" idx="0"/>
              <a:endCxn id="16" idx="2"/>
            </p:cNvCxnSpPr>
            <p:nvPr/>
          </p:nvCxnSpPr>
          <p:spPr bwMode="auto">
            <a:xfrm rot="16200000" flipV="1">
              <a:off x="795711" y="4920404"/>
              <a:ext cx="849747" cy="100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591159" y="4938596"/>
              <a:ext cx="1242840" cy="204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폐기 결정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584043" y="5880272"/>
              <a:ext cx="1242840" cy="204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재버전작업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AutoShape 32"/>
            <p:cNvCxnSpPr>
              <a:cxnSpLocks noChangeShapeType="1"/>
              <a:stCxn id="26" idx="2"/>
            </p:cNvCxnSpPr>
            <p:nvPr/>
          </p:nvCxnSpPr>
          <p:spPr bwMode="auto">
            <a:xfrm>
              <a:off x="3152738" y="5325109"/>
              <a:ext cx="0" cy="8705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34"/>
            <p:cNvCxnSpPr>
              <a:cxnSpLocks noChangeShapeType="1"/>
            </p:cNvCxnSpPr>
            <p:nvPr/>
          </p:nvCxnSpPr>
          <p:spPr bwMode="auto">
            <a:xfrm flipV="1">
              <a:off x="3924810" y="4525857"/>
              <a:ext cx="13045" cy="617655"/>
            </a:xfrm>
            <a:prstGeom prst="bentConnector3">
              <a:avLst>
                <a:gd name="adj1" fmla="val 520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38" name="Text Box 35"/>
            <p:cNvSpPr txBox="1">
              <a:spLocks noChangeArrowheads="1"/>
            </p:cNvSpPr>
            <p:nvPr/>
          </p:nvSpPr>
          <p:spPr bwMode="auto">
            <a:xfrm>
              <a:off x="4001854" y="4714884"/>
              <a:ext cx="1098159" cy="20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재작업 필요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36"/>
            <p:cNvSpPr txBox="1">
              <a:spLocks noChangeArrowheads="1"/>
            </p:cNvSpPr>
            <p:nvPr/>
          </p:nvSpPr>
          <p:spPr bwMode="auto">
            <a:xfrm>
              <a:off x="2566895" y="5729128"/>
              <a:ext cx="1166942" cy="17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0" bIns="0"/>
            <a:lstStyle>
              <a:lvl1pPr marL="117475" indent="-117475"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ct val="15000"/>
                </a:spcAft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운영환경에 배포</a:t>
              </a:r>
              <a:endParaRPr lang="en-US" altLang="en-US" sz="105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6" name="Group 43"/>
            <p:cNvGrpSpPr>
              <a:grpSpLocks/>
            </p:cNvGrpSpPr>
            <p:nvPr/>
          </p:nvGrpSpPr>
          <p:grpSpPr bwMode="auto">
            <a:xfrm>
              <a:off x="3666239" y="6195640"/>
              <a:ext cx="138753" cy="305194"/>
              <a:chOff x="4494" y="588"/>
              <a:chExt cx="120" cy="216"/>
            </a:xfrm>
          </p:grpSpPr>
          <p:sp>
            <p:nvSpPr>
              <p:cNvPr id="47" name="AutoShape 44"/>
              <p:cNvSpPr>
                <a:spLocks noChangeArrowheads="1"/>
              </p:cNvSpPr>
              <p:nvPr/>
            </p:nvSpPr>
            <p:spPr bwMode="auto">
              <a:xfrm rot="-5400000">
                <a:off x="4488" y="708"/>
                <a:ext cx="132" cy="64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AutoShape 45"/>
              <p:cNvSpPr>
                <a:spLocks noChangeArrowheads="1"/>
              </p:cNvSpPr>
              <p:nvPr/>
            </p:nvSpPr>
            <p:spPr bwMode="auto">
              <a:xfrm>
                <a:off x="4494" y="588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Group 49"/>
            <p:cNvGrpSpPr>
              <a:grpSpLocks/>
            </p:cNvGrpSpPr>
            <p:nvPr/>
          </p:nvGrpSpPr>
          <p:grpSpPr bwMode="auto">
            <a:xfrm>
              <a:off x="3670983" y="4347032"/>
              <a:ext cx="137566" cy="305194"/>
              <a:chOff x="5208" y="2676"/>
              <a:chExt cx="120" cy="216"/>
            </a:xfrm>
          </p:grpSpPr>
          <p:sp>
            <p:nvSpPr>
              <p:cNvPr id="50" name="AutoShape 50"/>
              <p:cNvSpPr>
                <a:spLocks noChangeArrowheads="1"/>
              </p:cNvSpPr>
              <p:nvPr/>
            </p:nvSpPr>
            <p:spPr bwMode="auto">
              <a:xfrm rot="-5400000">
                <a:off x="5202" y="2796"/>
                <a:ext cx="132" cy="60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AutoShape 51"/>
              <p:cNvSpPr>
                <a:spLocks noChangeArrowheads="1"/>
              </p:cNvSpPr>
              <p:nvPr/>
            </p:nvSpPr>
            <p:spPr bwMode="auto">
              <a:xfrm>
                <a:off x="5208" y="2676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445290" y="2428868"/>
              <a:ext cx="1650190" cy="1571636"/>
              <a:chOff x="445290" y="1785926"/>
              <a:chExt cx="1388708" cy="2164822"/>
            </a:xfrm>
          </p:grpSpPr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683659" y="2175412"/>
                <a:ext cx="994984" cy="2121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Aft>
                    <a:spcPct val="15000"/>
                  </a:spcAft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Old Service State</a:t>
                </a:r>
              </a:p>
            </p:txBody>
          </p:sp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683659" y="2768362"/>
                <a:ext cx="994984" cy="2107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Aft>
                    <a:spcPct val="15000"/>
                  </a:spcAft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New Service State</a:t>
                </a:r>
              </a:p>
            </p:txBody>
          </p:sp>
          <p:cxnSp>
            <p:nvCxnSpPr>
              <p:cNvPr id="42" name="AutoShape 39"/>
              <p:cNvCxnSpPr>
                <a:cxnSpLocks noChangeShapeType="1"/>
                <a:stCxn id="40" idx="2"/>
                <a:endCxn id="41" idx="0"/>
              </p:cNvCxnSpPr>
              <p:nvPr/>
            </p:nvCxnSpPr>
            <p:spPr bwMode="auto">
              <a:xfrm>
                <a:off x="1180558" y="2387595"/>
                <a:ext cx="0" cy="38076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sp>
            <p:nvSpPr>
              <p:cNvPr id="43" name="Text Box 40"/>
              <p:cNvSpPr txBox="1">
                <a:spLocks noChangeArrowheads="1"/>
              </p:cNvSpPr>
              <p:nvPr/>
            </p:nvSpPr>
            <p:spPr bwMode="auto">
              <a:xfrm>
                <a:off x="582857" y="2487873"/>
                <a:ext cx="1168127" cy="172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15000"/>
                  </a:spcAft>
                  <a:defRPr/>
                </a:pPr>
                <a:r>
                  <a:rPr lang="en-US" altLang="en-US" sz="8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Action or Activity</a:t>
                </a:r>
              </a:p>
            </p:txBody>
          </p:sp>
          <p:sp>
            <p:nvSpPr>
              <p:cNvPr id="44" name="Text Box 41"/>
              <p:cNvSpPr txBox="1">
                <a:spLocks noChangeArrowheads="1"/>
              </p:cNvSpPr>
              <p:nvPr/>
            </p:nvSpPr>
            <p:spPr bwMode="auto">
              <a:xfrm>
                <a:off x="604203" y="3261941"/>
                <a:ext cx="745941" cy="215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15000"/>
                  </a:spcAft>
                  <a:defRPr/>
                </a:pPr>
                <a:r>
                  <a:rPr lang="en-US" altLang="en-US" sz="9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 Time</a:t>
                </a:r>
              </a:p>
            </p:txBody>
          </p:sp>
          <p:sp>
            <p:nvSpPr>
              <p:cNvPr id="45" name="Text Box 42"/>
              <p:cNvSpPr txBox="1">
                <a:spLocks noChangeArrowheads="1"/>
              </p:cNvSpPr>
              <p:nvPr/>
            </p:nvSpPr>
            <p:spPr bwMode="auto">
              <a:xfrm>
                <a:off x="589972" y="3637257"/>
                <a:ext cx="745941" cy="215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0" bIns="0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15000"/>
                  </a:spcAft>
                  <a:defRPr/>
                </a:pPr>
                <a:r>
                  <a:rPr lang="en-US" altLang="en-US" sz="10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Run time</a:t>
                </a:r>
              </a:p>
            </p:txBody>
          </p:sp>
          <p:sp>
            <p:nvSpPr>
              <p:cNvPr id="52" name="AutoShape 61"/>
              <p:cNvSpPr>
                <a:spLocks noChangeArrowheads="1"/>
              </p:cNvSpPr>
              <p:nvPr/>
            </p:nvSpPr>
            <p:spPr bwMode="auto">
              <a:xfrm rot="16200000">
                <a:off x="1305755" y="3724943"/>
                <a:ext cx="186024" cy="68783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AutoShape 62"/>
              <p:cNvSpPr>
                <a:spLocks noChangeArrowheads="1"/>
              </p:cNvSpPr>
              <p:nvPr/>
            </p:nvSpPr>
            <p:spPr bwMode="auto">
              <a:xfrm>
                <a:off x="1328798" y="3547153"/>
                <a:ext cx="138753" cy="161317"/>
              </a:xfrm>
              <a:prstGeom prst="star16">
                <a:avLst>
                  <a:gd name="adj" fmla="val 37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AutoShape 63"/>
              <p:cNvSpPr>
                <a:spLocks noChangeArrowheads="1"/>
              </p:cNvSpPr>
              <p:nvPr/>
            </p:nvSpPr>
            <p:spPr bwMode="auto">
              <a:xfrm rot="16200000">
                <a:off x="1318801" y="3376332"/>
                <a:ext cx="186023" cy="68783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AutoShape 64"/>
              <p:cNvSpPr>
                <a:spLocks noChangeArrowheads="1"/>
              </p:cNvSpPr>
              <p:nvPr/>
            </p:nvSpPr>
            <p:spPr bwMode="auto">
              <a:xfrm>
                <a:off x="1343029" y="3199993"/>
                <a:ext cx="138753" cy="159864"/>
              </a:xfrm>
              <a:prstGeom prst="star16">
                <a:avLst>
                  <a:gd name="adj" fmla="val 37500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Rectangle 65"/>
              <p:cNvSpPr>
                <a:spLocks noChangeArrowheads="1"/>
              </p:cNvSpPr>
              <p:nvPr/>
            </p:nvSpPr>
            <p:spPr bwMode="auto">
              <a:xfrm>
                <a:off x="452406" y="1785926"/>
                <a:ext cx="1381592" cy="216482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Rectangle 66"/>
              <p:cNvSpPr>
                <a:spLocks noChangeArrowheads="1"/>
              </p:cNvSpPr>
              <p:nvPr/>
            </p:nvSpPr>
            <p:spPr bwMode="auto">
              <a:xfrm>
                <a:off x="452406" y="1785926"/>
                <a:ext cx="1381592" cy="228169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117475" indent="-117475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Aft>
                    <a:spcPct val="15000"/>
                  </a:spcAft>
                  <a:defRPr/>
                </a:pPr>
                <a:r>
                  <a:rPr lang="en-US" altLang="en-US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INDEX</a:t>
                </a:r>
              </a:p>
            </p:txBody>
          </p:sp>
          <p:sp>
            <p:nvSpPr>
              <p:cNvPr id="58" name="Line 67"/>
              <p:cNvSpPr>
                <a:spLocks noChangeShapeType="1"/>
              </p:cNvSpPr>
              <p:nvPr/>
            </p:nvSpPr>
            <p:spPr bwMode="auto">
              <a:xfrm>
                <a:off x="445290" y="3106982"/>
                <a:ext cx="1374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Line 68"/>
              <p:cNvSpPr>
                <a:spLocks noChangeShapeType="1"/>
              </p:cNvSpPr>
              <p:nvPr/>
            </p:nvSpPr>
            <p:spPr bwMode="auto">
              <a:xfrm>
                <a:off x="452406" y="3557144"/>
                <a:ext cx="1374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0" name="Group 49"/>
            <p:cNvGrpSpPr>
              <a:grpSpLocks/>
            </p:cNvGrpSpPr>
            <p:nvPr/>
          </p:nvGrpSpPr>
          <p:grpSpPr bwMode="auto">
            <a:xfrm>
              <a:off x="3667426" y="3758443"/>
              <a:ext cx="137566" cy="303741"/>
              <a:chOff x="5208" y="2676"/>
              <a:chExt cx="120" cy="216"/>
            </a:xfrm>
          </p:grpSpPr>
          <p:sp>
            <p:nvSpPr>
              <p:cNvPr id="61" name="AutoShape 50"/>
              <p:cNvSpPr>
                <a:spLocks noChangeArrowheads="1"/>
              </p:cNvSpPr>
              <p:nvPr/>
            </p:nvSpPr>
            <p:spPr bwMode="auto">
              <a:xfrm rot="-5400000">
                <a:off x="5202" y="2796"/>
                <a:ext cx="132" cy="60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AutoShape 51"/>
              <p:cNvSpPr>
                <a:spLocks noChangeArrowheads="1"/>
              </p:cNvSpPr>
              <p:nvPr/>
            </p:nvSpPr>
            <p:spPr bwMode="auto">
              <a:xfrm>
                <a:off x="5208" y="2676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3" name="Group 49"/>
            <p:cNvGrpSpPr>
              <a:grpSpLocks/>
            </p:cNvGrpSpPr>
            <p:nvPr/>
          </p:nvGrpSpPr>
          <p:grpSpPr bwMode="auto">
            <a:xfrm>
              <a:off x="3656752" y="3111721"/>
              <a:ext cx="138753" cy="303741"/>
              <a:chOff x="5208" y="2676"/>
              <a:chExt cx="120" cy="216"/>
            </a:xfrm>
          </p:grpSpPr>
          <p:sp>
            <p:nvSpPr>
              <p:cNvPr id="64" name="AutoShape 50"/>
              <p:cNvSpPr>
                <a:spLocks noChangeArrowheads="1"/>
              </p:cNvSpPr>
              <p:nvPr/>
            </p:nvSpPr>
            <p:spPr bwMode="auto">
              <a:xfrm rot="-5400000">
                <a:off x="5200" y="2796"/>
                <a:ext cx="132" cy="64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AutoShape 51"/>
              <p:cNvSpPr>
                <a:spLocks noChangeArrowheads="1"/>
              </p:cNvSpPr>
              <p:nvPr/>
            </p:nvSpPr>
            <p:spPr bwMode="auto">
              <a:xfrm>
                <a:off x="5208" y="2676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7" name="Group 43"/>
            <p:cNvGrpSpPr>
              <a:grpSpLocks/>
            </p:cNvGrpSpPr>
            <p:nvPr/>
          </p:nvGrpSpPr>
          <p:grpSpPr bwMode="auto">
            <a:xfrm>
              <a:off x="1679830" y="5407139"/>
              <a:ext cx="138752" cy="308020"/>
              <a:chOff x="4494" y="896"/>
              <a:chExt cx="120" cy="218"/>
            </a:xfrm>
          </p:grpSpPr>
          <p:sp>
            <p:nvSpPr>
              <p:cNvPr id="68" name="AutoShape 44"/>
              <p:cNvSpPr>
                <a:spLocks noChangeArrowheads="1"/>
              </p:cNvSpPr>
              <p:nvPr/>
            </p:nvSpPr>
            <p:spPr bwMode="auto">
              <a:xfrm rot="16200000">
                <a:off x="4488" y="1016"/>
                <a:ext cx="132" cy="64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AutoShape 45"/>
              <p:cNvSpPr>
                <a:spLocks noChangeArrowheads="1"/>
              </p:cNvSpPr>
              <p:nvPr/>
            </p:nvSpPr>
            <p:spPr bwMode="auto">
              <a:xfrm>
                <a:off x="4494" y="896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70" name="Elbow Connector 66"/>
            <p:cNvCxnSpPr>
              <a:cxnSpLocks noChangeShapeType="1"/>
            </p:cNvCxnSpPr>
            <p:nvPr/>
          </p:nvCxnSpPr>
          <p:spPr bwMode="auto">
            <a:xfrm flipV="1">
              <a:off x="3661496" y="3470950"/>
              <a:ext cx="564496" cy="95918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Elbow Connector 67"/>
            <p:cNvCxnSpPr>
              <a:cxnSpLocks noChangeShapeType="1"/>
              <a:stCxn id="27" idx="0"/>
            </p:cNvCxnSpPr>
            <p:nvPr/>
          </p:nvCxnSpPr>
          <p:spPr bwMode="auto">
            <a:xfrm rot="16200000" flipV="1">
              <a:off x="3827046" y="2650388"/>
              <a:ext cx="559523" cy="817096"/>
            </a:xfrm>
            <a:prstGeom prst="bentConnector2">
              <a:avLst/>
            </a:prstGeom>
            <a:noFill/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2" name="Elbow Connector 68"/>
            <p:cNvCxnSpPr>
              <a:cxnSpLocks noChangeShapeType="1"/>
            </p:cNvCxnSpPr>
            <p:nvPr/>
          </p:nvCxnSpPr>
          <p:spPr bwMode="auto">
            <a:xfrm flipV="1">
              <a:off x="3580853" y="4132204"/>
              <a:ext cx="645139" cy="20346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3" name="Elbow Connector 70"/>
            <p:cNvCxnSpPr>
              <a:cxnSpLocks noChangeShapeType="1"/>
              <a:stCxn id="14" idx="3"/>
            </p:cNvCxnSpPr>
            <p:nvPr/>
          </p:nvCxnSpPr>
          <p:spPr bwMode="auto">
            <a:xfrm flipH="1" flipV="1">
              <a:off x="3691144" y="2758828"/>
              <a:ext cx="1216750" cy="1373376"/>
            </a:xfrm>
            <a:prstGeom prst="bentConnector3">
              <a:avLst>
                <a:gd name="adj1" fmla="val -13630"/>
              </a:avLst>
            </a:prstGeom>
            <a:noFill/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74" name="Group 43"/>
            <p:cNvGrpSpPr>
              <a:grpSpLocks/>
            </p:cNvGrpSpPr>
            <p:nvPr/>
          </p:nvGrpSpPr>
          <p:grpSpPr bwMode="auto">
            <a:xfrm>
              <a:off x="3676913" y="4963235"/>
              <a:ext cx="137566" cy="305194"/>
              <a:chOff x="4494" y="588"/>
              <a:chExt cx="120" cy="216"/>
            </a:xfrm>
          </p:grpSpPr>
          <p:sp>
            <p:nvSpPr>
              <p:cNvPr id="75" name="AutoShape 44"/>
              <p:cNvSpPr>
                <a:spLocks noChangeArrowheads="1"/>
              </p:cNvSpPr>
              <p:nvPr/>
            </p:nvSpPr>
            <p:spPr bwMode="auto">
              <a:xfrm rot="-5400000">
                <a:off x="4488" y="708"/>
                <a:ext cx="132" cy="60"/>
              </a:xfrm>
              <a:prstGeom prst="doubleWave">
                <a:avLst>
                  <a:gd name="adj1" fmla="val 6500"/>
                  <a:gd name="adj2" fmla="val 1514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AutoShape 45"/>
              <p:cNvSpPr>
                <a:spLocks noChangeArrowheads="1"/>
              </p:cNvSpPr>
              <p:nvPr/>
            </p:nvSpPr>
            <p:spPr bwMode="auto">
              <a:xfrm>
                <a:off x="4494" y="588"/>
                <a:ext cx="120" cy="114"/>
              </a:xfrm>
              <a:prstGeom prst="star16">
                <a:avLst>
                  <a:gd name="adj" fmla="val 37500"/>
                </a:avLst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 l="16199" t="32075" r="44462" b="32692"/>
          <a:stretch>
            <a:fillRect/>
          </a:stretch>
        </p:blipFill>
        <p:spPr bwMode="auto">
          <a:xfrm>
            <a:off x="6090078" y="2553591"/>
            <a:ext cx="3363516" cy="16430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/>
          <a:srcRect l="1465" t="36254" r="6249" b="16163"/>
          <a:stretch>
            <a:fillRect/>
          </a:stretch>
        </p:blipFill>
        <p:spPr bwMode="auto">
          <a:xfrm>
            <a:off x="6096008" y="4601481"/>
            <a:ext cx="3357586" cy="18097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81" name="모서리가 둥근 직사각형 80"/>
          <p:cNvSpPr/>
          <p:nvPr/>
        </p:nvSpPr>
        <p:spPr>
          <a:xfrm>
            <a:off x="7024703" y="2482153"/>
            <a:ext cx="857256" cy="1000132"/>
          </a:xfrm>
          <a:prstGeom prst="roundRect">
            <a:avLst>
              <a:gd name="adj" fmla="val 9048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977173" y="5125359"/>
            <a:ext cx="1262107" cy="428628"/>
          </a:xfrm>
          <a:prstGeom prst="roundRect">
            <a:avLst>
              <a:gd name="adj" fmla="val 9048"/>
            </a:avLst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26"/>
          <p:cNvSpPr txBox="1">
            <a:spLocks noChangeArrowheads="1"/>
          </p:cNvSpPr>
          <p:nvPr/>
        </p:nvSpPr>
        <p:spPr bwMode="auto">
          <a:xfrm>
            <a:off x="6024570" y="2312876"/>
            <a:ext cx="32861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14300" indent="-114300" eaLnBrk="1" latinLnBrk="0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  <a:defRPr kumimoji="0" sz="1100">
                <a:solidFill>
                  <a:schemeClr val="tx1"/>
                </a:solidFill>
                <a:latin typeface="맑은 고딕" pitchFamily="50" charset="-127"/>
              </a:defRPr>
            </a:lvl1pPr>
            <a:lvl2pPr marL="190500" lvl="1" indent="-98425" eaLnBrk="1" latinLnBrk="0" hangingPunct="1">
              <a:spcBef>
                <a:spcPct val="20000"/>
              </a:spcBef>
              <a:buClr>
                <a:srgbClr val="A6A6A6"/>
              </a:buClr>
              <a:buFont typeface="가는각진제목체" pitchFamily="18" charset="-127"/>
              <a:buChar char="-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defRPr>
            </a:lvl2pPr>
            <a:lvl3pPr marL="271463" lvl="2" indent="-88900" eaLnBrk="1" latinLnBrk="0" hangingPunct="1">
              <a:spcBef>
                <a:spcPct val="20000"/>
              </a:spcBef>
              <a:buClr>
                <a:srgbClr val="C0C0C0"/>
              </a:buClr>
              <a:buSzPct val="90000"/>
              <a:buFont typeface="Wingdings" pitchFamily="2" charset="2"/>
              <a:buChar char="§"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defRPr>
            </a:lvl3pPr>
          </a:lstStyle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F7F7F"/>
              </a:buClr>
              <a:buSzPct val="110000"/>
              <a:buFontTx/>
              <a:buChar char="•"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en-US" altLang="ko-KR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Time Lifecycle </a:t>
            </a:r>
            <a:r>
              <a:rPr lang="ko-KR" altLang="en-US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26"/>
          <p:cNvSpPr txBox="1">
            <a:spLocks noChangeArrowheads="1"/>
          </p:cNvSpPr>
          <p:nvPr/>
        </p:nvSpPr>
        <p:spPr bwMode="auto">
          <a:xfrm>
            <a:off x="6024570" y="4339541"/>
            <a:ext cx="32861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14300" indent="-114300" eaLnBrk="1" latinLnBrk="0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  <a:defRPr kumimoji="0" sz="1100">
                <a:solidFill>
                  <a:schemeClr val="tx1"/>
                </a:solidFill>
                <a:latin typeface="맑은 고딕" pitchFamily="50" charset="-127"/>
              </a:defRPr>
            </a:lvl1pPr>
            <a:lvl2pPr marL="190500" lvl="1" indent="-98425" eaLnBrk="1" latinLnBrk="0" hangingPunct="1">
              <a:spcBef>
                <a:spcPct val="20000"/>
              </a:spcBef>
              <a:buClr>
                <a:srgbClr val="A6A6A6"/>
              </a:buClr>
              <a:buFont typeface="가는각진제목체" pitchFamily="18" charset="-127"/>
              <a:buChar char="-"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defRPr>
            </a:lvl2pPr>
            <a:lvl3pPr marL="271463" lvl="2" indent="-88900" eaLnBrk="1" latinLnBrk="0" hangingPunct="1">
              <a:spcBef>
                <a:spcPct val="20000"/>
              </a:spcBef>
              <a:buClr>
                <a:srgbClr val="C0C0C0"/>
              </a:buClr>
              <a:buSzPct val="90000"/>
              <a:buFont typeface="Wingdings" pitchFamily="2" charset="2"/>
              <a:buChar char="§"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defRPr>
            </a:lvl3pPr>
          </a:lstStyle>
          <a:p>
            <a:pPr marL="114300" marR="0" lvl="0" indent="-1143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F7F7F"/>
              </a:buClr>
              <a:buSzPct val="110000"/>
              <a:buFontTx/>
              <a:buChar char="•"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Run</a:t>
            </a:r>
            <a:r>
              <a:rPr lang="en-US" altLang="ko-KR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Time Lifecycle </a:t>
            </a:r>
            <a:r>
              <a:rPr lang="ko-KR" altLang="en-US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8159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0825" y="296949"/>
            <a:ext cx="9388475" cy="430887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</a:t>
            </a:r>
            <a:r>
              <a:rPr lang="en-US" altLang="ko-KR" sz="2800" dirty="0"/>
              <a:t> 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  <a:endParaRPr lang="ko-KR" altLang="en-US" sz="1600" dirty="0"/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5.4.3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 관리 기능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IBM API Connect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에는 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API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호출 시 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Gateway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서버에서 처리 측면을 제어하기 위해 조작에 사전 구성된 정책 명령문을 적용하는 데 사용할 수 있는 여러 개의 내장 정책이 있습니다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.</a:t>
            </a:r>
            <a:endParaRPr lang="en-US" altLang="ko-KR" sz="1200" dirty="0">
              <a:solidFill>
                <a:srgbClr val="1C1C1C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649185" y="2428868"/>
            <a:ext cx="8624294" cy="4023737"/>
            <a:chOff x="649185" y="1916832"/>
            <a:chExt cx="8624294" cy="4535773"/>
          </a:xfrm>
        </p:grpSpPr>
        <p:sp>
          <p:nvSpPr>
            <p:cNvPr id="70" name="모서리가 둥근 직사각형 69"/>
            <p:cNvSpPr/>
            <p:nvPr/>
          </p:nvSpPr>
          <p:spPr bwMode="auto">
            <a:xfrm>
              <a:off x="649185" y="2892074"/>
              <a:ext cx="3501231" cy="2325585"/>
            </a:xfrm>
            <a:prstGeom prst="roundRect">
              <a:avLst>
                <a:gd name="adj" fmla="val 1636"/>
              </a:avLst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71" name="Text Box 3"/>
            <p:cNvSpPr txBox="1">
              <a:spLocks noChangeArrowheads="1"/>
            </p:cNvSpPr>
            <p:nvPr/>
          </p:nvSpPr>
          <p:spPr bwMode="auto">
            <a:xfrm>
              <a:off x="732961" y="3185573"/>
              <a:ext cx="3319939" cy="1989278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  <a:effectLst>
              <a:innerShdw blurRad="114300">
                <a:prstClr val="black">
                  <a:alpha val="6000"/>
                </a:prstClr>
              </a:innerShdw>
            </a:effectLst>
          </p:spPr>
          <p:txBody>
            <a:bodyPr wrap="none" lIns="54000" rIns="54000" anchor="ctr"/>
            <a:lstStyle>
              <a:defPPr>
                <a:defRPr lang="ko-KR"/>
              </a:defPPr>
              <a:lvl1pPr algn="ctr">
                <a:tabLst>
                  <a:tab pos="355600" algn="l"/>
                </a:tabLst>
                <a:defRPr kumimoji="0" sz="1100" spc="-60">
                  <a:solidFill>
                    <a:schemeClr val="tx1"/>
                  </a:solidFill>
                  <a:latin typeface="+mn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</a:tabLst>
                <a:defRPr/>
              </a:pPr>
              <a:endParaRPr kumimoji="0" lang="en-US" altLang="ko-KR" sz="110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726580" y="2832433"/>
              <a:ext cx="339245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73" name="직선 연결선 72"/>
            <p:cNvCxnSpPr/>
            <p:nvPr/>
          </p:nvCxnSpPr>
          <p:spPr bwMode="auto">
            <a:xfrm>
              <a:off x="768458" y="5244701"/>
              <a:ext cx="339245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pic>
          <p:nvPicPr>
            <p:cNvPr id="74" name="Picture 73" descr="p5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653" y="5517232"/>
              <a:ext cx="703631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73" descr="p5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877" y="5502482"/>
              <a:ext cx="703631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 Box 67"/>
            <p:cNvSpPr txBox="1">
              <a:spLocks noChangeArrowheads="1"/>
            </p:cNvSpPr>
            <p:nvPr/>
          </p:nvSpPr>
          <p:spPr bwMode="auto">
            <a:xfrm>
              <a:off x="1547433" y="5271743"/>
              <a:ext cx="1762226" cy="277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Backend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</a:p>
          </p:txBody>
        </p:sp>
        <p:sp>
          <p:nvSpPr>
            <p:cNvPr id="77" name="AutoShape 64"/>
            <p:cNvSpPr>
              <a:spLocks noChangeArrowheads="1"/>
            </p:cNvSpPr>
            <p:nvPr/>
          </p:nvSpPr>
          <p:spPr bwMode="auto">
            <a:xfrm>
              <a:off x="1050616" y="1953568"/>
              <a:ext cx="1126242" cy="313019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비정상</a:t>
              </a:r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API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78" name="Line 79"/>
            <p:cNvSpPr>
              <a:spLocks noChangeShapeType="1"/>
            </p:cNvSpPr>
            <p:nvPr/>
          </p:nvSpPr>
          <p:spPr bwMode="auto">
            <a:xfrm flipH="1">
              <a:off x="1954647" y="2276872"/>
              <a:ext cx="0" cy="674809"/>
            </a:xfrm>
            <a:prstGeom prst="line">
              <a:avLst/>
            </a:prstGeom>
            <a:noFill/>
            <a:ln w="38100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AutoShape 64"/>
            <p:cNvSpPr>
              <a:spLocks noChangeArrowheads="1"/>
            </p:cNvSpPr>
            <p:nvPr/>
          </p:nvSpPr>
          <p:spPr bwMode="auto">
            <a:xfrm>
              <a:off x="2429455" y="1953567"/>
              <a:ext cx="1126242" cy="313019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비정상</a:t>
              </a:r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API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 flipH="1">
              <a:off x="2725597" y="2276872"/>
              <a:ext cx="0" cy="674809"/>
            </a:xfrm>
            <a:prstGeom prst="line">
              <a:avLst/>
            </a:prstGeom>
            <a:noFill/>
            <a:ln w="38100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AutoShape 85"/>
            <p:cNvSpPr>
              <a:spLocks noChangeArrowheads="1"/>
            </p:cNvSpPr>
            <p:nvPr/>
          </p:nvSpPr>
          <p:spPr bwMode="auto">
            <a:xfrm>
              <a:off x="2530031" y="2426984"/>
              <a:ext cx="373388" cy="405448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2147483646 w 21600"/>
                <a:gd name="T13" fmla="*/ 2147483646 h 21600"/>
                <a:gd name="T14" fmla="*/ 2147483646 w 21600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774" y="3279405"/>
              <a:ext cx="3069114" cy="1719808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3" name="설명선 2 82"/>
            <p:cNvSpPr/>
            <p:nvPr/>
          </p:nvSpPr>
          <p:spPr bwMode="auto">
            <a:xfrm>
              <a:off x="4258430" y="1916832"/>
              <a:ext cx="5015049" cy="4535773"/>
            </a:xfrm>
            <a:prstGeom prst="borderCallout2">
              <a:avLst>
                <a:gd name="adj1" fmla="val 12461"/>
                <a:gd name="adj2" fmla="val -1208"/>
                <a:gd name="adj3" fmla="val 11052"/>
                <a:gd name="adj4" fmla="val -11317"/>
                <a:gd name="adj5" fmla="val 41993"/>
                <a:gd name="adj6" fmla="val -53686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endPara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709084" y="2008103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변환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적용하고 변수 간의 관계를 지정</a:t>
              </a: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2289" y="1931145"/>
              <a:ext cx="1235240" cy="38100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0952" y="2289275"/>
              <a:ext cx="1162050" cy="742950"/>
            </a:xfrm>
            <a:prstGeom prst="rect">
              <a:avLst/>
            </a:prstGeom>
          </p:spPr>
        </p:pic>
        <p:sp>
          <p:nvSpPr>
            <p:cNvPr id="87" name="직사각형 86"/>
            <p:cNvSpPr/>
            <p:nvPr/>
          </p:nvSpPr>
          <p:spPr>
            <a:xfrm>
              <a:off x="5709084" y="2370215"/>
              <a:ext cx="3517897" cy="451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kumimoji="0" lang="ko-KR" altLang="en-US" sz="100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컨텍스트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페이로드를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JSON(JavaScript Object Notation)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형식과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XML(Extensible Markup Language)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형식 간에 변환</a:t>
              </a:r>
            </a:p>
          </p:txBody>
        </p:sp>
        <p:cxnSp>
          <p:nvCxnSpPr>
            <p:cNvPr id="88" name="직선 연결선 87"/>
            <p:cNvCxnSpPr/>
            <p:nvPr/>
          </p:nvCxnSpPr>
          <p:spPr bwMode="auto">
            <a:xfrm>
              <a:off x="4541340" y="2312145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89" name="직선 연결선 88"/>
            <p:cNvCxnSpPr/>
            <p:nvPr/>
          </p:nvCxnSpPr>
          <p:spPr bwMode="auto">
            <a:xfrm>
              <a:off x="4541340" y="2996221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90" name="직사각형 89"/>
            <p:cNvSpPr/>
            <p:nvPr/>
          </p:nvSpPr>
          <p:spPr>
            <a:xfrm>
              <a:off x="5709084" y="2996222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JSON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XML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스키마와 비교하여 페이로드를 유효성 검증</a:t>
              </a: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6878" y="3039840"/>
              <a:ext cx="1095375" cy="35242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6878" y="3464273"/>
              <a:ext cx="1133475" cy="314325"/>
            </a:xfrm>
            <a:prstGeom prst="rect">
              <a:avLst/>
            </a:prstGeom>
          </p:spPr>
        </p:pic>
        <p:sp>
          <p:nvSpPr>
            <p:cNvPr id="93" name="직사각형 92"/>
            <p:cNvSpPr/>
            <p:nvPr/>
          </p:nvSpPr>
          <p:spPr>
            <a:xfrm>
              <a:off x="5709084" y="3428269"/>
              <a:ext cx="3517897" cy="451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활동의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세부사항을 수집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데이터 추가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저장하기 위한 기본 설정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709084" y="3932325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DataPower </a:t>
              </a:r>
              <a:r>
                <a:rPr kumimoji="0" lang="en-US" altLang="ko-KR" sz="100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GatewayScript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프로그램을 실행</a:t>
              </a: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6878" y="3896321"/>
              <a:ext cx="1200150" cy="333375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5709084" y="4368862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서비스를 호출</a:t>
              </a:r>
            </a:p>
          </p:txBody>
        </p:sp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6878" y="4328369"/>
              <a:ext cx="838200" cy="323850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709084" y="4798684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조작 내에서 다른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호출</a:t>
              </a: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30874" y="4796421"/>
              <a:ext cx="933450" cy="333375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5709084" y="5192465"/>
              <a:ext cx="3517897" cy="451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 본문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응답 본문 및 활동 로그에서 지정된 필드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민감한 데이터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완전히 제거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가능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00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마스킹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kumimoji="0" lang="ko-KR" altLang="en-US" sz="100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필터링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66878" y="5171505"/>
              <a:ext cx="942975" cy="381000"/>
            </a:xfrm>
            <a:prstGeom prst="rect">
              <a:avLst/>
            </a:prstGeom>
          </p:spPr>
        </p:pic>
        <p:sp>
          <p:nvSpPr>
            <p:cNvPr id="102" name="직사각형 101"/>
            <p:cNvSpPr/>
            <p:nvPr/>
          </p:nvSpPr>
          <p:spPr>
            <a:xfrm>
              <a:off x="5709084" y="5738332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런타임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변수를 지우거나 헤더 변수를 추가</a:t>
              </a:r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6878" y="5677657"/>
              <a:ext cx="1076325" cy="342900"/>
            </a:xfrm>
            <a:prstGeom prst="rect">
              <a:avLst/>
            </a:prstGeom>
          </p:spPr>
        </p:pic>
        <p:sp>
          <p:nvSpPr>
            <p:cNvPr id="104" name="직사각형 103"/>
            <p:cNvSpPr/>
            <p:nvPr/>
          </p:nvSpPr>
          <p:spPr>
            <a:xfrm>
              <a:off x="5709084" y="6098372"/>
              <a:ext cx="3517897" cy="27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페이로드에 </a:t>
              </a:r>
              <a:r>
                <a: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XSLT 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r>
                <a:rPr kumimoji="0" lang="ko-KR" altLang="en-US" sz="10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적용</a:t>
              </a: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6878" y="6092751"/>
              <a:ext cx="1152525" cy="323850"/>
            </a:xfrm>
            <a:prstGeom prst="rect">
              <a:avLst/>
            </a:prstGeom>
          </p:spPr>
        </p:pic>
        <p:cxnSp>
          <p:nvCxnSpPr>
            <p:cNvPr id="106" name="직선 연결선 105"/>
            <p:cNvCxnSpPr/>
            <p:nvPr/>
          </p:nvCxnSpPr>
          <p:spPr bwMode="auto">
            <a:xfrm>
              <a:off x="4541340" y="3410267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07" name="직선 연결선 106"/>
            <p:cNvCxnSpPr/>
            <p:nvPr/>
          </p:nvCxnSpPr>
          <p:spPr bwMode="auto">
            <a:xfrm>
              <a:off x="4541340" y="3851316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08" name="직선 연결선 107"/>
            <p:cNvCxnSpPr/>
            <p:nvPr/>
          </p:nvCxnSpPr>
          <p:spPr bwMode="auto">
            <a:xfrm>
              <a:off x="4541340" y="4292365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09" name="직선 연결선 108"/>
            <p:cNvCxnSpPr/>
            <p:nvPr/>
          </p:nvCxnSpPr>
          <p:spPr bwMode="auto">
            <a:xfrm>
              <a:off x="4541340" y="4733414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10" name="직선 연결선 109"/>
            <p:cNvCxnSpPr/>
            <p:nvPr/>
          </p:nvCxnSpPr>
          <p:spPr bwMode="auto">
            <a:xfrm>
              <a:off x="4541340" y="5174463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11" name="직선 연결선 110"/>
            <p:cNvCxnSpPr/>
            <p:nvPr/>
          </p:nvCxnSpPr>
          <p:spPr bwMode="auto">
            <a:xfrm>
              <a:off x="4541340" y="5615512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12" name="직선 연결선 111"/>
            <p:cNvCxnSpPr/>
            <p:nvPr/>
          </p:nvCxnSpPr>
          <p:spPr bwMode="auto">
            <a:xfrm>
              <a:off x="4541340" y="6056561"/>
              <a:ext cx="4427803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sp>
          <p:nvSpPr>
            <p:cNvPr id="113" name="직사각형 112"/>
            <p:cNvSpPr/>
            <p:nvPr/>
          </p:nvSpPr>
          <p:spPr>
            <a:xfrm>
              <a:off x="1552233" y="2913947"/>
              <a:ext cx="1408078" cy="346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0" cap="none" spc="-6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kumimoji="0" lang="ko-KR" altLang="en-US" sz="1400" i="0" u="none" strike="noStrike" kern="0" cap="none" spc="-6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플랫폼</a:t>
              </a:r>
              <a:endPara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4A759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745456" y="3527556"/>
              <a:ext cx="801978" cy="1124664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Group 49"/>
          <p:cNvGrpSpPr>
            <a:grpSpLocks/>
          </p:cNvGrpSpPr>
          <p:nvPr/>
        </p:nvGrpSpPr>
        <p:grpSpPr bwMode="auto">
          <a:xfrm>
            <a:off x="28281" y="1736812"/>
            <a:ext cx="9642476" cy="519113"/>
            <a:chOff x="0" y="984"/>
            <a:chExt cx="6074" cy="327"/>
          </a:xfrm>
        </p:grpSpPr>
        <p:grpSp>
          <p:nvGrpSpPr>
            <p:cNvPr id="120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2" name="Picture 22" descr="중간바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- </a:t>
                </a:r>
                <a:r>
                  <a: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다양한 정책 제공</a:t>
                </a:r>
              </a:p>
            </p:txBody>
          </p:sp>
        </p:grpSp>
        <p:sp>
          <p:nvSpPr>
            <p:cNvPr id="121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0219" y="2096852"/>
            <a:ext cx="9374188" cy="4403982"/>
            <a:chOff x="290219" y="2216834"/>
            <a:chExt cx="9374188" cy="4284000"/>
          </a:xfrm>
        </p:grpSpPr>
        <p:sp>
          <p:nvSpPr>
            <p:cNvPr id="118" name="Line 11"/>
            <p:cNvSpPr>
              <a:spLocks noChangeShapeType="1"/>
            </p:cNvSpPr>
            <p:nvPr/>
          </p:nvSpPr>
          <p:spPr bwMode="auto">
            <a:xfrm>
              <a:off x="290219" y="2216834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>
              <a:off x="9664407" y="2216834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301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0825" y="296949"/>
            <a:ext cx="9388475" cy="430887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</a:t>
            </a:r>
            <a:r>
              <a:rPr lang="en-US" altLang="ko-KR" sz="2800" dirty="0"/>
              <a:t> 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5.4.3 API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 관리 기능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charset="-127"/>
                <a:ea typeface="나눔바른고딕" charset="-127"/>
              </a:rPr>
              <a:t>IBM API Connect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에는 로깅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,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수정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, </a:t>
            </a:r>
            <a:r>
              <a:rPr kumimoji="0" lang="ko-KR" altLang="en-US" sz="1200" kern="0" spc="-60" dirty="0" err="1">
                <a:latin typeface="나눔바른고딕" charset="-127"/>
                <a:ea typeface="나눔바른고딕" charset="-127"/>
              </a:rPr>
              <a:t>프록시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 및 변환을 포함하여 여러 기능에 대한 기본 정책을 제공하지만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,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처리 제어를 제공하는 사용자 정의 정책을 작성하여 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API </a:t>
            </a:r>
            <a:r>
              <a:rPr kumimoji="0" lang="ko-KR" altLang="en-US" sz="1200" kern="0" spc="-60" dirty="0">
                <a:latin typeface="나눔바른고딕" charset="-127"/>
                <a:ea typeface="나눔바른고딕" charset="-127"/>
              </a:rPr>
              <a:t>환경에 적합한 검증 기능을 유연하게 추가할 수 있습니다</a:t>
            </a:r>
            <a:r>
              <a:rPr kumimoji="0" lang="en-US" altLang="ko-KR" sz="1200" kern="0" spc="-60" dirty="0">
                <a:latin typeface="나눔바른고딕" charset="-127"/>
                <a:ea typeface="나눔바른고딕" charset="-127"/>
              </a:rPr>
              <a:t>. </a:t>
            </a:r>
            <a:endParaRPr lang="en-US" altLang="ko-KR" sz="1200" dirty="0">
              <a:solidFill>
                <a:srgbClr val="1C1C1C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649185" y="2428868"/>
            <a:ext cx="8651759" cy="4039474"/>
            <a:chOff x="649185" y="1916832"/>
            <a:chExt cx="8651759" cy="4551510"/>
          </a:xfrm>
        </p:grpSpPr>
        <p:sp>
          <p:nvSpPr>
            <p:cNvPr id="121" name="모서리가 둥근 직사각형 120"/>
            <p:cNvSpPr/>
            <p:nvPr/>
          </p:nvSpPr>
          <p:spPr bwMode="auto">
            <a:xfrm>
              <a:off x="649185" y="2892074"/>
              <a:ext cx="3501231" cy="2325585"/>
            </a:xfrm>
            <a:prstGeom prst="roundRect">
              <a:avLst>
                <a:gd name="adj" fmla="val 1636"/>
              </a:avLst>
            </a:prstGeom>
            <a:solidFill>
              <a:srgbClr val="D8D8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oval" w="med" len="med"/>
                  <a:tailEnd type="oval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2" name="Text Box 3"/>
            <p:cNvSpPr txBox="1">
              <a:spLocks noChangeArrowheads="1"/>
            </p:cNvSpPr>
            <p:nvPr/>
          </p:nvSpPr>
          <p:spPr bwMode="auto">
            <a:xfrm>
              <a:off x="732961" y="3185573"/>
              <a:ext cx="3319939" cy="1989278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  <a:effectLst>
              <a:innerShdw blurRad="114300">
                <a:prstClr val="black">
                  <a:alpha val="6000"/>
                </a:prstClr>
              </a:innerShdw>
            </a:effectLst>
          </p:spPr>
          <p:txBody>
            <a:bodyPr wrap="none" lIns="54000" rIns="54000" anchor="ctr"/>
            <a:lstStyle>
              <a:defPPr>
                <a:defRPr lang="ko-KR"/>
              </a:defPPr>
              <a:lvl1pPr algn="ctr">
                <a:tabLst>
                  <a:tab pos="355600" algn="l"/>
                </a:tabLst>
                <a:defRPr kumimoji="0" sz="1100" spc="-60">
                  <a:solidFill>
                    <a:schemeClr val="tx1"/>
                  </a:solidFill>
                  <a:latin typeface="+mn-lt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</a:tabLst>
                <a:defRPr/>
              </a:pPr>
              <a:endParaRPr kumimoji="0" lang="en-US" altLang="ko-KR" sz="1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 bwMode="auto">
            <a:xfrm>
              <a:off x="726580" y="2832433"/>
              <a:ext cx="339245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cxnSp>
          <p:nvCxnSpPr>
            <p:cNvPr id="124" name="직선 연결선 123"/>
            <p:cNvCxnSpPr/>
            <p:nvPr/>
          </p:nvCxnSpPr>
          <p:spPr bwMode="auto">
            <a:xfrm>
              <a:off x="768458" y="5244701"/>
              <a:ext cx="339245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</p:cxnSp>
        <p:pic>
          <p:nvPicPr>
            <p:cNvPr id="125" name="Picture 73" descr="p5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653" y="5517232"/>
              <a:ext cx="703631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73" descr="p59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877" y="5502482"/>
              <a:ext cx="703631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Text Box 67"/>
            <p:cNvSpPr txBox="1">
              <a:spLocks noChangeArrowheads="1"/>
            </p:cNvSpPr>
            <p:nvPr/>
          </p:nvSpPr>
          <p:spPr bwMode="auto">
            <a:xfrm>
              <a:off x="1547433" y="5271743"/>
              <a:ext cx="1762226" cy="277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Backend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552233" y="2913948"/>
              <a:ext cx="1408078" cy="346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0" cap="none" spc="-6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kumimoji="0" lang="ko-KR" altLang="en-US" sz="1400" i="0" u="none" strike="noStrike" kern="0" cap="none" spc="-60" normalizeH="0" baseline="0" noProof="0" dirty="0">
                  <a:ln>
                    <a:noFill/>
                  </a:ln>
                  <a:solidFill>
                    <a:srgbClr val="4A7598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플랫폼</a:t>
              </a:r>
              <a:endPara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rgbClr val="4A759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AutoShape 64"/>
            <p:cNvSpPr>
              <a:spLocks noChangeArrowheads="1"/>
            </p:cNvSpPr>
            <p:nvPr/>
          </p:nvSpPr>
          <p:spPr bwMode="auto">
            <a:xfrm>
              <a:off x="1050616" y="1953568"/>
              <a:ext cx="1126242" cy="313019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비정상</a:t>
              </a:r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API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130" name="Line 79"/>
            <p:cNvSpPr>
              <a:spLocks noChangeShapeType="1"/>
            </p:cNvSpPr>
            <p:nvPr/>
          </p:nvSpPr>
          <p:spPr bwMode="auto">
            <a:xfrm flipH="1">
              <a:off x="1954647" y="2276872"/>
              <a:ext cx="0" cy="674809"/>
            </a:xfrm>
            <a:prstGeom prst="line">
              <a:avLst/>
            </a:prstGeom>
            <a:noFill/>
            <a:ln w="38100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31" name="AutoShape 64"/>
            <p:cNvSpPr>
              <a:spLocks noChangeArrowheads="1"/>
            </p:cNvSpPr>
            <p:nvPr/>
          </p:nvSpPr>
          <p:spPr bwMode="auto">
            <a:xfrm>
              <a:off x="2429455" y="1953567"/>
              <a:ext cx="1126242" cy="313019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비정상</a:t>
              </a:r>
              <a:r>
                <a:rPr lang="en-US" altLang="ko-KR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API </a:t>
              </a:r>
              <a:r>
                <a:rPr lang="ko-KR" altLang="en-US" sz="1000" b="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132" name="Line 79"/>
            <p:cNvSpPr>
              <a:spLocks noChangeShapeType="1"/>
            </p:cNvSpPr>
            <p:nvPr/>
          </p:nvSpPr>
          <p:spPr bwMode="auto">
            <a:xfrm flipH="1">
              <a:off x="2725597" y="2276872"/>
              <a:ext cx="0" cy="674809"/>
            </a:xfrm>
            <a:prstGeom prst="line">
              <a:avLst/>
            </a:prstGeom>
            <a:noFill/>
            <a:ln w="38100">
              <a:solidFill>
                <a:srgbClr val="00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133" name="AutoShape 85"/>
            <p:cNvSpPr>
              <a:spLocks noChangeArrowheads="1"/>
            </p:cNvSpPr>
            <p:nvPr/>
          </p:nvSpPr>
          <p:spPr bwMode="auto">
            <a:xfrm>
              <a:off x="2530031" y="2426985"/>
              <a:ext cx="373388" cy="386782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2147483646 w 21600"/>
                <a:gd name="T13" fmla="*/ 2147483646 h 21600"/>
                <a:gd name="T14" fmla="*/ 2147483646 w 21600"/>
                <a:gd name="T15" fmla="*/ 214748364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774" y="3279405"/>
              <a:ext cx="3069114" cy="1719808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5" name="설명선 2 134"/>
            <p:cNvSpPr/>
            <p:nvPr/>
          </p:nvSpPr>
          <p:spPr bwMode="auto">
            <a:xfrm>
              <a:off x="4258430" y="1916832"/>
              <a:ext cx="5015049" cy="4535773"/>
            </a:xfrm>
            <a:prstGeom prst="borderCallout2">
              <a:avLst>
                <a:gd name="adj1" fmla="val 11831"/>
                <a:gd name="adj2" fmla="val -1208"/>
                <a:gd name="adj3" fmla="val 11052"/>
                <a:gd name="adj4" fmla="val -11317"/>
                <a:gd name="adj5" fmla="val 58979"/>
                <a:gd name="adj6" fmla="val -56218"/>
              </a:avLst>
            </a:prstGeom>
            <a:solidFill>
              <a:sysClr val="window" lastClr="FFFFFF"/>
            </a:solidFill>
            <a:ln w="6350" cap="flat" cmpd="sng" algn="ctr">
              <a:solidFill>
                <a:srgbClr val="4A7598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3356" y="2068412"/>
              <a:ext cx="4858116" cy="2295961"/>
            </a:xfrm>
            <a:prstGeom prst="rect">
              <a:avLst/>
            </a:prstGeom>
            <a:ln w="12700"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7" name="직사각형 136"/>
            <p:cNvSpPr/>
            <p:nvPr/>
          </p:nvSpPr>
          <p:spPr>
            <a:xfrm>
              <a:off x="4340932" y="6222121"/>
              <a:ext cx="496001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https://github.com/ibm-datapower/datapower-samples/tree/master/apim-policies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565068" y="3898214"/>
              <a:ext cx="3528391" cy="4681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접근 제한 기능 </a:t>
              </a:r>
              <a:r>
                <a:rPr kumimoji="0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kumimoji="0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시간대</a:t>
              </a:r>
              <a:r>
                <a:rPr kumimoji="0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IP </a:t>
              </a: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kumimoji="0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</a:t>
              </a:r>
              <a:endParaRPr kumimoji="0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암</a:t>
              </a:r>
              <a:r>
                <a:rPr kumimoji="0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kumimoji="0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복호화 기능 추가</a:t>
              </a:r>
              <a:endParaRPr kumimoji="0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562509" y="5358039"/>
              <a:ext cx="1621254" cy="67624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r>
                <a:rPr kumimoji="0" lang="ko-KR" alt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정의정책</a:t>
              </a:r>
              <a:r>
                <a:rPr kumimoji="0" lang="en-US" altLang="ko-KR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＂</a:t>
              </a:r>
              <a:r>
                <a:rPr kumimoji="0" lang="ko-KR" alt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</a:t>
              </a:r>
              <a:endPara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공유하는 </a:t>
              </a:r>
              <a:r>
                <a:rPr kumimoji="0" lang="en-US" altLang="ko-KR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IBM </a:t>
              </a:r>
              <a:r>
                <a:rPr kumimoji="0" lang="ko-KR" alt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29518B">
                      <a:lumMod val="7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 사이트 활성화</a:t>
              </a:r>
              <a:endPara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29518B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0" name="Group 5"/>
            <p:cNvGrpSpPr>
              <a:grpSpLocks/>
            </p:cNvGrpSpPr>
            <p:nvPr/>
          </p:nvGrpSpPr>
          <p:grpSpPr bwMode="auto">
            <a:xfrm>
              <a:off x="4893659" y="4470242"/>
              <a:ext cx="2571362" cy="385450"/>
              <a:chOff x="2001" y="981"/>
              <a:chExt cx="2222" cy="496"/>
            </a:xfrm>
          </p:grpSpPr>
          <p:sp>
            <p:nvSpPr>
              <p:cNvPr id="141" name="AutoShape 82"/>
              <p:cNvSpPr>
                <a:spLocks noChangeArrowheads="1"/>
              </p:cNvSpPr>
              <p:nvPr/>
            </p:nvSpPr>
            <p:spPr bwMode="auto">
              <a:xfrm>
                <a:off x="2080" y="981"/>
                <a:ext cx="2069" cy="2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808080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>
                  <a:latin typeface="+mn-ea"/>
                  <a:ea typeface="+mn-ea"/>
                </a:endParaRPr>
              </a:p>
            </p:txBody>
          </p:sp>
          <p:sp>
            <p:nvSpPr>
              <p:cNvPr id="142" name="AutoShape 84"/>
              <p:cNvSpPr>
                <a:spLocks noChangeArrowheads="1"/>
              </p:cNvSpPr>
              <p:nvPr/>
            </p:nvSpPr>
            <p:spPr bwMode="auto">
              <a:xfrm rot="16200000">
                <a:off x="2875" y="130"/>
                <a:ext cx="473" cy="2222"/>
              </a:xfrm>
              <a:prstGeom prst="homePlate">
                <a:avLst>
                  <a:gd name="adj" fmla="val 10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 wrap="none" lIns="0" tIns="0" rIns="0" bIns="0" anchor="ctr"/>
              <a:lstStyle>
                <a:lvl1pPr algn="just" eaLnBrk="0" hangingPunct="0">
                  <a:spcBef>
                    <a:spcPct val="20000"/>
                  </a:spcBef>
                  <a:buFont typeface="Arial" charset="0"/>
                  <a:defRPr sz="1300">
                    <a:solidFill>
                      <a:schemeClr val="tx1"/>
                    </a:solidFill>
                    <a:latin typeface="Arial" charset="0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defRPr kumimoji="1"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defRPr kumimoji="1"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</a:pPr>
                <a:endParaRPr kumimoji="0" lang="ko-KR" altLang="en-US" sz="1500">
                  <a:latin typeface="+mn-ea"/>
                  <a:ea typeface="+mn-ea"/>
                </a:endParaRPr>
              </a:p>
            </p:txBody>
          </p:sp>
        </p:grp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5874" y="4654330"/>
              <a:ext cx="2979719" cy="1542165"/>
            </a:xfrm>
            <a:prstGeom prst="rect">
              <a:avLst/>
            </a:prstGeom>
            <a:ln>
              <a:solidFill>
                <a:sysClr val="window" lastClr="FFFFFF">
                  <a:lumMod val="75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760135" y="4540522"/>
              <a:ext cx="700478" cy="634329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5494980" y="2789996"/>
              <a:ext cx="3670488" cy="1090920"/>
            </a:xfrm>
            <a:prstGeom prst="roundRect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49" name="Group 49"/>
          <p:cNvGrpSpPr>
            <a:grpSpLocks/>
          </p:cNvGrpSpPr>
          <p:nvPr/>
        </p:nvGrpSpPr>
        <p:grpSpPr bwMode="auto">
          <a:xfrm>
            <a:off x="28281" y="1721755"/>
            <a:ext cx="9642476" cy="519113"/>
            <a:chOff x="0" y="984"/>
            <a:chExt cx="6074" cy="327"/>
          </a:xfrm>
        </p:grpSpPr>
        <p:grpSp>
          <p:nvGrpSpPr>
            <p:cNvPr id="152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54" name="Picture 22" descr="중간바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- </a:t>
                </a:r>
                <a:r>
                  <a:rPr lang="ko-KR" altLang="en-US" sz="1100" b="0" dirty="0">
                    <a:solidFill>
                      <a:srgbClr val="1C1C1C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사용자 정의 정책 제공</a:t>
                </a:r>
              </a:p>
            </p:txBody>
          </p:sp>
        </p:grpSp>
        <p:sp>
          <p:nvSpPr>
            <p:cNvPr id="153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0219" y="2096852"/>
            <a:ext cx="9374188" cy="4403982"/>
            <a:chOff x="290219" y="2216834"/>
            <a:chExt cx="9374188" cy="4284000"/>
          </a:xfrm>
        </p:grpSpPr>
        <p:sp>
          <p:nvSpPr>
            <p:cNvPr id="150" name="Line 11"/>
            <p:cNvSpPr>
              <a:spLocks noChangeShapeType="1"/>
            </p:cNvSpPr>
            <p:nvPr/>
          </p:nvSpPr>
          <p:spPr bwMode="auto">
            <a:xfrm>
              <a:off x="290219" y="2216834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Line 12"/>
            <p:cNvSpPr>
              <a:spLocks noChangeShapeType="1"/>
            </p:cNvSpPr>
            <p:nvPr/>
          </p:nvSpPr>
          <p:spPr bwMode="auto">
            <a:xfrm>
              <a:off x="9664407" y="2216834"/>
              <a:ext cx="0" cy="4284000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850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9202738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5.4.4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및 제휴 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직접 소비하는 사용자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일반고객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이용기관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등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위한 관리자 사이트를 통해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승인관리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사용계약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등 제휴와 관련된 기능도 모두 제공합니다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이용기관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/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계열사 계정 생성 및 정보변경 및 로그인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375313" y="2168860"/>
            <a:ext cx="4595255" cy="4284475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Rectangle 295"/>
          <p:cNvSpPr>
            <a:spLocks noChangeArrowheads="1"/>
          </p:cNvSpPr>
          <p:nvPr/>
        </p:nvSpPr>
        <p:spPr bwMode="auto">
          <a:xfrm>
            <a:off x="465378" y="2645751"/>
            <a:ext cx="999674" cy="373557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39718" y="2755690"/>
            <a:ext cx="792088" cy="58025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8665" y="27531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</a:t>
            </a:r>
            <a:b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반갑습니다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0"/>
          <p:cNvGrpSpPr/>
          <p:nvPr/>
        </p:nvGrpSpPr>
        <p:grpSpPr>
          <a:xfrm>
            <a:off x="500208" y="3126646"/>
            <a:ext cx="460382" cy="184666"/>
            <a:chOff x="2497216" y="1399328"/>
            <a:chExt cx="460382" cy="184666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2555776" y="1412776"/>
              <a:ext cx="360040" cy="144016"/>
            </a:xfrm>
            <a:prstGeom prst="roundRec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497216" y="1399328"/>
              <a:ext cx="4603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로그아웃</a:t>
              </a:r>
            </a:p>
          </p:txBody>
        </p:sp>
      </p:grpSp>
      <p:grpSp>
        <p:nvGrpSpPr>
          <p:cNvPr id="75" name="그룹 73"/>
          <p:cNvGrpSpPr/>
          <p:nvPr/>
        </p:nvGrpSpPr>
        <p:grpSpPr>
          <a:xfrm>
            <a:off x="864728" y="3126646"/>
            <a:ext cx="516488" cy="184666"/>
            <a:chOff x="2471867" y="1399328"/>
            <a:chExt cx="516488" cy="184666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2555776" y="1412776"/>
              <a:ext cx="360040" cy="144016"/>
            </a:xfrm>
            <a:prstGeom prst="roundRec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71867" y="1399328"/>
              <a:ext cx="5164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 </a:t>
              </a:r>
              <a:r>
                <a:rPr kumimoji="1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</a:p>
          </p:txBody>
        </p:sp>
      </p:grpSp>
      <p:sp>
        <p:nvSpPr>
          <p:cNvPr id="78" name="모서리가 둥근 직사각형 77"/>
          <p:cNvSpPr/>
          <p:nvPr/>
        </p:nvSpPr>
        <p:spPr>
          <a:xfrm>
            <a:off x="538596" y="3482763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38596" y="3777519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38596" y="4072275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38596" y="4360307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관리</a:t>
            </a:r>
          </a:p>
        </p:txBody>
      </p:sp>
      <p:sp>
        <p:nvSpPr>
          <p:cNvPr id="83" name="Rectangle 295"/>
          <p:cNvSpPr>
            <a:spLocks noChangeArrowheads="1"/>
          </p:cNvSpPr>
          <p:nvPr/>
        </p:nvSpPr>
        <p:spPr bwMode="auto">
          <a:xfrm>
            <a:off x="1568946" y="2402642"/>
            <a:ext cx="3240038" cy="249319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4" name="Group 3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0055"/>
              </p:ext>
            </p:extLst>
          </p:nvPr>
        </p:nvGraphicFramePr>
        <p:xfrm>
          <a:off x="1587941" y="2973826"/>
          <a:ext cx="3221043" cy="1290997"/>
        </p:xfrm>
        <a:graphic>
          <a:graphicData uri="http://schemas.openxmlformats.org/drawingml/2006/table">
            <a:tbl>
              <a:tblPr/>
              <a:tblGrid>
                <a:gridCol w="753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관리</a:t>
                      </a: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및 계약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수수료 확인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미승인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관리</a:t>
                      </a: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승인요청 내역 없음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57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프로모션 배너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2011-01-11</a:t>
                      </a:r>
                    </a:p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오늘의 </a:t>
                      </a:r>
                      <a:r>
                        <a:rPr kumimoji="1" lang="ko-KR" altLang="en-US" sz="7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2011-01-20</a:t>
                      </a:r>
                    </a:p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오늘의 </a:t>
                      </a:r>
                      <a:r>
                        <a:rPr kumimoji="1" lang="ko-KR" altLang="en-US" sz="7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2011-01-28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미승인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팝업 배너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2011-01-12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작업중인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등록건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Text Box 330"/>
          <p:cNvSpPr txBox="1">
            <a:spLocks noChangeArrowheads="1"/>
          </p:cNvSpPr>
          <p:nvPr/>
        </p:nvSpPr>
        <p:spPr bwMode="auto">
          <a:xfrm>
            <a:off x="1552477" y="2754543"/>
            <a:ext cx="808235" cy="20005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승인 현황 관리</a:t>
            </a:r>
          </a:p>
        </p:txBody>
      </p:sp>
      <p:graphicFrame>
        <p:nvGraphicFramePr>
          <p:cNvPr id="86" name="Group 3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566281"/>
              </p:ext>
            </p:extLst>
          </p:nvPr>
        </p:nvGraphicFramePr>
        <p:xfrm>
          <a:off x="1587942" y="4728403"/>
          <a:ext cx="3221042" cy="1280160"/>
        </p:xfrm>
        <a:graphic>
          <a:graphicData uri="http://schemas.openxmlformats.org/drawingml/2006/table">
            <a:tbl>
              <a:tblPr/>
              <a:tblGrid>
                <a:gridCol w="376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날짜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제목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2016-11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새로운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변경사항 공지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2016-10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인증모듈 점검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2016-09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KB 7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 계열사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활용 가이드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2016-08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시스템 정기점검 내역 및 결과 공지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2016-07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오픈 플랫폼 상용 오픈  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779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</a:t>
                      </a:r>
                    </a:p>
                  </a:txBody>
                  <a:tcPr marL="36000" marR="36000" horzOverflow="overflow">
                    <a:lnL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7" name="Text Box 330"/>
          <p:cNvSpPr txBox="1">
            <a:spLocks noChangeArrowheads="1"/>
          </p:cNvSpPr>
          <p:nvPr/>
        </p:nvSpPr>
        <p:spPr bwMode="auto">
          <a:xfrm>
            <a:off x="1552478" y="4509120"/>
            <a:ext cx="627095" cy="20005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◎ 공지 사항</a:t>
            </a:r>
          </a:p>
        </p:txBody>
      </p:sp>
      <p:grpSp>
        <p:nvGrpSpPr>
          <p:cNvPr id="88" name="그룹 114"/>
          <p:cNvGrpSpPr/>
          <p:nvPr/>
        </p:nvGrpSpPr>
        <p:grpSpPr>
          <a:xfrm>
            <a:off x="4304928" y="6104039"/>
            <a:ext cx="391454" cy="184666"/>
            <a:chOff x="3531806" y="1392862"/>
            <a:chExt cx="391454" cy="184666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3563888" y="1412776"/>
              <a:ext cx="288032" cy="14401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31806" y="1392862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글쓰기</a:t>
              </a:r>
            </a:p>
          </p:txBody>
        </p:sp>
      </p:grpSp>
      <p:sp>
        <p:nvSpPr>
          <p:cNvPr id="91" name="타원 90"/>
          <p:cNvSpPr/>
          <p:nvPr/>
        </p:nvSpPr>
        <p:spPr>
          <a:xfrm>
            <a:off x="446397" y="3427502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46397" y="3743511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46397" y="4041068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42205" y="4329100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 flipH="1">
            <a:off x="5133465" y="2160768"/>
            <a:ext cx="4340209" cy="360050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kumimoji="1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주요 기능</a:t>
            </a:r>
            <a:endParaRPr kumimoji="1" lang="en-US" altLang="ko-KR" sz="14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34721"/>
              </p:ext>
            </p:extLst>
          </p:nvPr>
        </p:nvGraphicFramePr>
        <p:xfrm>
          <a:off x="5133020" y="2591381"/>
          <a:ext cx="4340655" cy="3863475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3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내역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 기능 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설명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등록 관리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수정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그룹 관리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권한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관리자페이지 접근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CMS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사이트에 가입한 사용자에 대한 계정관리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승인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 페이지 접근 권한 설정 기능 제공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 별 계약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수수료 관리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2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메뉴관리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GNB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관리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사이트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신규 생성 메뉴에 대한 등록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스케쥴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 기능 제공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6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228600" indent="-228600" latinLnBrk="1"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 배너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팝업 배너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 관리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메인 페이지에 노출되는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들의 등록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스케쥴링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 기능 제공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391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통계관리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통합통계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PV,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UV,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시간대별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이용통계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PV, UV,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시간대별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이용통계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PV, UV,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시간대별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[VOC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  <a:b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일별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분야별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VOC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사이트 전체에 대한 통계는 물론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각각의 통계 내역 관리 기능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일별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시간대별의 다양한 통계를 제공하여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사용자의 접속 패턴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분석이 가능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1"/>
          <a:stretch/>
        </p:blipFill>
        <p:spPr>
          <a:xfrm>
            <a:off x="416105" y="2413394"/>
            <a:ext cx="1105358" cy="1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5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이등변 삼각형 57"/>
          <p:cNvSpPr/>
          <p:nvPr/>
        </p:nvSpPr>
        <p:spPr bwMode="auto">
          <a:xfrm rot="4297753" flipV="1">
            <a:off x="4475708" y="3565644"/>
            <a:ext cx="4078897" cy="2765305"/>
          </a:xfrm>
          <a:prstGeom prst="triangle">
            <a:avLst>
              <a:gd name="adj" fmla="val 39992"/>
            </a:avLst>
          </a:prstGeom>
          <a:gradFill>
            <a:gsLst>
              <a:gs pos="0">
                <a:schemeClr val="bg2">
                  <a:lumMod val="20000"/>
                  <a:lumOff val="80000"/>
                  <a:alpha val="0"/>
                </a:schemeClr>
              </a:gs>
              <a:gs pos="100000">
                <a:srgbClr val="1388D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663575" algn="l"/>
              </a:tabLst>
            </a:pPr>
            <a:endParaRPr lang="ko-KR" altLang="en-US" sz="1000" u="none" dirty="0" err="1">
              <a:latin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5.4.5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 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API Connect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서비스에 대한 다양한 통계 및 분석 정보를 제공 가능하며 필요 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형태로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가능하며 이를 통한 보고서 제작도 가능합니다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 통계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&amp;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다양한 형태의 보고서 제작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73212" y="5459790"/>
            <a:ext cx="252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&lt;API </a:t>
            </a:r>
            <a:r>
              <a:rPr kumimoji="1" lang="ko-KR" altLang="en-US" sz="105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과금</a:t>
            </a:r>
            <a:r>
              <a:rPr kumimoji="1" lang="ko-KR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플랜 생성 화면</a:t>
            </a:r>
            <a:r>
              <a:rPr kumimoji="1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kumimoji="1" lang="ko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047" y="3314700"/>
            <a:ext cx="2575853" cy="21387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893" y="3470421"/>
            <a:ext cx="2494595" cy="134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모서리가 둥근 직사각형 43"/>
          <p:cNvSpPr/>
          <p:nvPr/>
        </p:nvSpPr>
        <p:spPr bwMode="auto">
          <a:xfrm>
            <a:off x="3967116" y="2977375"/>
            <a:ext cx="984025" cy="814039"/>
          </a:xfrm>
          <a:prstGeom prst="roundRect">
            <a:avLst>
              <a:gd name="adj" fmla="val 9108"/>
            </a:avLst>
          </a:prstGeom>
          <a:solidFill>
            <a:srgbClr val="4E85A0"/>
          </a:solidFill>
          <a:ln w="952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>
                <a:tab pos="663575" algn="l"/>
              </a:tabLst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그룹사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>
                <a:tab pos="663575" algn="l"/>
              </a:tabLst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Gateway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4577" y="6199420"/>
            <a:ext cx="27909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kumimoji="1" lang="ko-KR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통계 분석 화면 제공</a:t>
            </a:r>
            <a:r>
              <a:rPr kumimoji="1" lang="en-US" altLang="ko-K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kumimoji="1" lang="ko-KR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193750" y="2977375"/>
            <a:ext cx="984025" cy="814039"/>
          </a:xfrm>
          <a:prstGeom prst="roundRect">
            <a:avLst>
              <a:gd name="adj" fmla="val 9108"/>
            </a:avLst>
          </a:prstGeom>
          <a:solidFill>
            <a:srgbClr val="4E85A0"/>
          </a:solidFill>
          <a:ln w="952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>
                <a:tab pos="663575" algn="l"/>
              </a:tabLst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그룹사</a:t>
            </a:r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>
                <a:tab pos="663575" algn="l"/>
              </a:tabLst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Gateway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/>
          <p:cNvCxnSpPr>
            <a:stCxn id="44" idx="2"/>
            <a:endCxn id="53" idx="1"/>
          </p:cNvCxnSpPr>
          <p:nvPr/>
        </p:nvCxnSpPr>
        <p:spPr bwMode="auto">
          <a:xfrm>
            <a:off x="4459129" y="3791414"/>
            <a:ext cx="657659" cy="63561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직선 화살표 연결선 48"/>
          <p:cNvCxnSpPr>
            <a:stCxn id="47" idx="2"/>
            <a:endCxn id="53" idx="1"/>
          </p:cNvCxnSpPr>
          <p:nvPr/>
        </p:nvCxnSpPr>
        <p:spPr bwMode="auto">
          <a:xfrm flipH="1">
            <a:off x="5116788" y="3791414"/>
            <a:ext cx="568975" cy="63561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직선 화살표 연결선 49"/>
          <p:cNvCxnSpPr/>
          <p:nvPr/>
        </p:nvCxnSpPr>
        <p:spPr bwMode="auto">
          <a:xfrm flipV="1">
            <a:off x="3374792" y="4882844"/>
            <a:ext cx="1037554" cy="138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3461145" y="45050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계열사별</a:t>
            </a:r>
            <a:endParaRPr kumimoji="1" lang="en-US" altLang="ko-KR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플랜 정보 저장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4635667" y="4427033"/>
            <a:ext cx="962241" cy="776373"/>
            <a:chOff x="4468402" y="4415882"/>
            <a:chExt cx="962241" cy="776373"/>
          </a:xfrm>
        </p:grpSpPr>
        <p:sp>
          <p:nvSpPr>
            <p:cNvPr id="53" name="원통 52"/>
            <p:cNvSpPr/>
            <p:nvPr/>
          </p:nvSpPr>
          <p:spPr bwMode="auto">
            <a:xfrm>
              <a:off x="4468402" y="4415882"/>
              <a:ext cx="962241" cy="776373"/>
            </a:xfrm>
            <a:prstGeom prst="can">
              <a:avLst>
                <a:gd name="adj" fmla="val 16074"/>
              </a:avLst>
            </a:prstGeom>
            <a:solidFill>
              <a:srgbClr val="006699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vert="eaVert" wrap="none" tIns="72000" bIns="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6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09071" y="4583152"/>
              <a:ext cx="90601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통합 </a:t>
              </a:r>
              <a:r>
                <a:rPr kumimoji="1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1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플랜 정보</a:t>
              </a:r>
              <a:r>
                <a:rPr kumimoji="1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사별 로그</a:t>
              </a:r>
              <a:r>
                <a:rPr kumimoji="1" lang="en-US" altLang="ko-KR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ko-KR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648200" y="3924300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트랜잭션 로그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05" y="4923208"/>
            <a:ext cx="2695463" cy="1248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06" y="3540189"/>
            <a:ext cx="2695463" cy="1295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36" y="2247131"/>
            <a:ext cx="2680033" cy="1205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387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주제안사 소개 </a:t>
            </a:r>
            <a:r>
              <a:rPr lang="en-US" altLang="ko-KR" dirty="0"/>
              <a:t>&gt; </a:t>
            </a:r>
            <a:r>
              <a:rPr lang="en-US" altLang="ko-KR" sz="2000" dirty="0"/>
              <a:t>1.4 </a:t>
            </a:r>
            <a:r>
              <a:rPr lang="ko-KR" altLang="en-US" sz="2000" dirty="0"/>
              <a:t>뱅크웨어글로벌 유사 사업 실적</a:t>
            </a: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88387"/>
              </p:ext>
            </p:extLst>
          </p:nvPr>
        </p:nvGraphicFramePr>
        <p:xfrm>
          <a:off x="330202" y="1428749"/>
          <a:ext cx="9220198" cy="3814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3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7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수행역할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주요적용기술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현대카드 차세대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차세대 카드 계정계 구축 사업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2012.11~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2014.07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 프레임워크 구축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내외부 연계 총괄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 업무 구현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Spring, Mybatis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Hot Deploy, BCI, Eclipse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Plugin,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TIBCO, Netty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가동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현대커머셜 차세대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차세대 캐피탈 계정계 구축 사업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패키지 기반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2013.01~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가동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현대캐피탈 차세대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차세대 캐피탈 계정계 구축 사업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패키지 기반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2013.01~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가동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한국전력 차세대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차세대 전력판매시스템 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 사업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2014.11 ~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 프레임워크 구축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인터페이스공통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대외 연계 게이트웨이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Spring, Mybatis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Hot Deploy, BCI, Eclipse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Plugin,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Netty, Camel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K-BANK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신시스템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신규 인터넷전문은행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 시스템 개발 사업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2016.03 ~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계정계 총괄 구축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 프레임워크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MCI/EAI/FEP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Spring, Mybatis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Hot Deploy, BCI, Eclipse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Plugin,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TIBCO, AnyLink, iGate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진행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현대자동차그룹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북미 텔레매틱스시스템 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텔레매틱스 시스템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어플리케이션 표준화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2016.10 ~</a:t>
                      </a: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REST API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Apach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Camel,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Netty,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OAuth2.0,</a:t>
                      </a:r>
                    </a:p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AngularJS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7381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5.4.6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0" indent="-171450" algn="just" eaLnBrk="1" latinLnBrk="0" hangingPunct="1">
              <a:lnSpc>
                <a:spcPct val="120000"/>
              </a:lnSpc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관리자사이트를 통해 공통코드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 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그룹관리 등 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제공을 관리하기 위한 기능을 제공합니다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lvl="0" indent="-171450" algn="just" eaLnBrk="1" latinLnBrk="0" hangingPunct="1">
              <a:lnSpc>
                <a:spcPct val="120000"/>
              </a:lnSpc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 기능을 통해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스케줄 및 사용자 그룹에 따른 노출 범위를 설정할 수 있습니다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757759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서비스 정보 관리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132856"/>
            <a:ext cx="9374188" cy="4417186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75314" y="2456892"/>
            <a:ext cx="4751358" cy="392443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Rectangle 295"/>
          <p:cNvSpPr>
            <a:spLocks noChangeArrowheads="1"/>
          </p:cNvSpPr>
          <p:nvPr/>
        </p:nvSpPr>
        <p:spPr bwMode="auto">
          <a:xfrm>
            <a:off x="465378" y="2933783"/>
            <a:ext cx="999674" cy="33552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39718" y="3043721"/>
            <a:ext cx="792088" cy="58025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8665" y="3041189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</a:t>
            </a:r>
            <a:b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반갑습니다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70"/>
          <p:cNvGrpSpPr/>
          <p:nvPr/>
        </p:nvGrpSpPr>
        <p:grpSpPr>
          <a:xfrm>
            <a:off x="500208" y="3414677"/>
            <a:ext cx="460382" cy="184666"/>
            <a:chOff x="2497216" y="1399328"/>
            <a:chExt cx="460382" cy="18466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555776" y="1412776"/>
              <a:ext cx="360040" cy="144016"/>
            </a:xfrm>
            <a:prstGeom prst="roundRec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97216" y="1399328"/>
              <a:ext cx="4603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로그아웃</a:t>
              </a:r>
            </a:p>
          </p:txBody>
        </p:sp>
      </p:grpSp>
      <p:grpSp>
        <p:nvGrpSpPr>
          <p:cNvPr id="27" name="그룹 73"/>
          <p:cNvGrpSpPr/>
          <p:nvPr/>
        </p:nvGrpSpPr>
        <p:grpSpPr>
          <a:xfrm>
            <a:off x="864728" y="3414677"/>
            <a:ext cx="516488" cy="184666"/>
            <a:chOff x="2471867" y="1399328"/>
            <a:chExt cx="516488" cy="18466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555776" y="1412776"/>
              <a:ext cx="360040" cy="144016"/>
            </a:xfrm>
            <a:prstGeom prst="roundRec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1867" y="1399328"/>
              <a:ext cx="5164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 </a:t>
              </a:r>
              <a:r>
                <a:rPr kumimoji="1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538596" y="3770794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8596" y="4065550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8596" y="4360306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8596" y="4648338"/>
            <a:ext cx="792088" cy="21602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관리</a:t>
            </a:r>
          </a:p>
        </p:txBody>
      </p:sp>
      <p:sp>
        <p:nvSpPr>
          <p:cNvPr id="43" name="Rectangle 295"/>
          <p:cNvSpPr>
            <a:spLocks noChangeArrowheads="1"/>
          </p:cNvSpPr>
          <p:nvPr/>
        </p:nvSpPr>
        <p:spPr bwMode="auto">
          <a:xfrm>
            <a:off x="1593754" y="2684463"/>
            <a:ext cx="3462953" cy="249319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1"/>
          <a:stretch/>
        </p:blipFill>
        <p:spPr>
          <a:xfrm>
            <a:off x="416105" y="2701425"/>
            <a:ext cx="1105358" cy="1847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30582" b="9505"/>
          <a:stretch/>
        </p:blipFill>
        <p:spPr>
          <a:xfrm>
            <a:off x="1531250" y="3003759"/>
            <a:ext cx="3500649" cy="2225441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538596" y="4942961"/>
            <a:ext cx="792088" cy="216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코드 관리</a:t>
            </a:r>
          </a:p>
        </p:txBody>
      </p:sp>
      <p:sp>
        <p:nvSpPr>
          <p:cNvPr id="51" name="타원 50"/>
          <p:cNvSpPr/>
          <p:nvPr/>
        </p:nvSpPr>
        <p:spPr>
          <a:xfrm>
            <a:off x="446397" y="4905163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 flipH="1">
            <a:off x="5289122" y="2469273"/>
            <a:ext cx="4184551" cy="360050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kumimoji="1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설정 관리 기능</a:t>
            </a:r>
            <a:endParaRPr kumimoji="1" lang="en-US" altLang="ko-KR" sz="14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599492"/>
              </p:ext>
            </p:extLst>
          </p:nvPr>
        </p:nvGraphicFramePr>
        <p:xfrm>
          <a:off x="5289122" y="2899885"/>
          <a:ext cx="4184553" cy="3460394"/>
        </p:xfrm>
        <a:graphic>
          <a:graphicData uri="http://schemas.openxmlformats.org/drawingml/2006/table">
            <a:tbl>
              <a:tblPr firstRow="1" bandRow="1"/>
              <a:tblGrid>
                <a:gridCol w="1041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4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0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내역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 기능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설명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9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공통코드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공통코드 등록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공통코드 수정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공통코드 삭제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서비스를 위해 사용될 공통코드 등록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 등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 기능 제공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1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콘텐츠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228600" indent="-228600" latinLnBrk="1">
                        <a:spcBef>
                          <a:spcPts val="300"/>
                        </a:spcBef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spcBef>
                          <a:spcPts val="300"/>
                        </a:spcBef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API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노출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spcBef>
                          <a:spcPts val="300"/>
                        </a:spcBef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 배너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spcBef>
                          <a:spcPts val="300"/>
                        </a:spcBef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팝업 배너 관리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28600" indent="-228600" latinLnBrk="1">
                        <a:spcBef>
                          <a:spcPts val="300"/>
                        </a:spcBef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공지사항 관리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메인 페이지에 노출되는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컨텐츠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(API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들의 등록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스케쥴링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 기능 제공 </a:t>
                      </a: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22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관리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메뉴관리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GNB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관리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-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사이트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신규 생성 메뉴에 대한 등록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스케쥴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 기능 제공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>
                        <a:spcBef>
                          <a:spcPts val="6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접근 그룹관리 기능 제공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33034" t="90450" r="33544" b="-98"/>
          <a:stretch/>
        </p:blipFill>
        <p:spPr>
          <a:xfrm>
            <a:off x="2036676" y="5229200"/>
            <a:ext cx="2616144" cy="36828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446397" y="4329100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46397" y="4041068"/>
            <a:ext cx="144016" cy="144016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kumimoji="1" lang="ko-KR" altLang="en-US" sz="7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5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104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5.4.7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관리를 위해서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거버넌스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정책이 구축되어 있어서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승인부터 배포와 버전 관리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인증 정보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관리까지 다양한 관리 기능을 바로 활용하여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거버넌스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도입이 가능합니다</a:t>
            </a: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배포 및 버전 관리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그룹 93"/>
          <p:cNvGrpSpPr>
            <a:grpSpLocks/>
          </p:cNvGrpSpPr>
          <p:nvPr/>
        </p:nvGrpSpPr>
        <p:grpSpPr bwMode="auto">
          <a:xfrm>
            <a:off x="541151" y="2171017"/>
            <a:ext cx="4265612" cy="354013"/>
            <a:chOff x="238258" y="1664804"/>
            <a:chExt cx="4621004" cy="349873"/>
          </a:xfrm>
        </p:grpSpPr>
        <p:sp>
          <p:nvSpPr>
            <p:cNvPr id="29" name="직사각형 57"/>
            <p:cNvSpPr/>
            <p:nvPr/>
          </p:nvSpPr>
          <p:spPr bwMode="auto">
            <a:xfrm>
              <a:off x="238258" y="1664804"/>
              <a:ext cx="4621004" cy="349873"/>
            </a:xfrm>
            <a:prstGeom prst="rect">
              <a:avLst/>
            </a:prstGeom>
            <a:solidFill>
              <a:srgbClr val="005697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5DC5FF"/>
              </a:outerShdw>
            </a:effectLst>
          </p:spPr>
          <p:txBody>
            <a:bodyPr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116"/>
            <p:cNvSpPr/>
            <p:nvPr/>
          </p:nvSpPr>
          <p:spPr bwMode="auto">
            <a:xfrm>
              <a:off x="238258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59"/>
            <p:cNvSpPr/>
            <p:nvPr/>
          </p:nvSpPr>
          <p:spPr bwMode="auto">
            <a:xfrm>
              <a:off x="1209873" y="1748487"/>
              <a:ext cx="2677773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배포와 관련된 다양한 관리기능 제공</a:t>
              </a:r>
            </a:p>
          </p:txBody>
        </p:sp>
        <p:sp>
          <p:nvSpPr>
            <p:cNvPr id="32" name="직사각형 116"/>
            <p:cNvSpPr/>
            <p:nvPr/>
          </p:nvSpPr>
          <p:spPr bwMode="auto">
            <a:xfrm flipH="1" flipV="1">
              <a:off x="3750015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00"/>
          <p:cNvGrpSpPr>
            <a:grpSpLocks/>
          </p:cNvGrpSpPr>
          <p:nvPr/>
        </p:nvGrpSpPr>
        <p:grpSpPr bwMode="auto">
          <a:xfrm>
            <a:off x="5053750" y="2171017"/>
            <a:ext cx="4265613" cy="354013"/>
            <a:chOff x="5038533" y="1664804"/>
            <a:chExt cx="4621005" cy="349873"/>
          </a:xfrm>
        </p:grpSpPr>
        <p:sp>
          <p:nvSpPr>
            <p:cNvPr id="25" name="직사각형 57"/>
            <p:cNvSpPr/>
            <p:nvPr/>
          </p:nvSpPr>
          <p:spPr bwMode="auto">
            <a:xfrm>
              <a:off x="5038533" y="1664804"/>
              <a:ext cx="4621005" cy="349873"/>
            </a:xfrm>
            <a:prstGeom prst="rect">
              <a:avLst/>
            </a:prstGeom>
            <a:solidFill>
              <a:srgbClr val="2E4D92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799DD5"/>
              </a:outerShdw>
            </a:effectLst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116"/>
            <p:cNvSpPr/>
            <p:nvPr/>
          </p:nvSpPr>
          <p:spPr bwMode="auto">
            <a:xfrm>
              <a:off x="5038533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59"/>
            <p:cNvSpPr/>
            <p:nvPr/>
          </p:nvSpPr>
          <p:spPr bwMode="auto">
            <a:xfrm>
              <a:off x="5991047" y="1748487"/>
              <a:ext cx="2715977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배포된 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다양한 관리기능 제공</a:t>
              </a:r>
            </a:p>
          </p:txBody>
        </p:sp>
        <p:sp>
          <p:nvSpPr>
            <p:cNvPr id="28" name="직사각형 116"/>
            <p:cNvSpPr/>
            <p:nvPr/>
          </p:nvSpPr>
          <p:spPr bwMode="auto">
            <a:xfrm flipH="1" flipV="1">
              <a:off x="8550290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26392" y="2636912"/>
            <a:ext cx="4268861" cy="3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04775" indent="-1047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공개 만이 아니라 운영환경을 고려하여 다양한 버전 업그레이드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방안 제공</a:t>
            </a:r>
            <a:endParaRPr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112016" y="2652079"/>
            <a:ext cx="408845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04775" indent="-1047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 사용 안 함이나 폐기 만이 아니라 가시성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등록자 편집 등  </a:t>
            </a:r>
            <a:endParaRPr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2036" y="5001496"/>
            <a:ext cx="4204209" cy="1487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6" y="3083335"/>
            <a:ext cx="4215155" cy="187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11"/>
          <p:cNvSpPr/>
          <p:nvPr/>
        </p:nvSpPr>
        <p:spPr bwMode="auto">
          <a:xfrm>
            <a:off x="4096439" y="4216955"/>
            <a:ext cx="639763" cy="350837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Picture 4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62" y="3051230"/>
            <a:ext cx="4237218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17"/>
          <p:cNvSpPr/>
          <p:nvPr/>
        </p:nvSpPr>
        <p:spPr bwMode="auto">
          <a:xfrm>
            <a:off x="8747291" y="4263777"/>
            <a:ext cx="547688" cy="40005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083410" y="5001496"/>
            <a:ext cx="4223824" cy="14880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430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5.4.8 API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포탈에서 애플리케이션 생성을 통해서 인증키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(client ID/client Secret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클라이언트 인증 정보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발급이 바로 가능하며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검색을 통해서 사용하고자 하는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이용신청 기능을 제공합니다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649747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테스트 인증키 발급 요청 기능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&amp;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테스트베드 기술 상담 및 이용 신청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006354"/>
            <a:ext cx="9374188" cy="4543687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rcRect l="125" t="13391" r="-125" b="26632"/>
          <a:stretch/>
        </p:blipFill>
        <p:spPr>
          <a:xfrm>
            <a:off x="727078" y="2297318"/>
            <a:ext cx="4225922" cy="1971333"/>
          </a:xfrm>
          <a:prstGeom prst="rect">
            <a:avLst/>
          </a:prstGeom>
          <a:ln w="15875"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09" y="2299533"/>
            <a:ext cx="3173863" cy="19323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>
            <a:grayscl/>
          </a:blip>
          <a:srcRect r="27218"/>
          <a:stretch/>
        </p:blipFill>
        <p:spPr>
          <a:xfrm>
            <a:off x="2864768" y="5098425"/>
            <a:ext cx="6421612" cy="13569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700777" y="4319808"/>
            <a:ext cx="4252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indent="-114300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포탈에서 애플리케이션 생성 </a:t>
            </a: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인증키 발급</a:t>
            </a:r>
            <a:b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(client ID/client Secret 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클라이언트 인증 정보 생성</a:t>
            </a: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010659" y="4268651"/>
            <a:ext cx="3334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indent="-114300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사용을 위한 구독 신청 </a:t>
            </a: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신청</a:t>
            </a:r>
            <a:b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676750" y="5395282"/>
            <a:ext cx="19719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indent="-114300" latinLnBrk="0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승인이 필요한 이용 신청된 내용을 </a:t>
            </a: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관리콘솔에서 확인 및 승인</a:t>
            </a:r>
            <a:r>
              <a:rPr kumimoji="0"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거부 가능 </a:t>
            </a:r>
            <a:endParaRPr kumimoji="0"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Picture 213"/>
          <p:cNvPicPr>
            <a:picLocks noChangeAspect="1" noChangeArrowheads="1"/>
          </p:cNvPicPr>
          <p:nvPr/>
        </p:nvPicPr>
        <p:blipFill>
          <a:blip r:embed="rId6">
            <a:lum bright="1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41503" y="3072995"/>
            <a:ext cx="1130593" cy="44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</p:pic>
      <p:pic>
        <p:nvPicPr>
          <p:cNvPr id="19" name="Picture 213"/>
          <p:cNvPicPr>
            <a:picLocks noChangeAspect="1" noChangeArrowheads="1"/>
          </p:cNvPicPr>
          <p:nvPr/>
        </p:nvPicPr>
        <p:blipFill>
          <a:blip r:embed="rId6">
            <a:lum bright="1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4015" y="4581128"/>
            <a:ext cx="1075349" cy="42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807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5.4.9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제공 동의 전자문서 생성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이용하는 고객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이용기관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파트너사로부터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정보제공동의 내용을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 내의 전자문서 생성 기능을 통해서 전자문서 등록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변환되어 계열사의 업무 시스템으로 전달 처리됩니다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685751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정보 제공 동의 전자문서 생성 절차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060848"/>
            <a:ext cx="9374188" cy="4489194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51139" y="3049119"/>
            <a:ext cx="2638425" cy="2638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charset="0"/>
              </a:rPr>
              <a:t>Open-API Portal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NanumBarunGothic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51139" y="3325479"/>
            <a:ext cx="2638425" cy="23717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NanumBarunGothic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37240" y="3049119"/>
            <a:ext cx="1171576" cy="2638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charset="0"/>
              </a:rPr>
              <a:t>계열사 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237240" y="3325479"/>
            <a:ext cx="1171576" cy="2371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NanumBarunGothic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04060" y="3571725"/>
            <a:ext cx="1038080" cy="4842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업무시스템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04060" y="4181325"/>
            <a:ext cx="1038080" cy="4842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업무시스템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04060" y="4993906"/>
            <a:ext cx="1038080" cy="4842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업무시스템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N</a:t>
            </a:r>
            <a:endParaRPr lang="ko-KR" altLang="en-US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27364" y="3567828"/>
            <a:ext cx="2143125" cy="18341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2075" tIns="46038" rIns="92075" bIns="46038" rtlCol="0" anchor="t">
            <a:noAutofit/>
          </a:bodyPr>
          <a:lstStyle/>
          <a:p>
            <a:pPr algn="ctr" eaLnBrk="0" hangingPunct="0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charset="0"/>
              </a:rPr>
              <a:t>전자문서 생성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" charset="0"/>
              </a:rPr>
              <a:t>Flow</a:t>
            </a:r>
            <a:endParaRPr lang="ko-KR" altLang="en-US" sz="12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NanumBarunGothic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0716" y="3858387"/>
            <a:ext cx="910248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전자문서 등록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533486" y="3858387"/>
            <a:ext cx="932229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전자문서 변환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560716" y="4242967"/>
            <a:ext cx="910248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복원정보저장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33486" y="4242967"/>
            <a:ext cx="932229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복원정보검색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560716" y="4614042"/>
            <a:ext cx="910248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GUID</a:t>
            </a:r>
            <a:r>
              <a:rPr lang="ko-KR" altLang="en-US" sz="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533486" y="4614042"/>
            <a:ext cx="932229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거래키정보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560716" y="4997085"/>
            <a:ext cx="910248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인터페이스정보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33486" y="4997085"/>
            <a:ext cx="932229" cy="3148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Mashal/</a:t>
            </a:r>
          </a:p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Unmashal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 bwMode="gray">
          <a:xfrm>
            <a:off x="7910324" y="4440362"/>
            <a:ext cx="279291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gray">
          <a:xfrm>
            <a:off x="7696201" y="4439606"/>
            <a:ext cx="216000" cy="1440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99250" y="4657174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-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 bwMode="gray">
          <a:xfrm>
            <a:off x="4526145" y="3299171"/>
            <a:ext cx="2160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H1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gray">
          <a:xfrm>
            <a:off x="4739804" y="3299171"/>
            <a:ext cx="279291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gray">
          <a:xfrm>
            <a:off x="4509885" y="4330289"/>
            <a:ext cx="2160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H2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gray">
          <a:xfrm>
            <a:off x="4723544" y="4330289"/>
            <a:ext cx="279291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gray">
          <a:xfrm>
            <a:off x="4505374" y="5445240"/>
            <a:ext cx="216000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H#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gray">
          <a:xfrm>
            <a:off x="4719033" y="5445240"/>
            <a:ext cx="279291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" name="직선 화살표 연결선 54"/>
          <p:cNvCxnSpPr>
            <a:stCxn id="49" idx="3"/>
            <a:endCxn id="26" idx="1"/>
          </p:cNvCxnSpPr>
          <p:nvPr/>
        </p:nvCxnSpPr>
        <p:spPr>
          <a:xfrm>
            <a:off x="5019095" y="3371171"/>
            <a:ext cx="408269" cy="1113732"/>
          </a:xfrm>
          <a:prstGeom prst="straightConnector1">
            <a:avLst/>
          </a:prstGeom>
          <a:ln w="635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1" idx="3"/>
            <a:endCxn id="26" idx="1"/>
          </p:cNvCxnSpPr>
          <p:nvPr/>
        </p:nvCxnSpPr>
        <p:spPr>
          <a:xfrm>
            <a:off x="5002835" y="4402289"/>
            <a:ext cx="424529" cy="82614"/>
          </a:xfrm>
          <a:prstGeom prst="straightConnector1">
            <a:avLst/>
          </a:prstGeom>
          <a:ln w="635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3" idx="3"/>
            <a:endCxn id="26" idx="1"/>
          </p:cNvCxnSpPr>
          <p:nvPr/>
        </p:nvCxnSpPr>
        <p:spPr>
          <a:xfrm flipV="1">
            <a:off x="4998324" y="4484903"/>
            <a:ext cx="429040" cy="1032337"/>
          </a:xfrm>
          <a:prstGeom prst="straightConnector1">
            <a:avLst/>
          </a:prstGeom>
          <a:ln w="635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줄무늬가 있는 오른쪽 화살표 58"/>
          <p:cNvSpPr/>
          <p:nvPr/>
        </p:nvSpPr>
        <p:spPr bwMode="gray">
          <a:xfrm>
            <a:off x="7480177" y="4402289"/>
            <a:ext cx="216024" cy="214005"/>
          </a:xfrm>
          <a:prstGeom prst="stripedRightArrow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ounded Rectangle 2"/>
          <p:cNvSpPr>
            <a:spLocks noChangeArrowheads="1"/>
          </p:cNvSpPr>
          <p:nvPr/>
        </p:nvSpPr>
        <p:spPr bwMode="auto">
          <a:xfrm>
            <a:off x="3453990" y="2825646"/>
            <a:ext cx="979487" cy="974725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>
            <a:lvl1pPr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  <a:defRPr/>
            </a:pP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</a:p>
        </p:txBody>
      </p:sp>
      <p:sp>
        <p:nvSpPr>
          <p:cNvPr id="61" name="Rounded Rectangle 48"/>
          <p:cNvSpPr>
            <a:spLocks noChangeArrowheads="1"/>
          </p:cNvSpPr>
          <p:nvPr/>
        </p:nvSpPr>
        <p:spPr bwMode="auto">
          <a:xfrm>
            <a:off x="3453990" y="3928958"/>
            <a:ext cx="979487" cy="97313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>
            <a:lvl1pPr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  <a:defRPr/>
            </a:pP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br>
              <a:rPr lang="en-US" altLang="ko-KR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</a:t>
            </a:r>
          </a:p>
        </p:txBody>
      </p:sp>
      <p:sp>
        <p:nvSpPr>
          <p:cNvPr id="62" name="Rounded Rectangle 49"/>
          <p:cNvSpPr>
            <a:spLocks noChangeArrowheads="1"/>
          </p:cNvSpPr>
          <p:nvPr/>
        </p:nvSpPr>
        <p:spPr bwMode="auto">
          <a:xfrm>
            <a:off x="3453990" y="5030683"/>
            <a:ext cx="979487" cy="974725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/>
          <a:lstStyle>
            <a:lvl1pPr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  <a:defRPr/>
            </a:pP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파트너</a:t>
            </a:r>
            <a:endParaRPr lang="en-US" altLang="ko-KR" sz="1108" b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spcAft>
                <a:spcPct val="15000"/>
              </a:spcAft>
              <a:buClr>
                <a:srgbClr val="000000"/>
              </a:buClr>
              <a:buFont typeface="Times" panose="02020603050405020304" pitchFamily="18" charset="0"/>
              <a:buNone/>
              <a:defRPr/>
            </a:pPr>
            <a:endParaRPr lang="ko-KR" altLang="en-US" sz="1108" b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65" y="3147908"/>
            <a:ext cx="6604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" name="Object 3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107435"/>
              </p:ext>
            </p:extLst>
          </p:nvPr>
        </p:nvGraphicFramePr>
        <p:xfrm>
          <a:off x="3733390" y="4444896"/>
          <a:ext cx="4206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Visio" r:id="rId5" imgW="1015746" imgH="941222" progId="Visio.Drawing.11">
                  <p:embed/>
                </p:oleObj>
              </mc:Choice>
              <mc:Fallback>
                <p:oleObj name="Visio" r:id="rId5" imgW="1015746" imgH="9412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390" y="4444896"/>
                        <a:ext cx="42068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76"/>
          <p:cNvGrpSpPr>
            <a:grpSpLocks/>
          </p:cNvGrpSpPr>
          <p:nvPr/>
        </p:nvGrpSpPr>
        <p:grpSpPr bwMode="auto">
          <a:xfrm>
            <a:off x="3741327" y="5552971"/>
            <a:ext cx="354013" cy="434975"/>
            <a:chOff x="2966" y="2205"/>
            <a:chExt cx="720" cy="800"/>
          </a:xfrm>
        </p:grpSpPr>
        <p:sp>
          <p:nvSpPr>
            <p:cNvPr id="66" name="Freeform 677"/>
            <p:cNvSpPr>
              <a:spLocks/>
            </p:cNvSpPr>
            <p:nvPr/>
          </p:nvSpPr>
          <p:spPr bwMode="auto">
            <a:xfrm>
              <a:off x="2966" y="2645"/>
              <a:ext cx="720" cy="360"/>
            </a:xfrm>
            <a:custGeom>
              <a:avLst/>
              <a:gdLst>
                <a:gd name="T0" fmla="*/ 504 w 720"/>
                <a:gd name="T1" fmla="*/ 0 h 360"/>
                <a:gd name="T2" fmla="*/ 498 w 720"/>
                <a:gd name="T3" fmla="*/ 16 h 360"/>
                <a:gd name="T4" fmla="*/ 482 w 720"/>
                <a:gd name="T5" fmla="*/ 32 h 360"/>
                <a:gd name="T6" fmla="*/ 432 w 720"/>
                <a:gd name="T7" fmla="*/ 60 h 360"/>
                <a:gd name="T8" fmla="*/ 382 w 720"/>
                <a:gd name="T9" fmla="*/ 78 h 360"/>
                <a:gd name="T10" fmla="*/ 360 w 720"/>
                <a:gd name="T11" fmla="*/ 86 h 360"/>
                <a:gd name="T12" fmla="*/ 314 w 720"/>
                <a:gd name="T13" fmla="*/ 70 h 360"/>
                <a:gd name="T14" fmla="*/ 262 w 720"/>
                <a:gd name="T15" fmla="*/ 46 h 360"/>
                <a:gd name="T16" fmla="*/ 230 w 720"/>
                <a:gd name="T17" fmla="*/ 24 h 360"/>
                <a:gd name="T18" fmla="*/ 218 w 720"/>
                <a:gd name="T19" fmla="*/ 10 h 360"/>
                <a:gd name="T20" fmla="*/ 216 w 720"/>
                <a:gd name="T21" fmla="*/ 0 h 360"/>
                <a:gd name="T22" fmla="*/ 172 w 720"/>
                <a:gd name="T23" fmla="*/ 10 h 360"/>
                <a:gd name="T24" fmla="*/ 132 w 720"/>
                <a:gd name="T25" fmla="*/ 26 h 360"/>
                <a:gd name="T26" fmla="*/ 94 w 720"/>
                <a:gd name="T27" fmla="*/ 48 h 360"/>
                <a:gd name="T28" fmla="*/ 64 w 720"/>
                <a:gd name="T29" fmla="*/ 76 h 360"/>
                <a:gd name="T30" fmla="*/ 38 w 720"/>
                <a:gd name="T31" fmla="*/ 110 h 360"/>
                <a:gd name="T32" fmla="*/ 18 w 720"/>
                <a:gd name="T33" fmla="*/ 150 h 360"/>
                <a:gd name="T34" fmla="*/ 6 w 720"/>
                <a:gd name="T35" fmla="*/ 192 h 360"/>
                <a:gd name="T36" fmla="*/ 0 w 720"/>
                <a:gd name="T37" fmla="*/ 238 h 360"/>
                <a:gd name="T38" fmla="*/ 2 w 720"/>
                <a:gd name="T39" fmla="*/ 260 h 360"/>
                <a:gd name="T40" fmla="*/ 12 w 720"/>
                <a:gd name="T41" fmla="*/ 298 h 360"/>
                <a:gd name="T42" fmla="*/ 30 w 720"/>
                <a:gd name="T43" fmla="*/ 324 h 360"/>
                <a:gd name="T44" fmla="*/ 54 w 720"/>
                <a:gd name="T45" fmla="*/ 342 h 360"/>
                <a:gd name="T46" fmla="*/ 88 w 720"/>
                <a:gd name="T47" fmla="*/ 352 h 360"/>
                <a:gd name="T48" fmla="*/ 146 w 720"/>
                <a:gd name="T49" fmla="*/ 360 h 360"/>
                <a:gd name="T50" fmla="*/ 238 w 720"/>
                <a:gd name="T51" fmla="*/ 360 h 360"/>
                <a:gd name="T52" fmla="*/ 482 w 720"/>
                <a:gd name="T53" fmla="*/ 360 h 360"/>
                <a:gd name="T54" fmla="*/ 574 w 720"/>
                <a:gd name="T55" fmla="*/ 360 h 360"/>
                <a:gd name="T56" fmla="*/ 632 w 720"/>
                <a:gd name="T57" fmla="*/ 352 h 360"/>
                <a:gd name="T58" fmla="*/ 666 w 720"/>
                <a:gd name="T59" fmla="*/ 342 h 360"/>
                <a:gd name="T60" fmla="*/ 690 w 720"/>
                <a:gd name="T61" fmla="*/ 324 h 360"/>
                <a:gd name="T62" fmla="*/ 708 w 720"/>
                <a:gd name="T63" fmla="*/ 298 h 360"/>
                <a:gd name="T64" fmla="*/ 718 w 720"/>
                <a:gd name="T65" fmla="*/ 260 h 360"/>
                <a:gd name="T66" fmla="*/ 720 w 720"/>
                <a:gd name="T67" fmla="*/ 238 h 360"/>
                <a:gd name="T68" fmla="*/ 714 w 720"/>
                <a:gd name="T69" fmla="*/ 192 h 360"/>
                <a:gd name="T70" fmla="*/ 702 w 720"/>
                <a:gd name="T71" fmla="*/ 150 h 360"/>
                <a:gd name="T72" fmla="*/ 682 w 720"/>
                <a:gd name="T73" fmla="*/ 110 h 360"/>
                <a:gd name="T74" fmla="*/ 656 w 720"/>
                <a:gd name="T75" fmla="*/ 76 h 360"/>
                <a:gd name="T76" fmla="*/ 626 w 720"/>
                <a:gd name="T77" fmla="*/ 48 h 360"/>
                <a:gd name="T78" fmla="*/ 588 w 720"/>
                <a:gd name="T79" fmla="*/ 26 h 360"/>
                <a:gd name="T80" fmla="*/ 548 w 720"/>
                <a:gd name="T81" fmla="*/ 10 h 360"/>
                <a:gd name="T82" fmla="*/ 504 w 720"/>
                <a:gd name="T83" fmla="*/ 0 h 3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20" h="360">
                  <a:moveTo>
                    <a:pt x="504" y="0"/>
                  </a:moveTo>
                  <a:lnTo>
                    <a:pt x="504" y="0"/>
                  </a:lnTo>
                  <a:lnTo>
                    <a:pt x="502" y="8"/>
                  </a:lnTo>
                  <a:lnTo>
                    <a:pt x="498" y="16"/>
                  </a:lnTo>
                  <a:lnTo>
                    <a:pt x="490" y="24"/>
                  </a:lnTo>
                  <a:lnTo>
                    <a:pt x="482" y="32"/>
                  </a:lnTo>
                  <a:lnTo>
                    <a:pt x="458" y="46"/>
                  </a:lnTo>
                  <a:lnTo>
                    <a:pt x="432" y="60"/>
                  </a:lnTo>
                  <a:lnTo>
                    <a:pt x="406" y="70"/>
                  </a:lnTo>
                  <a:lnTo>
                    <a:pt x="382" y="78"/>
                  </a:lnTo>
                  <a:lnTo>
                    <a:pt x="360" y="86"/>
                  </a:lnTo>
                  <a:lnTo>
                    <a:pt x="338" y="78"/>
                  </a:lnTo>
                  <a:lnTo>
                    <a:pt x="314" y="70"/>
                  </a:lnTo>
                  <a:lnTo>
                    <a:pt x="288" y="60"/>
                  </a:lnTo>
                  <a:lnTo>
                    <a:pt x="262" y="46"/>
                  </a:lnTo>
                  <a:lnTo>
                    <a:pt x="238" y="32"/>
                  </a:lnTo>
                  <a:lnTo>
                    <a:pt x="230" y="24"/>
                  </a:lnTo>
                  <a:lnTo>
                    <a:pt x="222" y="16"/>
                  </a:lnTo>
                  <a:lnTo>
                    <a:pt x="218" y="10"/>
                  </a:lnTo>
                  <a:lnTo>
                    <a:pt x="216" y="0"/>
                  </a:lnTo>
                  <a:lnTo>
                    <a:pt x="194" y="4"/>
                  </a:lnTo>
                  <a:lnTo>
                    <a:pt x="172" y="10"/>
                  </a:lnTo>
                  <a:lnTo>
                    <a:pt x="152" y="16"/>
                  </a:lnTo>
                  <a:lnTo>
                    <a:pt x="132" y="26"/>
                  </a:lnTo>
                  <a:lnTo>
                    <a:pt x="112" y="36"/>
                  </a:lnTo>
                  <a:lnTo>
                    <a:pt x="94" y="48"/>
                  </a:lnTo>
                  <a:lnTo>
                    <a:pt x="78" y="62"/>
                  </a:lnTo>
                  <a:lnTo>
                    <a:pt x="64" y="76"/>
                  </a:lnTo>
                  <a:lnTo>
                    <a:pt x="50" y="94"/>
                  </a:lnTo>
                  <a:lnTo>
                    <a:pt x="38" y="110"/>
                  </a:lnTo>
                  <a:lnTo>
                    <a:pt x="26" y="130"/>
                  </a:lnTo>
                  <a:lnTo>
                    <a:pt x="18" y="150"/>
                  </a:lnTo>
                  <a:lnTo>
                    <a:pt x="10" y="170"/>
                  </a:lnTo>
                  <a:lnTo>
                    <a:pt x="6" y="192"/>
                  </a:lnTo>
                  <a:lnTo>
                    <a:pt x="2" y="214"/>
                  </a:lnTo>
                  <a:lnTo>
                    <a:pt x="0" y="238"/>
                  </a:lnTo>
                  <a:lnTo>
                    <a:pt x="2" y="260"/>
                  </a:lnTo>
                  <a:lnTo>
                    <a:pt x="6" y="280"/>
                  </a:lnTo>
                  <a:lnTo>
                    <a:pt x="12" y="298"/>
                  </a:lnTo>
                  <a:lnTo>
                    <a:pt x="20" y="312"/>
                  </a:lnTo>
                  <a:lnTo>
                    <a:pt x="30" y="324"/>
                  </a:lnTo>
                  <a:lnTo>
                    <a:pt x="42" y="334"/>
                  </a:lnTo>
                  <a:lnTo>
                    <a:pt x="54" y="342"/>
                  </a:lnTo>
                  <a:lnTo>
                    <a:pt x="70" y="348"/>
                  </a:lnTo>
                  <a:lnTo>
                    <a:pt x="88" y="352"/>
                  </a:lnTo>
                  <a:lnTo>
                    <a:pt x="106" y="356"/>
                  </a:lnTo>
                  <a:lnTo>
                    <a:pt x="146" y="360"/>
                  </a:lnTo>
                  <a:lnTo>
                    <a:pt x="190" y="360"/>
                  </a:lnTo>
                  <a:lnTo>
                    <a:pt x="238" y="360"/>
                  </a:lnTo>
                  <a:lnTo>
                    <a:pt x="482" y="360"/>
                  </a:lnTo>
                  <a:lnTo>
                    <a:pt x="530" y="360"/>
                  </a:lnTo>
                  <a:lnTo>
                    <a:pt x="574" y="360"/>
                  </a:lnTo>
                  <a:lnTo>
                    <a:pt x="614" y="356"/>
                  </a:lnTo>
                  <a:lnTo>
                    <a:pt x="632" y="352"/>
                  </a:lnTo>
                  <a:lnTo>
                    <a:pt x="650" y="348"/>
                  </a:lnTo>
                  <a:lnTo>
                    <a:pt x="666" y="342"/>
                  </a:lnTo>
                  <a:lnTo>
                    <a:pt x="678" y="334"/>
                  </a:lnTo>
                  <a:lnTo>
                    <a:pt x="690" y="324"/>
                  </a:lnTo>
                  <a:lnTo>
                    <a:pt x="700" y="312"/>
                  </a:lnTo>
                  <a:lnTo>
                    <a:pt x="708" y="298"/>
                  </a:lnTo>
                  <a:lnTo>
                    <a:pt x="714" y="280"/>
                  </a:lnTo>
                  <a:lnTo>
                    <a:pt x="718" y="260"/>
                  </a:lnTo>
                  <a:lnTo>
                    <a:pt x="720" y="238"/>
                  </a:lnTo>
                  <a:lnTo>
                    <a:pt x="718" y="214"/>
                  </a:lnTo>
                  <a:lnTo>
                    <a:pt x="714" y="192"/>
                  </a:lnTo>
                  <a:lnTo>
                    <a:pt x="710" y="170"/>
                  </a:lnTo>
                  <a:lnTo>
                    <a:pt x="702" y="150"/>
                  </a:lnTo>
                  <a:lnTo>
                    <a:pt x="694" y="130"/>
                  </a:lnTo>
                  <a:lnTo>
                    <a:pt x="682" y="110"/>
                  </a:lnTo>
                  <a:lnTo>
                    <a:pt x="670" y="94"/>
                  </a:lnTo>
                  <a:lnTo>
                    <a:pt x="656" y="76"/>
                  </a:lnTo>
                  <a:lnTo>
                    <a:pt x="642" y="62"/>
                  </a:lnTo>
                  <a:lnTo>
                    <a:pt x="626" y="48"/>
                  </a:lnTo>
                  <a:lnTo>
                    <a:pt x="608" y="36"/>
                  </a:lnTo>
                  <a:lnTo>
                    <a:pt x="588" y="26"/>
                  </a:lnTo>
                  <a:lnTo>
                    <a:pt x="568" y="16"/>
                  </a:lnTo>
                  <a:lnTo>
                    <a:pt x="548" y="10"/>
                  </a:lnTo>
                  <a:lnTo>
                    <a:pt x="526" y="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Freeform 678"/>
            <p:cNvSpPr>
              <a:spLocks/>
            </p:cNvSpPr>
            <p:nvPr/>
          </p:nvSpPr>
          <p:spPr bwMode="auto">
            <a:xfrm>
              <a:off x="3484" y="2405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  <a:gd name="T4" fmla="*/ 0 w 2"/>
                <a:gd name="T5" fmla="*/ 2 w 2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Freeform 679"/>
            <p:cNvSpPr>
              <a:spLocks noEditPoints="1"/>
            </p:cNvSpPr>
            <p:nvPr/>
          </p:nvSpPr>
          <p:spPr bwMode="auto">
            <a:xfrm>
              <a:off x="3128" y="2205"/>
              <a:ext cx="396" cy="472"/>
            </a:xfrm>
            <a:custGeom>
              <a:avLst/>
              <a:gdLst>
                <a:gd name="T0" fmla="*/ 218 w 396"/>
                <a:gd name="T1" fmla="*/ 470 h 472"/>
                <a:gd name="T2" fmla="*/ 276 w 396"/>
                <a:gd name="T3" fmla="*/ 444 h 472"/>
                <a:gd name="T4" fmla="*/ 324 w 396"/>
                <a:gd name="T5" fmla="*/ 396 h 472"/>
                <a:gd name="T6" fmla="*/ 362 w 396"/>
                <a:gd name="T7" fmla="*/ 334 h 472"/>
                <a:gd name="T8" fmla="*/ 386 w 396"/>
                <a:gd name="T9" fmla="*/ 264 h 472"/>
                <a:gd name="T10" fmla="*/ 396 w 396"/>
                <a:gd name="T11" fmla="*/ 198 h 472"/>
                <a:gd name="T12" fmla="*/ 392 w 396"/>
                <a:gd name="T13" fmla="*/ 158 h 472"/>
                <a:gd name="T14" fmla="*/ 372 w 396"/>
                <a:gd name="T15" fmla="*/ 104 h 472"/>
                <a:gd name="T16" fmla="*/ 338 w 396"/>
                <a:gd name="T17" fmla="*/ 58 h 472"/>
                <a:gd name="T18" fmla="*/ 292 w 396"/>
                <a:gd name="T19" fmla="*/ 24 h 472"/>
                <a:gd name="T20" fmla="*/ 238 w 396"/>
                <a:gd name="T21" fmla="*/ 4 h 472"/>
                <a:gd name="T22" fmla="*/ 198 w 396"/>
                <a:gd name="T23" fmla="*/ 0 h 472"/>
                <a:gd name="T24" fmla="*/ 140 w 396"/>
                <a:gd name="T25" fmla="*/ 10 h 472"/>
                <a:gd name="T26" fmla="*/ 88 w 396"/>
                <a:gd name="T27" fmla="*/ 34 h 472"/>
                <a:gd name="T28" fmla="*/ 46 w 396"/>
                <a:gd name="T29" fmla="*/ 72 h 472"/>
                <a:gd name="T30" fmla="*/ 16 w 396"/>
                <a:gd name="T31" fmla="*/ 122 h 472"/>
                <a:gd name="T32" fmla="*/ 2 w 396"/>
                <a:gd name="T33" fmla="*/ 178 h 472"/>
                <a:gd name="T34" fmla="*/ 2 w 396"/>
                <a:gd name="T35" fmla="*/ 220 h 472"/>
                <a:gd name="T36" fmla="*/ 16 w 396"/>
                <a:gd name="T37" fmla="*/ 288 h 472"/>
                <a:gd name="T38" fmla="*/ 46 w 396"/>
                <a:gd name="T39" fmla="*/ 356 h 472"/>
                <a:gd name="T40" fmla="*/ 88 w 396"/>
                <a:gd name="T41" fmla="*/ 414 h 472"/>
                <a:gd name="T42" fmla="*/ 140 w 396"/>
                <a:gd name="T43" fmla="*/ 456 h 472"/>
                <a:gd name="T44" fmla="*/ 198 w 396"/>
                <a:gd name="T45" fmla="*/ 472 h 472"/>
                <a:gd name="T46" fmla="*/ 26 w 396"/>
                <a:gd name="T47" fmla="*/ 226 h 472"/>
                <a:gd name="T48" fmla="*/ 40 w 396"/>
                <a:gd name="T49" fmla="*/ 164 h 472"/>
                <a:gd name="T50" fmla="*/ 52 w 396"/>
                <a:gd name="T51" fmla="*/ 144 h 472"/>
                <a:gd name="T52" fmla="*/ 58 w 396"/>
                <a:gd name="T53" fmla="*/ 150 h 472"/>
                <a:gd name="T54" fmla="*/ 74 w 396"/>
                <a:gd name="T55" fmla="*/ 168 h 472"/>
                <a:gd name="T56" fmla="*/ 128 w 396"/>
                <a:gd name="T57" fmla="*/ 186 h 472"/>
                <a:gd name="T58" fmla="*/ 194 w 396"/>
                <a:gd name="T59" fmla="*/ 184 h 472"/>
                <a:gd name="T60" fmla="*/ 314 w 396"/>
                <a:gd name="T61" fmla="*/ 160 h 472"/>
                <a:gd name="T62" fmla="*/ 332 w 396"/>
                <a:gd name="T63" fmla="*/ 162 h 472"/>
                <a:gd name="T64" fmla="*/ 352 w 396"/>
                <a:gd name="T65" fmla="*/ 174 h 472"/>
                <a:gd name="T66" fmla="*/ 366 w 396"/>
                <a:gd name="T67" fmla="*/ 210 h 472"/>
                <a:gd name="T68" fmla="*/ 368 w 396"/>
                <a:gd name="T69" fmla="*/ 236 h 472"/>
                <a:gd name="T70" fmla="*/ 330 w 396"/>
                <a:gd name="T71" fmla="*/ 342 h 472"/>
                <a:gd name="T72" fmla="*/ 298 w 396"/>
                <a:gd name="T73" fmla="*/ 388 h 472"/>
                <a:gd name="T74" fmla="*/ 258 w 396"/>
                <a:gd name="T75" fmla="*/ 422 h 472"/>
                <a:gd name="T76" fmla="*/ 214 w 396"/>
                <a:gd name="T77" fmla="*/ 440 h 472"/>
                <a:gd name="T78" fmla="*/ 182 w 396"/>
                <a:gd name="T79" fmla="*/ 440 h 472"/>
                <a:gd name="T80" fmla="*/ 136 w 396"/>
                <a:gd name="T81" fmla="*/ 420 h 472"/>
                <a:gd name="T82" fmla="*/ 96 w 396"/>
                <a:gd name="T83" fmla="*/ 384 h 472"/>
                <a:gd name="T84" fmla="*/ 64 w 396"/>
                <a:gd name="T85" fmla="*/ 336 h 472"/>
                <a:gd name="T86" fmla="*/ 30 w 396"/>
                <a:gd name="T87" fmla="*/ 244 h 4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96" h="472">
                  <a:moveTo>
                    <a:pt x="198" y="472"/>
                  </a:moveTo>
                  <a:lnTo>
                    <a:pt x="198" y="472"/>
                  </a:lnTo>
                  <a:lnTo>
                    <a:pt x="218" y="470"/>
                  </a:lnTo>
                  <a:lnTo>
                    <a:pt x="238" y="464"/>
                  </a:lnTo>
                  <a:lnTo>
                    <a:pt x="256" y="456"/>
                  </a:lnTo>
                  <a:lnTo>
                    <a:pt x="276" y="444"/>
                  </a:lnTo>
                  <a:lnTo>
                    <a:pt x="292" y="430"/>
                  </a:lnTo>
                  <a:lnTo>
                    <a:pt x="308" y="414"/>
                  </a:lnTo>
                  <a:lnTo>
                    <a:pt x="324" y="396"/>
                  </a:lnTo>
                  <a:lnTo>
                    <a:pt x="338" y="376"/>
                  </a:lnTo>
                  <a:lnTo>
                    <a:pt x="350" y="356"/>
                  </a:lnTo>
                  <a:lnTo>
                    <a:pt x="362" y="334"/>
                  </a:lnTo>
                  <a:lnTo>
                    <a:pt x="372" y="310"/>
                  </a:lnTo>
                  <a:lnTo>
                    <a:pt x="380" y="288"/>
                  </a:lnTo>
                  <a:lnTo>
                    <a:pt x="386" y="264"/>
                  </a:lnTo>
                  <a:lnTo>
                    <a:pt x="392" y="242"/>
                  </a:lnTo>
                  <a:lnTo>
                    <a:pt x="394" y="220"/>
                  </a:lnTo>
                  <a:lnTo>
                    <a:pt x="396" y="198"/>
                  </a:lnTo>
                  <a:lnTo>
                    <a:pt x="394" y="178"/>
                  </a:lnTo>
                  <a:lnTo>
                    <a:pt x="392" y="158"/>
                  </a:lnTo>
                  <a:lnTo>
                    <a:pt x="386" y="140"/>
                  </a:lnTo>
                  <a:lnTo>
                    <a:pt x="380" y="122"/>
                  </a:lnTo>
                  <a:lnTo>
                    <a:pt x="372" y="104"/>
                  </a:lnTo>
                  <a:lnTo>
                    <a:pt x="362" y="88"/>
                  </a:lnTo>
                  <a:lnTo>
                    <a:pt x="350" y="72"/>
                  </a:lnTo>
                  <a:lnTo>
                    <a:pt x="338" y="58"/>
                  </a:lnTo>
                  <a:lnTo>
                    <a:pt x="324" y="46"/>
                  </a:lnTo>
                  <a:lnTo>
                    <a:pt x="308" y="34"/>
                  </a:lnTo>
                  <a:lnTo>
                    <a:pt x="292" y="24"/>
                  </a:lnTo>
                  <a:lnTo>
                    <a:pt x="276" y="16"/>
                  </a:lnTo>
                  <a:lnTo>
                    <a:pt x="256" y="10"/>
                  </a:lnTo>
                  <a:lnTo>
                    <a:pt x="238" y="4"/>
                  </a:lnTo>
                  <a:lnTo>
                    <a:pt x="218" y="2"/>
                  </a:lnTo>
                  <a:lnTo>
                    <a:pt x="198" y="0"/>
                  </a:lnTo>
                  <a:lnTo>
                    <a:pt x="178" y="2"/>
                  </a:lnTo>
                  <a:lnTo>
                    <a:pt x="158" y="4"/>
                  </a:lnTo>
                  <a:lnTo>
                    <a:pt x="140" y="10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10" y="140"/>
                  </a:lnTo>
                  <a:lnTo>
                    <a:pt x="4" y="158"/>
                  </a:lnTo>
                  <a:lnTo>
                    <a:pt x="2" y="178"/>
                  </a:lnTo>
                  <a:lnTo>
                    <a:pt x="0" y="198"/>
                  </a:lnTo>
                  <a:lnTo>
                    <a:pt x="2" y="220"/>
                  </a:lnTo>
                  <a:lnTo>
                    <a:pt x="4" y="242"/>
                  </a:lnTo>
                  <a:lnTo>
                    <a:pt x="10" y="264"/>
                  </a:lnTo>
                  <a:lnTo>
                    <a:pt x="16" y="288"/>
                  </a:lnTo>
                  <a:lnTo>
                    <a:pt x="24" y="310"/>
                  </a:lnTo>
                  <a:lnTo>
                    <a:pt x="34" y="334"/>
                  </a:lnTo>
                  <a:lnTo>
                    <a:pt x="46" y="356"/>
                  </a:lnTo>
                  <a:lnTo>
                    <a:pt x="58" y="376"/>
                  </a:lnTo>
                  <a:lnTo>
                    <a:pt x="72" y="396"/>
                  </a:lnTo>
                  <a:lnTo>
                    <a:pt x="88" y="414"/>
                  </a:lnTo>
                  <a:lnTo>
                    <a:pt x="104" y="430"/>
                  </a:lnTo>
                  <a:lnTo>
                    <a:pt x="122" y="444"/>
                  </a:lnTo>
                  <a:lnTo>
                    <a:pt x="140" y="456"/>
                  </a:lnTo>
                  <a:lnTo>
                    <a:pt x="158" y="464"/>
                  </a:lnTo>
                  <a:lnTo>
                    <a:pt x="178" y="470"/>
                  </a:lnTo>
                  <a:lnTo>
                    <a:pt x="198" y="472"/>
                  </a:lnTo>
                  <a:close/>
                  <a:moveTo>
                    <a:pt x="26" y="226"/>
                  </a:moveTo>
                  <a:lnTo>
                    <a:pt x="26" y="226"/>
                  </a:lnTo>
                  <a:lnTo>
                    <a:pt x="30" y="200"/>
                  </a:lnTo>
                  <a:lnTo>
                    <a:pt x="34" y="180"/>
                  </a:lnTo>
                  <a:lnTo>
                    <a:pt x="40" y="164"/>
                  </a:lnTo>
                  <a:lnTo>
                    <a:pt x="44" y="154"/>
                  </a:lnTo>
                  <a:lnTo>
                    <a:pt x="48" y="148"/>
                  </a:lnTo>
                  <a:lnTo>
                    <a:pt x="52" y="144"/>
                  </a:lnTo>
                  <a:lnTo>
                    <a:pt x="54" y="142"/>
                  </a:lnTo>
                  <a:lnTo>
                    <a:pt x="58" y="150"/>
                  </a:lnTo>
                  <a:lnTo>
                    <a:pt x="62" y="158"/>
                  </a:lnTo>
                  <a:lnTo>
                    <a:pt x="68" y="164"/>
                  </a:lnTo>
                  <a:lnTo>
                    <a:pt x="74" y="168"/>
                  </a:lnTo>
                  <a:lnTo>
                    <a:pt x="88" y="178"/>
                  </a:lnTo>
                  <a:lnTo>
                    <a:pt x="108" y="182"/>
                  </a:lnTo>
                  <a:lnTo>
                    <a:pt x="128" y="186"/>
                  </a:lnTo>
                  <a:lnTo>
                    <a:pt x="150" y="188"/>
                  </a:lnTo>
                  <a:lnTo>
                    <a:pt x="172" y="186"/>
                  </a:lnTo>
                  <a:lnTo>
                    <a:pt x="194" y="184"/>
                  </a:lnTo>
                  <a:lnTo>
                    <a:pt x="240" y="178"/>
                  </a:lnTo>
                  <a:lnTo>
                    <a:pt x="278" y="170"/>
                  </a:lnTo>
                  <a:lnTo>
                    <a:pt x="314" y="160"/>
                  </a:lnTo>
                  <a:lnTo>
                    <a:pt x="324" y="160"/>
                  </a:lnTo>
                  <a:lnTo>
                    <a:pt x="332" y="162"/>
                  </a:lnTo>
                  <a:lnTo>
                    <a:pt x="340" y="164"/>
                  </a:lnTo>
                  <a:lnTo>
                    <a:pt x="346" y="170"/>
                  </a:lnTo>
                  <a:lnTo>
                    <a:pt x="352" y="174"/>
                  </a:lnTo>
                  <a:lnTo>
                    <a:pt x="356" y="182"/>
                  </a:lnTo>
                  <a:lnTo>
                    <a:pt x="362" y="196"/>
                  </a:lnTo>
                  <a:lnTo>
                    <a:pt x="366" y="210"/>
                  </a:lnTo>
                  <a:lnTo>
                    <a:pt x="368" y="224"/>
                  </a:lnTo>
                  <a:lnTo>
                    <a:pt x="368" y="236"/>
                  </a:lnTo>
                  <a:lnTo>
                    <a:pt x="360" y="272"/>
                  </a:lnTo>
                  <a:lnTo>
                    <a:pt x="346" y="308"/>
                  </a:lnTo>
                  <a:lnTo>
                    <a:pt x="330" y="342"/>
                  </a:lnTo>
                  <a:lnTo>
                    <a:pt x="320" y="358"/>
                  </a:lnTo>
                  <a:lnTo>
                    <a:pt x="308" y="374"/>
                  </a:lnTo>
                  <a:lnTo>
                    <a:pt x="298" y="388"/>
                  </a:lnTo>
                  <a:lnTo>
                    <a:pt x="284" y="400"/>
                  </a:lnTo>
                  <a:lnTo>
                    <a:pt x="272" y="412"/>
                  </a:lnTo>
                  <a:lnTo>
                    <a:pt x="258" y="422"/>
                  </a:lnTo>
                  <a:lnTo>
                    <a:pt x="244" y="430"/>
                  </a:lnTo>
                  <a:lnTo>
                    <a:pt x="228" y="436"/>
                  </a:lnTo>
                  <a:lnTo>
                    <a:pt x="214" y="440"/>
                  </a:lnTo>
                  <a:lnTo>
                    <a:pt x="198" y="440"/>
                  </a:lnTo>
                  <a:lnTo>
                    <a:pt x="182" y="440"/>
                  </a:lnTo>
                  <a:lnTo>
                    <a:pt x="166" y="436"/>
                  </a:lnTo>
                  <a:lnTo>
                    <a:pt x="150" y="430"/>
                  </a:lnTo>
                  <a:lnTo>
                    <a:pt x="136" y="420"/>
                  </a:lnTo>
                  <a:lnTo>
                    <a:pt x="122" y="410"/>
                  </a:lnTo>
                  <a:lnTo>
                    <a:pt x="108" y="398"/>
                  </a:lnTo>
                  <a:lnTo>
                    <a:pt x="96" y="384"/>
                  </a:lnTo>
                  <a:lnTo>
                    <a:pt x="84" y="368"/>
                  </a:lnTo>
                  <a:lnTo>
                    <a:pt x="74" y="352"/>
                  </a:lnTo>
                  <a:lnTo>
                    <a:pt x="64" y="336"/>
                  </a:lnTo>
                  <a:lnTo>
                    <a:pt x="46" y="300"/>
                  </a:lnTo>
                  <a:lnTo>
                    <a:pt x="34" y="262"/>
                  </a:lnTo>
                  <a:lnTo>
                    <a:pt x="30" y="244"/>
                  </a:lnTo>
                  <a:lnTo>
                    <a:pt x="26" y="2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3" y="2390747"/>
            <a:ext cx="3218967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1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이등변 삼각형 28"/>
          <p:cNvSpPr/>
          <p:nvPr/>
        </p:nvSpPr>
        <p:spPr>
          <a:xfrm>
            <a:off x="7650635" y="2834485"/>
            <a:ext cx="1579327" cy="484305"/>
          </a:xfrm>
          <a:prstGeom prst="triangle">
            <a:avLst>
              <a:gd name="adj" fmla="val 48692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>
            <a:off x="2825078" y="2872315"/>
            <a:ext cx="3784106" cy="446475"/>
          </a:xfrm>
          <a:prstGeom prst="triangle">
            <a:avLst>
              <a:gd name="adj" fmla="val 8964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5.4.10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관리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오픈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서비스포털에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회원가입을 진행하여야 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회원가입은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또는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웹페이지를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통하여 가입할 수 있으며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본인인증을 거치고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이용기관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(KB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핀테크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서비스를 이용하고자 할  경우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기관의 계좌를 등록하고 이용약관에 동의하여야 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613743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고객 회원 가입 절차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74654"/>
            <a:ext cx="9374188" cy="4575387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오른쪽 화살표 18"/>
          <p:cNvSpPr/>
          <p:nvPr/>
        </p:nvSpPr>
        <p:spPr>
          <a:xfrm>
            <a:off x="2588961" y="2420888"/>
            <a:ext cx="236116" cy="389919"/>
          </a:xfrm>
          <a:prstGeom prst="rightArrow">
            <a:avLst>
              <a:gd name="adj1" fmla="val 68348"/>
              <a:gd name="adj2" fmla="val 66182"/>
            </a:avLst>
          </a:prstGeom>
          <a:solidFill>
            <a:srgbClr val="007EC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-180975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7122277" y="2427013"/>
            <a:ext cx="236116" cy="389919"/>
          </a:xfrm>
          <a:prstGeom prst="rightArrow">
            <a:avLst>
              <a:gd name="adj1" fmla="val 68348"/>
              <a:gd name="adj2" fmla="val 66182"/>
            </a:avLst>
          </a:prstGeom>
          <a:solidFill>
            <a:srgbClr val="007EC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-180975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854025" y="2427013"/>
            <a:ext cx="236116" cy="389919"/>
          </a:xfrm>
          <a:prstGeom prst="rightArrow">
            <a:avLst>
              <a:gd name="adj1" fmla="val 68348"/>
              <a:gd name="adj2" fmla="val 66182"/>
            </a:avLst>
          </a:prstGeom>
          <a:solidFill>
            <a:srgbClr val="007EC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-180975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0943" y="2286600"/>
            <a:ext cx="1891811" cy="633645"/>
          </a:xfrm>
          <a:prstGeom prst="rect">
            <a:avLst/>
          </a:prstGeom>
          <a:gradFill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rgbClr val="007EC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01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noProof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회원약관동의</a:t>
            </a:r>
            <a:r>
              <a:rPr lang="en-US" altLang="ko-KR" sz="1200" kern="0" noProof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kern="0" noProof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유형선택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93897" y="2291299"/>
            <a:ext cx="1896738" cy="633645"/>
          </a:xfrm>
          <a:prstGeom prst="rect">
            <a:avLst/>
          </a:prstGeom>
          <a:gradFill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rgbClr val="007EC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02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본인인증</a:t>
            </a:r>
            <a:endParaRPr lang="en-US" altLang="ko-KR" sz="1200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62149" y="2286600"/>
            <a:ext cx="1896954" cy="633645"/>
          </a:xfrm>
          <a:prstGeom prst="rect">
            <a:avLst/>
          </a:prstGeom>
          <a:gradFill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rgbClr val="007EC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 03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입력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13497" y="2276872"/>
            <a:ext cx="1889112" cy="633645"/>
          </a:xfrm>
          <a:prstGeom prst="rect">
            <a:avLst/>
          </a:prstGeom>
          <a:gradFill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rgbClr val="007EC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</a:t>
            </a:r>
            <a:r>
              <a:rPr lang="en-US" altLang="ko-KR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포털 이용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3162088"/>
            <a:ext cx="5940660" cy="3214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77" y="3054775"/>
            <a:ext cx="2746044" cy="3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8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805" r="2094" b="3340"/>
          <a:stretch/>
        </p:blipFill>
        <p:spPr>
          <a:xfrm>
            <a:off x="376599" y="2168860"/>
            <a:ext cx="4644516" cy="42844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5.4.11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관리 기능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탈퇴 등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포탈은 사용 가능하도록 공개된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조회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가능하며 이렇게 조회된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구독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 요청을 할 수 있습니다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사용허가가 나게 되면 바로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확인 및 개발자 포탈에서 실제 호출 테스트가 가능합니다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개발자 포탈을 통한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신청 절차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모서리가 둥근 직사각형 8"/>
          <p:cNvSpPr>
            <a:spLocks noChangeArrowheads="1"/>
          </p:cNvSpPr>
          <p:nvPr/>
        </p:nvSpPr>
        <p:spPr bwMode="auto">
          <a:xfrm>
            <a:off x="1712640" y="2195691"/>
            <a:ext cx="324036" cy="205824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C0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꺾인 연결선 11"/>
          <p:cNvCxnSpPr>
            <a:cxnSpLocks noChangeShapeType="1"/>
            <a:stCxn id="13" idx="3"/>
            <a:endCxn id="26" idx="1"/>
          </p:cNvCxnSpPr>
          <p:nvPr/>
        </p:nvCxnSpPr>
        <p:spPr bwMode="auto">
          <a:xfrm>
            <a:off x="2036676" y="2298603"/>
            <a:ext cx="3148248" cy="37348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C000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모서리가 둥근 직사각형 72"/>
          <p:cNvSpPr/>
          <p:nvPr/>
        </p:nvSpPr>
        <p:spPr bwMode="auto">
          <a:xfrm rot="5400000">
            <a:off x="8109345" y="3211301"/>
            <a:ext cx="854484" cy="1145867"/>
          </a:xfrm>
          <a:prstGeom prst="roundRect">
            <a:avLst>
              <a:gd name="adj" fmla="val 4034"/>
            </a:avLst>
          </a:prstGeom>
          <a:solidFill>
            <a:sysClr val="window" lastClr="FFFFFF"/>
          </a:solidFill>
          <a:ln w="381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923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74"/>
          <p:cNvSpPr/>
          <p:nvPr/>
        </p:nvSpPr>
        <p:spPr bwMode="auto">
          <a:xfrm rot="5400000">
            <a:off x="8129288" y="4363429"/>
            <a:ext cx="854484" cy="1145867"/>
          </a:xfrm>
          <a:prstGeom prst="roundRect">
            <a:avLst>
              <a:gd name="adj" fmla="val 4034"/>
            </a:avLst>
          </a:prstGeom>
          <a:solidFill>
            <a:sysClr val="window" lastClr="FFFFFF"/>
          </a:solidFill>
          <a:ln w="381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923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75"/>
          <p:cNvSpPr/>
          <p:nvPr/>
        </p:nvSpPr>
        <p:spPr bwMode="auto">
          <a:xfrm rot="5400000">
            <a:off x="8109345" y="5407545"/>
            <a:ext cx="854484" cy="1145867"/>
          </a:xfrm>
          <a:prstGeom prst="roundRect">
            <a:avLst>
              <a:gd name="adj" fmla="val 4034"/>
            </a:avLst>
          </a:prstGeom>
          <a:solidFill>
            <a:sysClr val="window" lastClr="FFFFFF"/>
          </a:solidFill>
          <a:ln w="381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923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>
            <a:off x="8111430" y="3562816"/>
            <a:ext cx="9952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조회 및 검색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8121352" y="4617132"/>
            <a:ext cx="9634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사용을 위한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구독 신청</a:t>
            </a:r>
          </a:p>
        </p:txBody>
      </p:sp>
      <p:pic>
        <p:nvPicPr>
          <p:cNvPr id="21" name="Picture 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3133" y="3321846"/>
            <a:ext cx="2585122" cy="110576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4468" y="5512559"/>
            <a:ext cx="2602848" cy="99396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2859" y="4536506"/>
            <a:ext cx="2594668" cy="86307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6"/>
          <p:cNvSpPr txBox="1">
            <a:spLocks noChangeArrowheads="1"/>
          </p:cNvSpPr>
          <p:nvPr/>
        </p:nvSpPr>
        <p:spPr bwMode="auto">
          <a:xfrm>
            <a:off x="8121352" y="5687960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확인 및 테스트</a:t>
            </a:r>
          </a:p>
        </p:txBody>
      </p:sp>
      <p:sp>
        <p:nvSpPr>
          <p:cNvPr id="25" name="Rounded Rectangle 58"/>
          <p:cNvSpPr>
            <a:spLocks noChangeArrowheads="1"/>
          </p:cNvSpPr>
          <p:nvPr/>
        </p:nvSpPr>
        <p:spPr bwMode="auto">
          <a:xfrm>
            <a:off x="6688183" y="5013175"/>
            <a:ext cx="749093" cy="386401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184924" y="2147837"/>
            <a:ext cx="2612392" cy="10485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모서리가 둥근 직사각형 72"/>
          <p:cNvSpPr/>
          <p:nvPr/>
        </p:nvSpPr>
        <p:spPr bwMode="auto">
          <a:xfrm rot="5400000">
            <a:off x="8081810" y="2056824"/>
            <a:ext cx="854484" cy="1145867"/>
          </a:xfrm>
          <a:prstGeom prst="roundRect">
            <a:avLst>
              <a:gd name="adj" fmla="val 4034"/>
            </a:avLst>
          </a:prstGeom>
          <a:solidFill>
            <a:sysClr val="window" lastClr="FFFFFF"/>
          </a:solidFill>
          <a:ln w="381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923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6"/>
          <p:cNvSpPr txBox="1">
            <a:spLocks noChangeArrowheads="1"/>
          </p:cNvSpPr>
          <p:nvPr/>
        </p:nvSpPr>
        <p:spPr bwMode="auto">
          <a:xfrm>
            <a:off x="8083895" y="2408339"/>
            <a:ext cx="995221" cy="4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2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인증키 발급</a:t>
            </a:r>
          </a:p>
        </p:txBody>
      </p:sp>
      <p:sp>
        <p:nvSpPr>
          <p:cNvPr id="29" name="Striped Right Arrow 7"/>
          <p:cNvSpPr/>
          <p:nvPr/>
        </p:nvSpPr>
        <p:spPr>
          <a:xfrm rot="5400000">
            <a:off x="7193979" y="4157811"/>
            <a:ext cx="4270375" cy="320675"/>
          </a:xfrm>
          <a:prstGeom prst="stripedRightArrow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12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5.4.12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지원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개발자가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및 명세를 확인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매개변수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샘플코드 및 응답 예제 확인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테스트를 위해 클라이언트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ID,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매개 변수를 입력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테스트 콜에 따른 응답을 바로 확인할 수 있으며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이러한 절차를 통해 개발자가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테스트 및 개발을 지원합니다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55679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개발자 포탈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테스트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/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개발 지원 절차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1906042"/>
            <a:ext cx="9374188" cy="4644000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6" y="2359702"/>
            <a:ext cx="3097091" cy="182094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99" y="2345237"/>
            <a:ext cx="3403069" cy="183089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99" y="4538686"/>
            <a:ext cx="3406295" cy="1935747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" y="4517852"/>
            <a:ext cx="3238885" cy="186323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463551" y="2174223"/>
            <a:ext cx="36750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7F7F7F"/>
              </a:buClr>
              <a:buSzPct val="110000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및 명세 확인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Swagger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자동 생성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6"/>
          <p:cNvSpPr txBox="1">
            <a:spLocks noChangeArrowheads="1"/>
          </p:cNvSpPr>
          <p:nvPr/>
        </p:nvSpPr>
        <p:spPr bwMode="auto">
          <a:xfrm>
            <a:off x="5066481" y="2180909"/>
            <a:ext cx="42386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7F7F7F"/>
              </a:buClr>
              <a:buSzPct val="110000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매개변수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 코드 및 응답 예제 확인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Swagger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자동 생성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6"/>
          <p:cNvSpPr txBox="1">
            <a:spLocks noChangeArrowheads="1"/>
          </p:cNvSpPr>
          <p:nvPr/>
        </p:nvSpPr>
        <p:spPr bwMode="auto">
          <a:xfrm>
            <a:off x="439738" y="4323482"/>
            <a:ext cx="3675062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7F7F7F"/>
              </a:buClr>
              <a:buSzPct val="110000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콜에 따른 응답을 바로 확인 가능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>
            <a:off x="5061012" y="4354816"/>
            <a:ext cx="40560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rgbClr val="7F7F7F"/>
              </a:buClr>
              <a:buSzPct val="110000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테스트를 위해서 클라이언트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 변수를 입력 가능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Rounded Rectangle 77"/>
          <p:cNvSpPr/>
          <p:nvPr/>
        </p:nvSpPr>
        <p:spPr bwMode="auto">
          <a:xfrm>
            <a:off x="1340057" y="2684410"/>
            <a:ext cx="1812743" cy="149385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ounded Rectangle 78"/>
          <p:cNvSpPr/>
          <p:nvPr/>
        </p:nvSpPr>
        <p:spPr bwMode="auto">
          <a:xfrm>
            <a:off x="5862891" y="3223565"/>
            <a:ext cx="994405" cy="930258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ounded Rectangle 79"/>
          <p:cNvSpPr/>
          <p:nvPr/>
        </p:nvSpPr>
        <p:spPr bwMode="auto">
          <a:xfrm>
            <a:off x="7273896" y="2791486"/>
            <a:ext cx="1367346" cy="61612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ounded Rectangle 80"/>
          <p:cNvSpPr/>
          <p:nvPr/>
        </p:nvSpPr>
        <p:spPr bwMode="auto">
          <a:xfrm>
            <a:off x="7234041" y="5026271"/>
            <a:ext cx="1395727" cy="274938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Rounded Rectangle 81"/>
          <p:cNvSpPr/>
          <p:nvPr/>
        </p:nvSpPr>
        <p:spPr bwMode="auto">
          <a:xfrm>
            <a:off x="7221151" y="5732620"/>
            <a:ext cx="1408618" cy="57947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ounded Rectangle 82"/>
          <p:cNvSpPr/>
          <p:nvPr/>
        </p:nvSpPr>
        <p:spPr bwMode="auto">
          <a:xfrm>
            <a:off x="2501246" y="5504443"/>
            <a:ext cx="1299626" cy="87664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207623" y="3057249"/>
            <a:ext cx="744584" cy="48954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131751" y="5243078"/>
            <a:ext cx="744584" cy="48954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으로 구부러진 화살표 3"/>
          <p:cNvSpPr/>
          <p:nvPr/>
        </p:nvSpPr>
        <p:spPr>
          <a:xfrm>
            <a:off x="8789986" y="3575354"/>
            <a:ext cx="684043" cy="1874113"/>
          </a:xfrm>
          <a:prstGeom prst="curvedLef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31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sosceles Triangle 66"/>
          <p:cNvSpPr>
            <a:spLocks noChangeArrowheads="1"/>
          </p:cNvSpPr>
          <p:nvPr/>
        </p:nvSpPr>
        <p:spPr bwMode="auto">
          <a:xfrm rot="5400000">
            <a:off x="3621813" y="4322054"/>
            <a:ext cx="2735263" cy="50469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5.4.13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자료실</a:t>
            </a: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서비스포탈 및 개발자 사이트에 공지사항 및 커뮤니티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FAQ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게시판 기능을 개발 적용하여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포탈사이트에 접근하는 고객 및 개발자와 원활한 소통을 통해 서비스 활성화의 기반이 되겠습니다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73681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포탈 게시판 기능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132856"/>
            <a:ext cx="9374188" cy="4417186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60555"/>
              </p:ext>
            </p:extLst>
          </p:nvPr>
        </p:nvGraphicFramePr>
        <p:xfrm>
          <a:off x="524390" y="3006432"/>
          <a:ext cx="4248590" cy="3230880"/>
        </p:xfrm>
        <a:graphic>
          <a:graphicData uri="http://schemas.openxmlformats.org/drawingml/2006/table">
            <a:tbl>
              <a:tblPr firstRow="1" bandRow="1"/>
              <a:tblGrid>
                <a:gridCol w="172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7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기능 내역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세부 기능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정책 공지</a:t>
                      </a: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교육 일정 공지</a:t>
                      </a: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자료실 업데이트 공지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다운로드 센터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자료실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다운로드 센터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 (1) API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통합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인증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가이드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 (2) API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이드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공개 자료실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 (1) API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라이브러리 공유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 (2)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개발 문서 공유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 (3)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기타 자료 공유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개발자 커뮤니티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(1)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자유게시판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(2)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묻고 답하기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오류 사항 공유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정책 안내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사용자 관리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 가입 및 수정</a:t>
                      </a:r>
                    </a:p>
                  </a:txBody>
                  <a:tcPr>
                    <a:lnL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 flipH="1">
            <a:off x="488384" y="2558680"/>
            <a:ext cx="4320600" cy="360050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 주요 게시판 기능</a:t>
            </a:r>
            <a:endParaRPr kumimoji="1" lang="en-US" altLang="ko-KR" sz="14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H="1">
            <a:off x="5313178" y="2558680"/>
            <a:ext cx="4104570" cy="360050"/>
          </a:xfrm>
          <a:prstGeom prst="rect">
            <a:avLst/>
          </a:prstGeom>
          <a:gradFill flip="none" rotWithShape="1">
            <a:gsLst>
              <a:gs pos="3000">
                <a:sysClr val="window" lastClr="FFFFFF">
                  <a:lumMod val="85000"/>
                </a:sysClr>
              </a:gs>
              <a:gs pos="3000">
                <a:sysClr val="window" lastClr="FFFFFF">
                  <a:lumMod val="7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shade val="100000"/>
                  <a:satMod val="115000"/>
                </a:sysClr>
              </a:gs>
            </a:gsLst>
            <a:lin ang="16200000" scaled="1"/>
            <a:tileRect/>
          </a:gra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자주하는 질문 게시판</a:t>
            </a:r>
            <a:r>
              <a:rPr kumimoji="1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36" y="3282270"/>
            <a:ext cx="4134147" cy="2883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21"/>
          <a:stretch/>
        </p:blipFill>
        <p:spPr>
          <a:xfrm>
            <a:off x="5387444" y="3796323"/>
            <a:ext cx="795642" cy="1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97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5.4.14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기능 한글화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포탈은 기본적으로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지원하며 표시되는 데이터에 대해서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외부에서 연계 가능하므로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기능으로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APIC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가지고 화면을 변경하는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포탈을 쉽게 </a:t>
            </a:r>
            <a:r>
              <a:rPr lang="ko-KR" altLang="en-US" sz="1200" b="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만들수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있게 지원가능하며 이를 통해서 모든 기능을 한글화 버전으로 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포탈을  개발 하겠습니다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865771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en-US" altLang="ko-KR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개발자 포탈 </a:t>
                </a:r>
                <a:r>
                  <a:rPr lang="ko-KR" altLang="en-US" sz="1100" b="0" dirty="0" err="1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커스터마이징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개발 방안</a:t>
                </a:r>
                <a:endParaRPr lang="en-US" altLang="ko-KR" sz="1100" b="0" dirty="0">
                  <a:solidFill>
                    <a:srgbClr val="4D4D4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227954"/>
            <a:ext cx="9374188" cy="4322088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12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22747"/>
              </p:ext>
            </p:extLst>
          </p:nvPr>
        </p:nvGraphicFramePr>
        <p:xfrm>
          <a:off x="2360712" y="3056033"/>
          <a:ext cx="2824163" cy="1981200"/>
        </p:xfrm>
        <a:graphic>
          <a:graphicData uri="http://schemas.openxmlformats.org/drawingml/2006/table">
            <a:tbl>
              <a:tblPr/>
              <a:tblGrid>
                <a:gridCol w="7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413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914400" algn="l"/>
                          <a:tab pos="7315200" algn="r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분류</a:t>
                      </a:r>
                    </a:p>
                  </a:txBody>
                  <a:tcPr marL="84405" marR="84405" marT="42187" marB="42187" anchor="ctr" horzOverflow="overflow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tabLst>
                          <a:tab pos="914400" algn="l"/>
                          <a:tab pos="7315200" algn="r"/>
                        </a:tabLst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914400" algn="l"/>
                          <a:tab pos="7315200" algn="r"/>
                        </a:tabLst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REST API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84405" marR="84405" marT="42187" marB="42187" anchor="ctr" horzOverflow="overflow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사용자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84405" marR="84405" marT="42187" marB="42187" anchor="ctr" horzOverflow="overflow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사용자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삭제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패스워드 변경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조직 변경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84405" marR="84405" marT="42187" marB="42187" anchor="ctr" horzOverflow="overflow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7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API, Plan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표시</a:t>
                      </a:r>
                    </a:p>
                  </a:txBody>
                  <a:tcPr marL="84405" marR="84405" marT="42187" marB="42187" anchor="ctr" horzOverflow="overflow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가져오기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Swagger 2.0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형태로 가져오기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특정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의 링크 가져오기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Plan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가져오기 등</a:t>
                      </a:r>
                    </a:p>
                  </a:txBody>
                  <a:tcPr marL="84405" marR="84405" marT="42187" marB="42187" anchor="ctr" horzOverflow="overflow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7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애플리케이션 관리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84405" marR="84405" marT="42187" marB="42187" anchor="ctr" horzOverflow="overflow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애플리케이션 생성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변경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삭제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client ID/Secret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검증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재생성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구독관리 등</a:t>
                      </a:r>
                    </a:p>
                  </a:txBody>
                  <a:tcPr marL="84405" marR="84405" marT="42187" marB="42187" anchor="ctr" horzOverflow="overflow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설정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API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84405" marR="84405" marT="42187" marB="42187" anchor="ctr" horzOverflow="overflow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kumimoji="1" sz="1400">
                          <a:solidFill>
                            <a:schemeClr val="bg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포탈 관련 설정정보 가져오기</a:t>
                      </a:r>
                    </a:p>
                  </a:txBody>
                  <a:tcPr marL="84405" marR="84405" marT="42187" marB="42187" anchor="ctr" horzOverflow="overflow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415167" y="4115948"/>
            <a:ext cx="170021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040" tIns="51023" rIns="102040" bIns="51023">
            <a:spAutoFit/>
          </a:bodyPr>
          <a:lstStyle>
            <a:lvl1pPr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ts val="681"/>
              </a:spcAft>
              <a:buClr>
                <a:srgbClr val="7F7F7F"/>
              </a:buClr>
              <a:defRPr/>
            </a:pP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기본 제공 개발자 포탈</a:t>
            </a:r>
            <a:endParaRPr lang="en-US" altLang="ko-KR" sz="1108" b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 Light"/>
            </a:endParaRPr>
          </a:p>
        </p:txBody>
      </p: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5961112" y="6203796"/>
            <a:ext cx="3130554" cy="2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2040" tIns="51023" rIns="102040" bIns="51023">
            <a:spAutoFit/>
          </a:bodyPr>
          <a:lstStyle>
            <a:lvl1pPr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ts val="681"/>
              </a:spcAft>
              <a:buClr>
                <a:srgbClr val="7F7F7F"/>
              </a:buClr>
              <a:defRPr/>
            </a:pPr>
            <a:r>
              <a:rPr lang="ko-KR" altLang="en-US" sz="1108" b="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고객환경에 맞추어 재개발된 개발자 포탈 예시</a:t>
            </a:r>
            <a:endParaRPr lang="en-US" altLang="ko-KR" sz="1108" b="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 Light"/>
            </a:endParaRPr>
          </a:p>
        </p:txBody>
      </p:sp>
      <p:sp>
        <p:nvSpPr>
          <p:cNvPr id="17" name="TextBox 26"/>
          <p:cNvSpPr txBox="1">
            <a:spLocks noChangeArrowheads="1"/>
          </p:cNvSpPr>
          <p:nvPr/>
        </p:nvSpPr>
        <p:spPr bwMode="auto">
          <a:xfrm>
            <a:off x="2216696" y="2599870"/>
            <a:ext cx="2822591" cy="2735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02040" tIns="51023" rIns="102040" bIns="51023">
            <a:spAutoFit/>
          </a:bodyPr>
          <a:lstStyle>
            <a:lvl1pPr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defTabSz="55245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defTabSz="55245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spcAft>
                <a:spcPts val="681"/>
              </a:spcAft>
              <a:buClr>
                <a:srgbClr val="7F7F7F"/>
              </a:buClr>
              <a:defRPr/>
            </a:pPr>
            <a:r>
              <a:rPr lang="en-US" altLang="ko-KR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REST API </a:t>
            </a: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사용하여 </a:t>
            </a:r>
            <a:r>
              <a:rPr lang="ko-KR" altLang="en-US" sz="1108" b="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커스터마이징</a:t>
            </a:r>
            <a:r>
              <a:rPr lang="en-US" altLang="ko-KR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/</a:t>
            </a:r>
            <a:r>
              <a:rPr lang="ko-KR" altLang="en-US" sz="1108" b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Helvetica Neue Light"/>
              </a:rPr>
              <a:t>개발</a:t>
            </a:r>
            <a:endParaRPr lang="en-US" altLang="ko-KR" sz="1108" b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Helvetica Neue Light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6716" y="5085735"/>
            <a:ext cx="2647613" cy="141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"/>
          <p:cNvGrpSpPr>
            <a:grpSpLocks/>
          </p:cNvGrpSpPr>
          <p:nvPr/>
        </p:nvGrpSpPr>
        <p:grpSpPr bwMode="auto">
          <a:xfrm>
            <a:off x="4851077" y="2797778"/>
            <a:ext cx="461963" cy="147638"/>
            <a:chOff x="5152293" y="2790822"/>
            <a:chExt cx="463062" cy="148740"/>
          </a:xfrm>
        </p:grpSpPr>
        <p:sp>
          <p:nvSpPr>
            <p:cNvPr id="20" name="이등변 삼각형 57"/>
            <p:cNvSpPr>
              <a:spLocks noChangeArrowheads="1"/>
            </p:cNvSpPr>
            <p:nvPr/>
          </p:nvSpPr>
          <p:spPr bwMode="auto">
            <a:xfrm rot="16200000" flipV="1">
              <a:off x="5142370" y="2800745"/>
              <a:ext cx="148740" cy="128894"/>
            </a:xfrm>
            <a:prstGeom prst="triangle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endParaRPr kumimoji="0" lang="ko-KR" altLang="en-US" sz="1662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" name="이등변 삼각형 58"/>
            <p:cNvSpPr>
              <a:spLocks noChangeArrowheads="1"/>
            </p:cNvSpPr>
            <p:nvPr/>
          </p:nvSpPr>
          <p:spPr bwMode="auto">
            <a:xfrm rot="16200000" flipV="1">
              <a:off x="5309455" y="2799153"/>
              <a:ext cx="148740" cy="132076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endParaRPr kumimoji="0" lang="ko-KR" altLang="en-US" sz="1662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2" name="이등변 삼각형 59"/>
            <p:cNvSpPr>
              <a:spLocks noChangeArrowheads="1"/>
            </p:cNvSpPr>
            <p:nvPr/>
          </p:nvSpPr>
          <p:spPr bwMode="auto">
            <a:xfrm rot="16200000" flipV="1">
              <a:off x="5476538" y="2800745"/>
              <a:ext cx="148740" cy="128894"/>
            </a:xfrm>
            <a:prstGeom prst="triangle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rgbClr val="808080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>
                <a:defRPr/>
              </a:pPr>
              <a:endParaRPr kumimoji="0" lang="ko-KR" altLang="en-US" sz="1662">
                <a:solidFill>
                  <a:srgbClr val="FFFFFF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Line 65"/>
          <p:cNvSpPr>
            <a:spLocks noChangeShapeType="1"/>
          </p:cNvSpPr>
          <p:nvPr/>
        </p:nvSpPr>
        <p:spPr bwMode="auto">
          <a:xfrm flipV="1">
            <a:off x="2169994" y="2869216"/>
            <a:ext cx="2698546" cy="36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2524" y="2735104"/>
            <a:ext cx="1748572" cy="1275535"/>
            <a:chOff x="388702" y="3053566"/>
            <a:chExt cx="1748572" cy="1275535"/>
          </a:xfrm>
        </p:grpSpPr>
        <p:pic>
          <p:nvPicPr>
            <p:cNvPr id="28" name="Picture 10"/>
            <p:cNvPicPr>
              <a:picLocks noChangeAspect="1"/>
            </p:cNvPicPr>
            <p:nvPr/>
          </p:nvPicPr>
          <p:blipFill rotWithShape="1">
            <a:blip r:embed="rId4"/>
            <a:srcRect l="26966" t="-407" r="19102" b="407"/>
            <a:stretch/>
          </p:blipFill>
          <p:spPr>
            <a:xfrm>
              <a:off x="401345" y="3106599"/>
              <a:ext cx="1735928" cy="122250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29" name="Picture 10"/>
            <p:cNvPicPr>
              <a:picLocks noChangeAspect="1"/>
            </p:cNvPicPr>
            <p:nvPr/>
          </p:nvPicPr>
          <p:blipFill rotWithShape="1">
            <a:blip r:embed="rId4"/>
            <a:srcRect l="-232" t="-1140" r="55166" b="92225"/>
            <a:stretch/>
          </p:blipFill>
          <p:spPr>
            <a:xfrm>
              <a:off x="388702" y="3053566"/>
              <a:ext cx="1748572" cy="14576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r="1432" b="3460"/>
          <a:stretch/>
        </p:blipFill>
        <p:spPr>
          <a:xfrm>
            <a:off x="5429565" y="2476744"/>
            <a:ext cx="4001773" cy="36351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976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sosceles Triangle 66"/>
          <p:cNvSpPr>
            <a:spLocks noChangeArrowheads="1"/>
          </p:cNvSpPr>
          <p:nvPr/>
        </p:nvSpPr>
        <p:spPr bwMode="auto">
          <a:xfrm rot="5400000">
            <a:off x="2421453" y="4282855"/>
            <a:ext cx="2735263" cy="384890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6200000" scaled="1"/>
            <a:tileRect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4757" y="2764046"/>
            <a:ext cx="3076095" cy="3731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요건 구축 방안 </a:t>
            </a:r>
            <a:r>
              <a:rPr lang="en-US" altLang="ko-KR" dirty="0"/>
              <a:t>&gt; </a:t>
            </a:r>
            <a:r>
              <a:rPr lang="en-US" altLang="ko-KR" sz="2000" dirty="0"/>
              <a:t>5.4 API Portal </a:t>
            </a:r>
            <a:r>
              <a:rPr lang="ko-KR" altLang="en-US" sz="2000" dirty="0"/>
              <a:t>구현방안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39738" y="981990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latinLnBrk="0" hangingPunct="1">
              <a:spcAft>
                <a:spcPct val="35000"/>
              </a:spcAft>
            </a:pPr>
            <a:r>
              <a:rPr lang="en-US" altLang="ko-KR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5.4.15 </a:t>
            </a:r>
            <a:r>
              <a:rPr lang="ko-KR" altLang="en-US" sz="15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정책 적용</a:t>
            </a:r>
            <a:endParaRPr lang="en-US" altLang="ko-KR" sz="15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just" eaLnBrk="1" latinLnBrk="0" hangingPunct="1">
              <a:lnSpc>
                <a:spcPct val="120000"/>
              </a:lnSpc>
              <a:spcAft>
                <a:spcPct val="35000"/>
              </a:spcAft>
            </a:pP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사용량 및 한도 등의 정책을 설정하고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사용자는 구독 가능한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검색하고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중에서 다양한 정책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 설정되어 있는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제품을 비교 분석하여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제품을 선택하여 구독 신청할 수 있습니다</a:t>
            </a:r>
            <a:r>
              <a:rPr lang="en-US" altLang="ko-KR" sz="1200" b="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b="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Group 52"/>
          <p:cNvGrpSpPr>
            <a:grpSpLocks/>
          </p:cNvGrpSpPr>
          <p:nvPr/>
        </p:nvGrpSpPr>
        <p:grpSpPr bwMode="auto">
          <a:xfrm>
            <a:off x="0" y="1736812"/>
            <a:ext cx="9642475" cy="519113"/>
            <a:chOff x="0" y="984"/>
            <a:chExt cx="6074" cy="327"/>
          </a:xfrm>
        </p:grpSpPr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37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just" eaLnBrk="1" latinLnBrk="0" hangingPunct="1"/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사용자 레벨의 다양한 정책의 </a:t>
                </a:r>
                <a:r>
                  <a:rPr lang="en-US" altLang="ko-KR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API </a:t>
                </a:r>
                <a:r>
                  <a:rPr lang="ko-KR" altLang="en-US" sz="1100" b="0" dirty="0">
                    <a:solidFill>
                      <a:srgbClr val="4D4D4D"/>
                    </a:solidFill>
                    <a:latin typeface="Rix고딕 EB" pitchFamily="18" charset="-127"/>
                    <a:ea typeface="Rix고딕 EB" pitchFamily="18" charset="-127"/>
                  </a:rPr>
                  <a:t>선택 구독</a:t>
                </a:r>
                <a:endParaRPr lang="en-US" altLang="ko-KR" sz="1100" b="0" dirty="0">
                  <a:solidFill>
                    <a:srgbClr val="4D4D4D"/>
                  </a:solidFill>
                  <a:latin typeface="Rix고딕 EB" pitchFamily="18" charset="-127"/>
                  <a:ea typeface="Rix고딕 EB" pitchFamily="18" charset="-127"/>
                </a:endParaRPr>
              </a:p>
            </p:txBody>
          </p:sp>
        </p:grpSp>
        <p:sp>
          <p:nvSpPr>
            <p:cNvPr id="36" name="Rectangle 56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pSp>
        <p:nvGrpSpPr>
          <p:cNvPr id="39" name="Group 24"/>
          <p:cNvGrpSpPr>
            <a:grpSpLocks/>
          </p:cNvGrpSpPr>
          <p:nvPr/>
        </p:nvGrpSpPr>
        <p:grpSpPr bwMode="auto">
          <a:xfrm>
            <a:off x="261938" y="2132856"/>
            <a:ext cx="9374188" cy="4417185"/>
            <a:chOff x="165" y="1215"/>
            <a:chExt cx="5905" cy="2875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" name="TextBox 26"/>
          <p:cNvSpPr txBox="1">
            <a:spLocks noChangeArrowheads="1"/>
          </p:cNvSpPr>
          <p:nvPr/>
        </p:nvSpPr>
        <p:spPr bwMode="auto">
          <a:xfrm>
            <a:off x="702884" y="5947199"/>
            <a:ext cx="27455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계획에서 등록승인필요 여부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유량 제어 </a:t>
            </a:r>
            <a:b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정책 설정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26"/>
          <p:cNvSpPr txBox="1">
            <a:spLocks noChangeArrowheads="1"/>
          </p:cNvSpPr>
          <p:nvPr/>
        </p:nvSpPr>
        <p:spPr bwMode="auto">
          <a:xfrm>
            <a:off x="4064511" y="4933926"/>
            <a:ext cx="8350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SLA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레벨로 구독신청 </a:t>
            </a:r>
          </a:p>
        </p:txBody>
      </p:sp>
      <p:pic>
        <p:nvPicPr>
          <p:cNvPr id="76" name="Picture 5"/>
          <p:cNvPicPr>
            <a:picLocks noChangeAspect="1"/>
          </p:cNvPicPr>
          <p:nvPr/>
        </p:nvPicPr>
        <p:blipFill rotWithShape="1">
          <a:blip r:embed="rId3"/>
          <a:srcRect l="434"/>
          <a:stretch/>
        </p:blipFill>
        <p:spPr bwMode="auto">
          <a:xfrm>
            <a:off x="4940359" y="4825202"/>
            <a:ext cx="4436451" cy="15945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7" name="Rounded Rectangle 44"/>
          <p:cNvSpPr/>
          <p:nvPr/>
        </p:nvSpPr>
        <p:spPr bwMode="auto">
          <a:xfrm>
            <a:off x="8564097" y="5483297"/>
            <a:ext cx="803665" cy="957251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47" y="2918027"/>
            <a:ext cx="2748401" cy="2956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7" name="Rounded Rectangle 18"/>
          <p:cNvSpPr/>
          <p:nvPr/>
        </p:nvSpPr>
        <p:spPr>
          <a:xfrm>
            <a:off x="802877" y="3614036"/>
            <a:ext cx="2549611" cy="1700820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grpSp>
        <p:nvGrpSpPr>
          <p:cNvPr id="88" name="그룹 93"/>
          <p:cNvGrpSpPr>
            <a:grpSpLocks/>
          </p:cNvGrpSpPr>
          <p:nvPr/>
        </p:nvGrpSpPr>
        <p:grpSpPr bwMode="auto">
          <a:xfrm>
            <a:off x="541151" y="2357588"/>
            <a:ext cx="3079701" cy="354013"/>
            <a:chOff x="238258" y="1664804"/>
            <a:chExt cx="4621004" cy="349873"/>
          </a:xfrm>
        </p:grpSpPr>
        <p:sp>
          <p:nvSpPr>
            <p:cNvPr id="89" name="직사각형 57"/>
            <p:cNvSpPr/>
            <p:nvPr/>
          </p:nvSpPr>
          <p:spPr bwMode="auto">
            <a:xfrm>
              <a:off x="238258" y="1664804"/>
              <a:ext cx="4621004" cy="349873"/>
            </a:xfrm>
            <a:prstGeom prst="rect">
              <a:avLst/>
            </a:prstGeom>
            <a:solidFill>
              <a:srgbClr val="005697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5DC5FF"/>
              </a:outerShdw>
            </a:effectLst>
          </p:spPr>
          <p:txBody>
            <a:bodyPr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116"/>
            <p:cNvSpPr/>
            <p:nvPr/>
          </p:nvSpPr>
          <p:spPr bwMode="auto">
            <a:xfrm>
              <a:off x="238258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직사각형 59"/>
            <p:cNvSpPr/>
            <p:nvPr/>
          </p:nvSpPr>
          <p:spPr bwMode="auto">
            <a:xfrm>
              <a:off x="814571" y="1748487"/>
              <a:ext cx="3468385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ko-KR" altLang="en-US" sz="1200" b="1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사용량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한도 등 정책 설정</a:t>
              </a:r>
            </a:p>
          </p:txBody>
        </p:sp>
        <p:sp>
          <p:nvSpPr>
            <p:cNvPr id="92" name="직사각형 116"/>
            <p:cNvSpPr/>
            <p:nvPr/>
          </p:nvSpPr>
          <p:spPr bwMode="auto">
            <a:xfrm flipH="1" flipV="1">
              <a:off x="3750015" y="1664804"/>
              <a:ext cx="1109247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3" name="그룹 100"/>
          <p:cNvGrpSpPr>
            <a:grpSpLocks/>
          </p:cNvGrpSpPr>
          <p:nvPr/>
        </p:nvGrpSpPr>
        <p:grpSpPr bwMode="auto">
          <a:xfrm>
            <a:off x="3995781" y="2357588"/>
            <a:ext cx="5493723" cy="354013"/>
            <a:chOff x="5038533" y="1664804"/>
            <a:chExt cx="4621005" cy="349873"/>
          </a:xfrm>
        </p:grpSpPr>
        <p:sp>
          <p:nvSpPr>
            <p:cNvPr id="94" name="직사각형 57"/>
            <p:cNvSpPr/>
            <p:nvPr/>
          </p:nvSpPr>
          <p:spPr bwMode="auto">
            <a:xfrm>
              <a:off x="5038533" y="1664804"/>
              <a:ext cx="4621005" cy="349873"/>
            </a:xfrm>
            <a:prstGeom prst="rect">
              <a:avLst/>
            </a:prstGeom>
            <a:solidFill>
              <a:srgbClr val="2E4D92"/>
            </a:solidFill>
            <a:ln w="25400" cap="flat" cmpd="sng" algn="ctr">
              <a:noFill/>
              <a:prstDash val="solid"/>
            </a:ln>
            <a:effectLst>
              <a:outerShdw dist="38100" dir="5400000" algn="t" rotWithShape="0">
                <a:srgbClr val="799DD5"/>
              </a:outerShdw>
            </a:effectLst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altLang="ko-KR" sz="1662" kern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직사각형 116"/>
            <p:cNvSpPr/>
            <p:nvPr/>
          </p:nvSpPr>
          <p:spPr bwMode="auto">
            <a:xfrm>
              <a:off x="5038533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59"/>
            <p:cNvSpPr/>
            <p:nvPr/>
          </p:nvSpPr>
          <p:spPr bwMode="auto">
            <a:xfrm>
              <a:off x="6101140" y="1748487"/>
              <a:ext cx="2495804" cy="1825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tabLst>
                  <a:tab pos="844083" algn="l"/>
                  <a:tab pos="6752661" algn="r"/>
                </a:tabLst>
                <a:defRPr/>
              </a:pPr>
              <a:r>
                <a:rPr lang="ko-KR" altLang="en-US" sz="1200" b="1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정책의 </a:t>
              </a:r>
              <a:r>
                <a:rPr lang="en-US" altLang="ko-KR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 sz="1200" kern="0" dirty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제품을 선택하여 구독</a:t>
              </a:r>
            </a:p>
          </p:txBody>
        </p:sp>
        <p:sp>
          <p:nvSpPr>
            <p:cNvPr id="97" name="직사각형 116"/>
            <p:cNvSpPr/>
            <p:nvPr/>
          </p:nvSpPr>
          <p:spPr bwMode="auto">
            <a:xfrm flipH="1" flipV="1">
              <a:off x="8550290" y="1664804"/>
              <a:ext cx="1109248" cy="343597"/>
            </a:xfrm>
            <a:custGeom>
              <a:avLst/>
              <a:gdLst/>
              <a:ahLst/>
              <a:cxnLst/>
              <a:rect l="l" t="t" r="r" b="b"/>
              <a:pathLst>
                <a:path w="1102311" h="369361">
                  <a:moveTo>
                    <a:pt x="0" y="0"/>
                  </a:moveTo>
                  <a:lnTo>
                    <a:pt x="1102311" y="0"/>
                  </a:lnTo>
                  <a:lnTo>
                    <a:pt x="0" y="369361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0"/>
                  </a:sysClr>
                </a:gs>
                <a:gs pos="100000">
                  <a:sysClr val="window" lastClr="FFFFFF">
                    <a:alpha val="18000"/>
                  </a:sysClr>
                </a:gs>
              </a:gsLst>
              <a:lin ang="5400000" scaled="1"/>
              <a:tileRect/>
            </a:gradFill>
          </p:spPr>
          <p:txBody>
            <a:bodyPr anchor="ctr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en-US" altLang="ko-KR" sz="1292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4002987" y="2758018"/>
            <a:ext cx="5478794" cy="374514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26"/>
          <p:cNvSpPr txBox="1">
            <a:spLocks noChangeArrowheads="1"/>
          </p:cNvSpPr>
          <p:nvPr/>
        </p:nvSpPr>
        <p:spPr bwMode="auto">
          <a:xfrm>
            <a:off x="4064511" y="2849787"/>
            <a:ext cx="8143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14300" indent="-1143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90500" indent="-984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1463" indent="-88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7F7F7F"/>
              </a:buClr>
              <a:buSzPct val="110000"/>
              <a:buFontTx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구독 가능한 </a:t>
            </a:r>
            <a:r>
              <a:rPr lang="en-US" altLang="ko-KR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1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endParaRPr lang="en-US" altLang="ko-KR" sz="11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1" name="Picture 3"/>
          <p:cNvPicPr>
            <a:picLocks noChangeAspect="1"/>
          </p:cNvPicPr>
          <p:nvPr/>
        </p:nvPicPr>
        <p:blipFill rotWithShape="1">
          <a:blip r:embed="rId5"/>
          <a:srcRect l="896" t="19469" b="14531"/>
          <a:stretch/>
        </p:blipFill>
        <p:spPr>
          <a:xfrm>
            <a:off x="4940360" y="2834348"/>
            <a:ext cx="4427401" cy="15841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2" name="Rounded Rectangle 43"/>
          <p:cNvSpPr/>
          <p:nvPr/>
        </p:nvSpPr>
        <p:spPr bwMode="auto">
          <a:xfrm>
            <a:off x="5729558" y="3361649"/>
            <a:ext cx="3579925" cy="444807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3" name="Group 449"/>
          <p:cNvGrpSpPr>
            <a:grpSpLocks/>
          </p:cNvGrpSpPr>
          <p:nvPr/>
        </p:nvGrpSpPr>
        <p:grpSpPr bwMode="auto">
          <a:xfrm rot="5400000">
            <a:off x="7023770" y="4490649"/>
            <a:ext cx="266700" cy="231775"/>
            <a:chOff x="332" y="3685"/>
            <a:chExt cx="129" cy="130"/>
          </a:xfrm>
        </p:grpSpPr>
        <p:sp>
          <p:nvSpPr>
            <p:cNvPr id="104" name="Oval 274"/>
            <p:cNvSpPr>
              <a:spLocks noChangeArrowheads="1"/>
            </p:cNvSpPr>
            <p:nvPr/>
          </p:nvSpPr>
          <p:spPr bwMode="auto">
            <a:xfrm>
              <a:off x="332" y="3685"/>
              <a:ext cx="129" cy="130"/>
            </a:xfrm>
            <a:prstGeom prst="ellipse">
              <a:avLst/>
            </a:prstGeom>
            <a:solidFill>
              <a:srgbClr val="005697"/>
            </a:solidFill>
            <a:ln w="19050">
              <a:solidFill>
                <a:sysClr val="window" lastClr="FFFFFF"/>
              </a:solidFill>
            </a:ln>
          </p:spPr>
          <p:txBody>
            <a:bodyPr lIns="37030" tIns="37030" rIns="37030" bIns="37030" anchor="ctr"/>
            <a:lstStyle/>
            <a:p>
              <a:pPr algn="ctr">
                <a:defRPr/>
              </a:pPr>
              <a:endParaRPr lang="ko-KR" altLang="ko-KR" sz="12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 802"/>
            <p:cNvSpPr>
              <a:spLocks/>
            </p:cNvSpPr>
            <p:nvPr/>
          </p:nvSpPr>
          <p:spPr bwMode="auto">
            <a:xfrm>
              <a:off x="376" y="3712"/>
              <a:ext cx="51" cy="78"/>
            </a:xfrm>
            <a:custGeom>
              <a:avLst/>
              <a:gdLst>
                <a:gd name="T0" fmla="*/ 89 w 246"/>
                <a:gd name="T1" fmla="*/ 790 h 374"/>
                <a:gd name="T2" fmla="*/ 89 w 246"/>
                <a:gd name="T3" fmla="*/ 790 h 374"/>
                <a:gd name="T4" fmla="*/ 73 w 246"/>
                <a:gd name="T5" fmla="*/ 790 h 374"/>
                <a:gd name="T6" fmla="*/ 60 w 246"/>
                <a:gd name="T7" fmla="*/ 786 h 374"/>
                <a:gd name="T8" fmla="*/ 44 w 246"/>
                <a:gd name="T9" fmla="*/ 777 h 374"/>
                <a:gd name="T10" fmla="*/ 32 w 246"/>
                <a:gd name="T11" fmla="*/ 765 h 374"/>
                <a:gd name="T12" fmla="*/ 32 w 246"/>
                <a:gd name="T13" fmla="*/ 765 h 374"/>
                <a:gd name="T14" fmla="*/ 20 w 246"/>
                <a:gd name="T15" fmla="*/ 752 h 374"/>
                <a:gd name="T16" fmla="*/ 16 w 246"/>
                <a:gd name="T17" fmla="*/ 739 h 374"/>
                <a:gd name="T18" fmla="*/ 12 w 246"/>
                <a:gd name="T19" fmla="*/ 722 h 374"/>
                <a:gd name="T20" fmla="*/ 8 w 246"/>
                <a:gd name="T21" fmla="*/ 706 h 374"/>
                <a:gd name="T22" fmla="*/ 12 w 246"/>
                <a:gd name="T23" fmla="*/ 689 h 374"/>
                <a:gd name="T24" fmla="*/ 16 w 246"/>
                <a:gd name="T25" fmla="*/ 672 h 374"/>
                <a:gd name="T26" fmla="*/ 24 w 246"/>
                <a:gd name="T27" fmla="*/ 659 h 374"/>
                <a:gd name="T28" fmla="*/ 36 w 246"/>
                <a:gd name="T29" fmla="*/ 647 h 374"/>
                <a:gd name="T30" fmla="*/ 294 w 246"/>
                <a:gd name="T31" fmla="*/ 389 h 374"/>
                <a:gd name="T32" fmla="*/ 28 w 246"/>
                <a:gd name="T33" fmla="*/ 148 h 374"/>
                <a:gd name="T34" fmla="*/ 28 w 246"/>
                <a:gd name="T35" fmla="*/ 148 h 374"/>
                <a:gd name="T36" fmla="*/ 16 w 246"/>
                <a:gd name="T37" fmla="*/ 135 h 374"/>
                <a:gd name="T38" fmla="*/ 8 w 246"/>
                <a:gd name="T39" fmla="*/ 118 h 374"/>
                <a:gd name="T40" fmla="*/ 0 w 246"/>
                <a:gd name="T41" fmla="*/ 106 h 374"/>
                <a:gd name="T42" fmla="*/ 0 w 246"/>
                <a:gd name="T43" fmla="*/ 89 h 374"/>
                <a:gd name="T44" fmla="*/ 0 w 246"/>
                <a:gd name="T45" fmla="*/ 72 h 374"/>
                <a:gd name="T46" fmla="*/ 4 w 246"/>
                <a:gd name="T47" fmla="*/ 55 h 374"/>
                <a:gd name="T48" fmla="*/ 8 w 246"/>
                <a:gd name="T49" fmla="*/ 42 h 374"/>
                <a:gd name="T50" fmla="*/ 16 w 246"/>
                <a:gd name="T51" fmla="*/ 25 h 374"/>
                <a:gd name="T52" fmla="*/ 16 w 246"/>
                <a:gd name="T53" fmla="*/ 25 h 374"/>
                <a:gd name="T54" fmla="*/ 28 w 246"/>
                <a:gd name="T55" fmla="*/ 17 h 374"/>
                <a:gd name="T56" fmla="*/ 44 w 246"/>
                <a:gd name="T57" fmla="*/ 8 h 374"/>
                <a:gd name="T58" fmla="*/ 56 w 246"/>
                <a:gd name="T59" fmla="*/ 0 h 374"/>
                <a:gd name="T60" fmla="*/ 73 w 246"/>
                <a:gd name="T61" fmla="*/ 0 h 374"/>
                <a:gd name="T62" fmla="*/ 89 w 246"/>
                <a:gd name="T63" fmla="*/ 0 h 374"/>
                <a:gd name="T64" fmla="*/ 105 w 246"/>
                <a:gd name="T65" fmla="*/ 0 h 374"/>
                <a:gd name="T66" fmla="*/ 117 w 246"/>
                <a:gd name="T67" fmla="*/ 8 h 374"/>
                <a:gd name="T68" fmla="*/ 133 w 246"/>
                <a:gd name="T69" fmla="*/ 17 h 374"/>
                <a:gd name="T70" fmla="*/ 467 w 246"/>
                <a:gd name="T71" fmla="*/ 321 h 374"/>
                <a:gd name="T72" fmla="*/ 467 w 246"/>
                <a:gd name="T73" fmla="*/ 321 h 374"/>
                <a:gd name="T74" fmla="*/ 479 w 246"/>
                <a:gd name="T75" fmla="*/ 334 h 374"/>
                <a:gd name="T76" fmla="*/ 487 w 246"/>
                <a:gd name="T77" fmla="*/ 346 h 374"/>
                <a:gd name="T78" fmla="*/ 491 w 246"/>
                <a:gd name="T79" fmla="*/ 363 h 374"/>
                <a:gd name="T80" fmla="*/ 495 w 246"/>
                <a:gd name="T81" fmla="*/ 380 h 374"/>
                <a:gd name="T82" fmla="*/ 495 w 246"/>
                <a:gd name="T83" fmla="*/ 380 h 374"/>
                <a:gd name="T84" fmla="*/ 495 w 246"/>
                <a:gd name="T85" fmla="*/ 397 h 374"/>
                <a:gd name="T86" fmla="*/ 487 w 246"/>
                <a:gd name="T87" fmla="*/ 414 h 374"/>
                <a:gd name="T88" fmla="*/ 483 w 246"/>
                <a:gd name="T89" fmla="*/ 431 h 374"/>
                <a:gd name="T90" fmla="*/ 471 w 246"/>
                <a:gd name="T91" fmla="*/ 444 h 374"/>
                <a:gd name="T92" fmla="*/ 145 w 246"/>
                <a:gd name="T93" fmla="*/ 769 h 374"/>
                <a:gd name="T94" fmla="*/ 145 w 246"/>
                <a:gd name="T95" fmla="*/ 769 h 374"/>
                <a:gd name="T96" fmla="*/ 133 w 246"/>
                <a:gd name="T97" fmla="*/ 777 h 374"/>
                <a:gd name="T98" fmla="*/ 121 w 246"/>
                <a:gd name="T99" fmla="*/ 786 h 374"/>
                <a:gd name="T100" fmla="*/ 105 w 246"/>
                <a:gd name="T101" fmla="*/ 790 h 374"/>
                <a:gd name="T102" fmla="*/ 89 w 246"/>
                <a:gd name="T103" fmla="*/ 790 h 374"/>
                <a:gd name="T104" fmla="*/ 89 w 246"/>
                <a:gd name="T105" fmla="*/ 790 h 37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46"/>
                <a:gd name="T160" fmla="*/ 0 h 374"/>
                <a:gd name="T161" fmla="*/ 246 w 246"/>
                <a:gd name="T162" fmla="*/ 374 h 37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46" h="374">
                  <a:moveTo>
                    <a:pt x="44" y="374"/>
                  </a:moveTo>
                  <a:lnTo>
                    <a:pt x="44" y="374"/>
                  </a:lnTo>
                  <a:lnTo>
                    <a:pt x="36" y="374"/>
                  </a:lnTo>
                  <a:lnTo>
                    <a:pt x="30" y="372"/>
                  </a:lnTo>
                  <a:lnTo>
                    <a:pt x="22" y="368"/>
                  </a:lnTo>
                  <a:lnTo>
                    <a:pt x="16" y="362"/>
                  </a:lnTo>
                  <a:lnTo>
                    <a:pt x="10" y="356"/>
                  </a:lnTo>
                  <a:lnTo>
                    <a:pt x="8" y="350"/>
                  </a:lnTo>
                  <a:lnTo>
                    <a:pt x="6" y="342"/>
                  </a:lnTo>
                  <a:lnTo>
                    <a:pt x="4" y="334"/>
                  </a:lnTo>
                  <a:lnTo>
                    <a:pt x="6" y="326"/>
                  </a:lnTo>
                  <a:lnTo>
                    <a:pt x="8" y="318"/>
                  </a:lnTo>
                  <a:lnTo>
                    <a:pt x="12" y="312"/>
                  </a:lnTo>
                  <a:lnTo>
                    <a:pt x="18" y="306"/>
                  </a:lnTo>
                  <a:lnTo>
                    <a:pt x="146" y="184"/>
                  </a:lnTo>
                  <a:lnTo>
                    <a:pt x="14" y="70"/>
                  </a:lnTo>
                  <a:lnTo>
                    <a:pt x="8" y="64"/>
                  </a:lnTo>
                  <a:lnTo>
                    <a:pt x="4" y="56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8" y="4"/>
                  </a:lnTo>
                  <a:lnTo>
                    <a:pt x="66" y="8"/>
                  </a:lnTo>
                  <a:lnTo>
                    <a:pt x="232" y="152"/>
                  </a:lnTo>
                  <a:lnTo>
                    <a:pt x="238" y="158"/>
                  </a:lnTo>
                  <a:lnTo>
                    <a:pt x="242" y="164"/>
                  </a:lnTo>
                  <a:lnTo>
                    <a:pt x="244" y="172"/>
                  </a:lnTo>
                  <a:lnTo>
                    <a:pt x="246" y="180"/>
                  </a:lnTo>
                  <a:lnTo>
                    <a:pt x="246" y="188"/>
                  </a:lnTo>
                  <a:lnTo>
                    <a:pt x="242" y="196"/>
                  </a:lnTo>
                  <a:lnTo>
                    <a:pt x="240" y="204"/>
                  </a:lnTo>
                  <a:lnTo>
                    <a:pt x="234" y="210"/>
                  </a:lnTo>
                  <a:lnTo>
                    <a:pt x="72" y="364"/>
                  </a:lnTo>
                  <a:lnTo>
                    <a:pt x="66" y="368"/>
                  </a:lnTo>
                  <a:lnTo>
                    <a:pt x="60" y="372"/>
                  </a:lnTo>
                  <a:lnTo>
                    <a:pt x="52" y="374"/>
                  </a:lnTo>
                  <a:lnTo>
                    <a:pt x="44" y="374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>
                <a:defRPr/>
              </a:pPr>
              <a:endParaRPr lang="ko-KR" altLang="en-US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57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제조사 소개 </a:t>
            </a:r>
            <a:r>
              <a:rPr lang="en-US" altLang="ko-KR" dirty="0"/>
              <a:t>&gt; </a:t>
            </a:r>
            <a:r>
              <a:rPr lang="en-US" altLang="ko-KR" sz="2000" dirty="0"/>
              <a:t>2.1 IBM</a:t>
            </a:r>
            <a:r>
              <a:rPr lang="ko-KR" altLang="en-US" sz="2000" dirty="0"/>
              <a:t> 일반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atinLnBrk="0"/>
            <a:r>
              <a:rPr lang="ko-KR" altLang="en-US" dirty="0"/>
              <a:t>솔루션제조사</a:t>
            </a:r>
            <a:r>
              <a:rPr lang="en-US" altLang="ko-KR" dirty="0"/>
              <a:t>(</a:t>
            </a:r>
            <a:r>
              <a:rPr lang="ko-KR" altLang="en-US" dirty="0"/>
              <a:t>한국</a:t>
            </a:r>
            <a:r>
              <a:rPr lang="en-US" altLang="ko-KR" dirty="0"/>
              <a:t>IBM)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글로벌 </a:t>
            </a:r>
            <a:r>
              <a:rPr lang="en-US" altLang="ko-KR" dirty="0"/>
              <a:t>IBM</a:t>
            </a:r>
          </a:p>
          <a:p>
            <a:endParaRPr lang="ko-KR" altLang="en-US" dirty="0"/>
          </a:p>
        </p:txBody>
      </p:sp>
      <p:sp>
        <p:nvSpPr>
          <p:cNvPr id="114" name="Rectangle 376"/>
          <p:cNvSpPr>
            <a:spLocks noChangeArrowheads="1"/>
          </p:cNvSpPr>
          <p:nvPr/>
        </p:nvSpPr>
        <p:spPr bwMode="auto">
          <a:xfrm>
            <a:off x="512181" y="1555116"/>
            <a:ext cx="3650059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1911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CTR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사로 출발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, 1924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IBM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으로 개명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자본금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481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억 달러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리서치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10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, 3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천여 명의 연구원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제품 개발 연구소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24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개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비즈니스 파트너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10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만개 사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연구 개발비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연간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55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억 달러 투자</a:t>
            </a:r>
            <a:b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(2000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년 이래 총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600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억 달러 이상 투자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인터브랜드 조사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브랜드 가치 세계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위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(2012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년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2010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Fortune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지 선정 인재경영 </a:t>
            </a:r>
            <a:r>
              <a:rPr lang="en-US" altLang="ko-KR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위 기업</a:t>
            </a:r>
          </a:p>
        </p:txBody>
      </p:sp>
      <p:sp>
        <p:nvSpPr>
          <p:cNvPr id="116" name="직사각형 23"/>
          <p:cNvSpPr>
            <a:spLocks noChangeArrowheads="1"/>
          </p:cNvSpPr>
          <p:nvPr/>
        </p:nvSpPr>
        <p:spPr bwMode="auto">
          <a:xfrm>
            <a:off x="5785602" y="1326728"/>
            <a:ext cx="3766194" cy="90805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426C8E"/>
            </a:solid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이노베이션 파트너로서 고객의 이노베이션 실행에 기여하고 비즈니스 가치 제공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IT 기술은 물론 비즈니스 관련 통찰력과 각 산업별 지식을 갖춘 전문 인력으로 차별화된 고객 가치 </a:t>
            </a:r>
          </a:p>
        </p:txBody>
      </p:sp>
      <p:sp>
        <p:nvSpPr>
          <p:cNvPr id="117" name="모서리가 둥근 직사각형 48"/>
          <p:cNvSpPr>
            <a:spLocks noChangeArrowheads="1"/>
          </p:cNvSpPr>
          <p:nvPr/>
        </p:nvSpPr>
        <p:spPr bwMode="auto">
          <a:xfrm>
            <a:off x="4574984" y="1328394"/>
            <a:ext cx="1227603" cy="906384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rgbClr val="5083AE"/>
            </a:solidFill>
            <a:round/>
            <a:headEnd/>
            <a:tailEnd/>
          </a:ln>
          <a:effectLst>
            <a:outerShdw dist="25400" dir="10800000" algn="ctr" rotWithShape="0">
              <a:srgbClr val="9DC5D7"/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스마터</a:t>
            </a:r>
            <a:b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비즈니스를 위한</a:t>
            </a:r>
            <a:b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이노베이션</a:t>
            </a:r>
            <a:b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</a:b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파트너</a:t>
            </a:r>
            <a:endParaRPr lang="en-US" altLang="en-US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19" name="직사각형 23"/>
          <p:cNvSpPr>
            <a:spLocks noChangeArrowheads="1"/>
          </p:cNvSpPr>
          <p:nvPr/>
        </p:nvSpPr>
        <p:spPr bwMode="auto">
          <a:xfrm>
            <a:off x="5785602" y="2307803"/>
            <a:ext cx="3766194" cy="10191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426C8E"/>
            </a:solid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전세계 1위의 서버 판매 회사, 초당 1천조의 연산이 가능한 세계 최초의 </a:t>
            </a:r>
            <a:r>
              <a:rPr lang="ko-KR" altLang="ko-KR" sz="1000" b="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페타플롭급</a:t>
            </a:r>
            <a:r>
              <a:rPr lang="ko-KR" altLang="ko-KR" sz="1000" b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 슈퍼컴퓨터 로드러너를 포함하여 500대 슈퍼컴퓨터 중 40%인 200대가 IBM 시스템(2010년11월 기준)</a:t>
            </a:r>
          </a:p>
          <a:p>
            <a:pPr algn="l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소프트웨어 미들웨어 부문 세계 1위, 전세계 대규모 거래내역의 90% 이상이</a:t>
            </a:r>
            <a:r>
              <a:rPr lang="ko-KR" altLang="en-US" sz="1000" b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 </a:t>
            </a:r>
            <a:r>
              <a:rPr lang="ko-KR" altLang="ko-KR" sz="1000" b="0" dirty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IBM 소프트웨어에 의해 관리됨 IT 서비스 및 컨설팅 분야의 세계적 선두주자</a:t>
            </a:r>
          </a:p>
        </p:txBody>
      </p:sp>
      <p:sp>
        <p:nvSpPr>
          <p:cNvPr id="120" name="모서리가 둥근 직사각형 48"/>
          <p:cNvSpPr>
            <a:spLocks noChangeArrowheads="1"/>
          </p:cNvSpPr>
          <p:nvPr/>
        </p:nvSpPr>
        <p:spPr bwMode="auto">
          <a:xfrm>
            <a:off x="4574984" y="2309673"/>
            <a:ext cx="1227603" cy="101730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rgbClr val="5083AE"/>
            </a:solidFill>
            <a:round/>
            <a:headEnd/>
            <a:tailEnd/>
          </a:ln>
          <a:effectLst>
            <a:outerShdw dist="25400" dir="10800000" algn="ctr" rotWithShape="0">
              <a:srgbClr val="9DC5D7"/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세계 최대의 </a:t>
            </a:r>
            <a:r>
              <a:rPr lang="en-US" altLang="ko-KR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IT</a:t>
            </a:r>
          </a:p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솔루션회사</a:t>
            </a:r>
            <a:endParaRPr lang="en-US" altLang="en-US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22" name="직사각형 23"/>
          <p:cNvSpPr>
            <a:spLocks noChangeArrowheads="1"/>
          </p:cNvSpPr>
          <p:nvPr/>
        </p:nvSpPr>
        <p:spPr bwMode="auto">
          <a:xfrm>
            <a:off x="5785602" y="3400003"/>
            <a:ext cx="3766194" cy="90646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426C8E"/>
            </a:solid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세계 170여 개 국에서 활동</a:t>
            </a:r>
          </a:p>
          <a:p>
            <a:pPr algn="l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중국, 인도, 브라질 등 성장 시장에서 2010년 전체 매출 중 21% 차지</a:t>
            </a:r>
          </a:p>
          <a:p>
            <a:pPr algn="l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글로벌 통합 운영 모델로 공통 서비스를 글로벌화하고 현지 고객의 성장과 서비스에 집중</a:t>
            </a:r>
          </a:p>
        </p:txBody>
      </p:sp>
      <p:sp>
        <p:nvSpPr>
          <p:cNvPr id="123" name="모서리가 둥근 직사각형 48"/>
          <p:cNvSpPr>
            <a:spLocks noChangeArrowheads="1"/>
          </p:cNvSpPr>
          <p:nvPr/>
        </p:nvSpPr>
        <p:spPr bwMode="auto">
          <a:xfrm>
            <a:off x="4574984" y="3401666"/>
            <a:ext cx="1227603" cy="904799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rgbClr val="5083AE"/>
            </a:solidFill>
            <a:round/>
            <a:headEnd/>
            <a:tailEnd/>
          </a:ln>
          <a:effectLst>
            <a:outerShdw dist="25400" dir="10800000" algn="ctr" rotWithShape="0">
              <a:srgbClr val="9DC5D7"/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글로벌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역량 및 규모</a:t>
            </a:r>
            <a:endParaRPr lang="en-US" altLang="en-US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25" name="직사각형 23"/>
          <p:cNvSpPr>
            <a:spLocks noChangeArrowheads="1"/>
          </p:cNvSpPr>
          <p:nvPr/>
        </p:nvSpPr>
        <p:spPr bwMode="auto">
          <a:xfrm>
            <a:off x="5785602" y="4379490"/>
            <a:ext cx="3766194" cy="10191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426C8E"/>
            </a:solid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ts val="11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20년 연속 미국 특허 등록 1위(2012년 6,478개), 노벨상 수상</a:t>
            </a:r>
          </a:p>
          <a:p>
            <a:pPr algn="l" eaLnBrk="1" latinLnBrk="0" hangingPunct="1">
              <a:lnSpc>
                <a:spcPts val="11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500여 개 소프트웨어 특허를 오픈 소스 진영에 공개</a:t>
            </a:r>
          </a:p>
          <a:p>
            <a:pPr algn="l" eaLnBrk="1" latinLnBrk="0" hangingPunct="1">
              <a:lnSpc>
                <a:spcPts val="11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연평균 55억 달러를 연구 개발비로 재투자(2000년 이후 600억 달러 투자)</a:t>
            </a:r>
          </a:p>
          <a:p>
            <a:pPr algn="l" eaLnBrk="1" latinLnBrk="0" hangingPunct="1">
              <a:lnSpc>
                <a:spcPts val="1100"/>
              </a:lnSpc>
              <a:spcBef>
                <a:spcPct val="2000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비즈니스 분석, 클라우드, 스마터 플래닛 등 핵심 기술을 확보하기 위해 10년 동안 116개 기업 인수</a:t>
            </a:r>
          </a:p>
        </p:txBody>
      </p:sp>
      <p:sp>
        <p:nvSpPr>
          <p:cNvPr id="126" name="모서리가 둥근 직사각형 48"/>
          <p:cNvSpPr>
            <a:spLocks noChangeArrowheads="1"/>
          </p:cNvSpPr>
          <p:nvPr/>
        </p:nvSpPr>
        <p:spPr bwMode="auto">
          <a:xfrm>
            <a:off x="4574984" y="4381360"/>
            <a:ext cx="1227603" cy="101730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rgbClr val="5083AE"/>
            </a:solidFill>
            <a:round/>
            <a:headEnd/>
            <a:tailEnd/>
          </a:ln>
          <a:effectLst>
            <a:outerShdw dist="25400" dir="10800000" algn="ctr" rotWithShape="0">
              <a:srgbClr val="9DC5D7"/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기술리더십</a:t>
            </a:r>
            <a:endParaRPr lang="en-US" altLang="en-US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  <p:sp>
        <p:nvSpPr>
          <p:cNvPr id="128" name="직사각형 23"/>
          <p:cNvSpPr>
            <a:spLocks noChangeArrowheads="1"/>
          </p:cNvSpPr>
          <p:nvPr/>
        </p:nvSpPr>
        <p:spPr bwMode="auto">
          <a:xfrm>
            <a:off x="5785602" y="5473278"/>
            <a:ext cx="3766194" cy="90805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426C8E"/>
            </a:solidFill>
            <a:miter lim="800000"/>
            <a:headEnd/>
            <a:tailEnd/>
          </a:ln>
        </p:spPr>
        <p:txBody>
          <a:bodyPr lIns="54000" tIns="25200" rIns="54000" bIns="25200" anchor="ctr"/>
          <a:lstStyle>
            <a:lvl1pPr marL="92075" indent="-92075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algn="ctr" eaLnBrk="0" hangingPunct="0"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2009년 전세계 비영리 단체 및 교육기관에 총 1억 8,590만 달러에 해당하는 현금, 장비 및 기술 서비스 기부</a:t>
            </a:r>
          </a:p>
          <a:p>
            <a:pPr algn="l" eaLnBrk="1" latinLnBrk="0" hangingPunct="1">
              <a:spcBef>
                <a:spcPct val="20000"/>
              </a:spcBef>
              <a:spcAft>
                <a:spcPts val="25"/>
              </a:spcAft>
              <a:buClr>
                <a:srgbClr val="7F7F7F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ko-KR" sz="1000" b="0">
                <a:solidFill>
                  <a:srgbClr val="000000"/>
                </a:solidFill>
                <a:latin typeface="맑은 고딕" panose="020B0503020000020004" pitchFamily="50" charset="-127"/>
                <a:ea typeface="나눔바른고딕" panose="020B0603020101020101"/>
              </a:rPr>
              <a:t>월드 커뮤니티 그리드 : 유휴 컴퓨팅 자원을 활용하여 에이즈 등 인류의 복지 증진을 위한 공익연구에 사용하는 세계적 인도주의적 활동조직 운영</a:t>
            </a:r>
          </a:p>
        </p:txBody>
      </p:sp>
      <p:sp>
        <p:nvSpPr>
          <p:cNvPr id="129" name="모서리가 둥근 직사각형 48"/>
          <p:cNvSpPr>
            <a:spLocks noChangeArrowheads="1"/>
          </p:cNvSpPr>
          <p:nvPr/>
        </p:nvSpPr>
        <p:spPr bwMode="auto">
          <a:xfrm>
            <a:off x="4574984" y="5474944"/>
            <a:ext cx="1227603" cy="906384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9525" algn="ctr">
            <a:solidFill>
              <a:srgbClr val="5083AE"/>
            </a:solidFill>
            <a:round/>
            <a:headEnd/>
            <a:tailEnd/>
          </a:ln>
          <a:effectLst>
            <a:outerShdw dist="25400" dir="10800000" algn="ctr" rotWithShape="0">
              <a:srgbClr val="9DC5D7"/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사회와</a:t>
            </a:r>
            <a:endParaRPr lang="en-US" altLang="ko-KR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  <a:p>
            <a:pPr algn="ctr" latinLnBrk="0"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나눔바른고딕" panose="020B0603020101020101"/>
              </a:rPr>
              <a:t>함께하는 기업</a:t>
            </a:r>
            <a:endParaRPr lang="en-US" altLang="en-US" sz="1200" b="1">
              <a:solidFill>
                <a:schemeClr val="bg1"/>
              </a:solidFill>
              <a:latin typeface="맑은 고딕" panose="020B0503020000020004" pitchFamily="50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32621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312337"/>
            <a:ext cx="5168081" cy="40011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pc="-100" dirty="0">
                <a:cs typeface="Arial" pitchFamily="34" charset="0"/>
              </a:rPr>
              <a:t>5. </a:t>
            </a:r>
            <a:r>
              <a:rPr lang="ko-KR" altLang="en-US" spc="-100" dirty="0">
                <a:cs typeface="Arial" pitchFamily="34" charset="0"/>
              </a:rPr>
              <a:t>요건 구축 방안 </a:t>
            </a:r>
            <a:r>
              <a:rPr lang="en-US" altLang="ko-KR" spc="-100" dirty="0">
                <a:cs typeface="Arial" pitchFamily="34" charset="0"/>
              </a:rPr>
              <a:t>&gt; </a:t>
            </a:r>
            <a:r>
              <a:rPr lang="en-US" altLang="ko-KR" sz="2000" spc="-100" dirty="0">
                <a:cs typeface="Arial" pitchFamily="34" charset="0"/>
              </a:rPr>
              <a:t>5.5 API Server </a:t>
            </a:r>
            <a:r>
              <a:rPr lang="ko-KR" altLang="en-US" sz="2000" spc="-100" dirty="0">
                <a:cs typeface="Arial" pitchFamily="34" charset="0"/>
              </a:rPr>
              <a:t>구현방안</a:t>
            </a:r>
            <a:r>
              <a:rPr lang="en-US" altLang="ko-KR" sz="2000" spc="-100" dirty="0">
                <a:cs typeface="Arial" pitchFamily="34" charset="0"/>
              </a:rPr>
              <a:t> 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5.5.1 API Server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Gateway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정의된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Server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 Framework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각 계열사 서비스와 연계됩니다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사업에서는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Camel Routing Framework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BX Integrator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Server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1200" dirty="0"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BX Integrator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를 이용한 </a:t>
                </a:r>
                <a:r>
                  <a: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Server 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구축 아키텍처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2" name="Rectangle 13"/>
          <p:cNvSpPr>
            <a:spLocks noChangeArrowheads="1"/>
          </p:cNvSpPr>
          <p:nvPr/>
        </p:nvSpPr>
        <p:spPr bwMode="auto">
          <a:xfrm>
            <a:off x="2987042" y="2844701"/>
            <a:ext cx="3873724" cy="9585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tIns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3BE5E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Flow #N</a:t>
            </a:r>
          </a:p>
        </p:txBody>
      </p:sp>
      <p:sp>
        <p:nvSpPr>
          <p:cNvPr id="73" name="Rectangle 13"/>
          <p:cNvSpPr>
            <a:spLocks noChangeArrowheads="1"/>
          </p:cNvSpPr>
          <p:nvPr/>
        </p:nvSpPr>
        <p:spPr bwMode="auto">
          <a:xfrm>
            <a:off x="3070643" y="3055789"/>
            <a:ext cx="3873724" cy="9585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tIns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3BE5E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Flow #2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963980" y="2853326"/>
            <a:ext cx="882480" cy="1958978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endParaRPr lang="ko-KR" altLang="en-US" sz="1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5" name="Rectangle 17"/>
          <p:cNvSpPr>
            <a:spLocks noChangeArrowheads="1"/>
          </p:cNvSpPr>
          <p:nvPr/>
        </p:nvSpPr>
        <p:spPr bwMode="auto">
          <a:xfrm>
            <a:off x="1963980" y="5178604"/>
            <a:ext cx="6135239" cy="694076"/>
          </a:xfrm>
          <a:prstGeom prst="roundRect">
            <a:avLst/>
          </a:prstGeom>
          <a:solidFill>
            <a:srgbClr val="0070C0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tIns="0" anchor="ctr" anchorCtr="0"/>
          <a:lstStyle/>
          <a:p>
            <a:pPr defTabSz="914400"/>
            <a:r>
              <a:rPr lang="en-US" altLang="ko-KR" sz="1000" b="1" kern="0" dirty="0">
                <a:solidFill>
                  <a:srgbClr val="3BE5E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Admin</a:t>
            </a: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1984669" y="5933701"/>
            <a:ext cx="6114551" cy="483402"/>
          </a:xfrm>
          <a:prstGeom prst="roundRect">
            <a:avLst/>
          </a:prstGeom>
          <a:solidFill>
            <a:srgbClr val="0070C0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tIns="0" anchor="ctr" anchorCtr="0"/>
          <a:lstStyle/>
          <a:p>
            <a:pPr defTabSz="914400"/>
            <a:r>
              <a:rPr lang="en-US" altLang="ko-KR" sz="1000" b="1" kern="0" dirty="0">
                <a:solidFill>
                  <a:srgbClr val="3BE5E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Monitoring</a:t>
            </a:r>
          </a:p>
        </p:txBody>
      </p:sp>
      <p:sp>
        <p:nvSpPr>
          <p:cNvPr id="78" name="Rectangle 43"/>
          <p:cNvSpPr>
            <a:spLocks noChangeArrowheads="1"/>
          </p:cNvSpPr>
          <p:nvPr/>
        </p:nvSpPr>
        <p:spPr bwMode="auto">
          <a:xfrm>
            <a:off x="3005085" y="6067402"/>
            <a:ext cx="1152000" cy="216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latin typeface="나눔바른고딕" panose="020B0600000101010101" charset="-127"/>
                <a:ea typeface="나눔바른고딕" panose="020B0600000101010101" charset="-127"/>
              </a:rPr>
              <a:t>오류 모니터링</a:t>
            </a:r>
          </a:p>
        </p:txBody>
      </p:sp>
      <p:sp>
        <p:nvSpPr>
          <p:cNvPr id="79" name="Rectangle 44"/>
          <p:cNvSpPr>
            <a:spLocks noChangeArrowheads="1"/>
          </p:cNvSpPr>
          <p:nvPr/>
        </p:nvSpPr>
        <p:spPr bwMode="auto">
          <a:xfrm>
            <a:off x="4275618" y="6067402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처리 현황</a:t>
            </a:r>
          </a:p>
        </p:txBody>
      </p:sp>
      <p:sp>
        <p:nvSpPr>
          <p:cNvPr id="80" name="Rectangle 45"/>
          <p:cNvSpPr>
            <a:spLocks noChangeArrowheads="1"/>
          </p:cNvSpPr>
          <p:nvPr/>
        </p:nvSpPr>
        <p:spPr bwMode="auto">
          <a:xfrm>
            <a:off x="5537414" y="6067402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통계</a:t>
            </a:r>
          </a:p>
        </p:txBody>
      </p:sp>
      <p:sp>
        <p:nvSpPr>
          <p:cNvPr id="84" name="Rectangle 13"/>
          <p:cNvSpPr>
            <a:spLocks noChangeArrowheads="1"/>
          </p:cNvSpPr>
          <p:nvPr/>
        </p:nvSpPr>
        <p:spPr bwMode="auto">
          <a:xfrm>
            <a:off x="1967577" y="4673566"/>
            <a:ext cx="6131643" cy="437664"/>
          </a:xfrm>
          <a:prstGeom prst="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endParaRPr lang="en-US" altLang="ko-KR" sz="1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5" name="Rectangle 13"/>
          <p:cNvSpPr>
            <a:spLocks noChangeArrowheads="1"/>
          </p:cNvSpPr>
          <p:nvPr/>
        </p:nvSpPr>
        <p:spPr bwMode="auto">
          <a:xfrm>
            <a:off x="2986537" y="4253359"/>
            <a:ext cx="4109948" cy="360526"/>
          </a:xfrm>
          <a:prstGeom prst="roundRect">
            <a:avLst/>
          </a:prstGeom>
          <a:solidFill>
            <a:srgbClr val="0070C0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3BE5E1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6" name="Rectangle 29"/>
          <p:cNvSpPr>
            <a:spLocks noChangeArrowheads="1"/>
          </p:cNvSpPr>
          <p:nvPr/>
        </p:nvSpPr>
        <p:spPr bwMode="auto">
          <a:xfrm>
            <a:off x="3109358" y="4335584"/>
            <a:ext cx="848532" cy="22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defTabSz="914400"/>
            <a:r>
              <a:rPr lang="en-US" altLang="ko-KR" sz="8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Common Logging</a:t>
            </a:r>
            <a:endParaRPr lang="ko-KR" altLang="en-US" sz="8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7" name="Rectangle 29"/>
          <p:cNvSpPr>
            <a:spLocks noChangeArrowheads="1"/>
          </p:cNvSpPr>
          <p:nvPr/>
        </p:nvSpPr>
        <p:spPr bwMode="auto">
          <a:xfrm>
            <a:off x="4040480" y="4342802"/>
            <a:ext cx="848532" cy="22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defTabSz="914400"/>
            <a:r>
              <a:rPr lang="en-US" altLang="ko-KR" sz="8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Flow Control</a:t>
            </a:r>
            <a:endParaRPr lang="ko-KR" altLang="en-US" sz="8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8" name="Rectangle 29"/>
          <p:cNvSpPr>
            <a:spLocks noChangeArrowheads="1"/>
          </p:cNvSpPr>
          <p:nvPr/>
        </p:nvSpPr>
        <p:spPr bwMode="auto">
          <a:xfrm>
            <a:off x="4981925" y="4335584"/>
            <a:ext cx="968451" cy="22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defTabSz="914400"/>
            <a:r>
              <a:rPr lang="en-US" altLang="ko-KR" sz="8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Exception Handling</a:t>
            </a:r>
            <a:endParaRPr lang="ko-KR" altLang="en-US" sz="8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89" name="Picture 2" descr="http://cdn.javacodegeeks.com/wp-content/uploads/2012/10/apache-camel-logo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8" b="20404"/>
          <a:stretch/>
        </p:blipFill>
        <p:spPr bwMode="auto">
          <a:xfrm>
            <a:off x="2855007" y="4774880"/>
            <a:ext cx="489538" cy="2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s://cwiki.apache.org/confluence/download/attachments/38683/ACTIVEMQ?version=1&amp;modificationDate=1247268698000&amp;api=v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51" y="4774880"/>
            <a:ext cx="489538" cy="2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cfile23.uf.tistory.com/original/015B204551552AC51B6770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949" y="4774880"/>
            <a:ext cx="489538" cy="2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직사각형 91"/>
          <p:cNvSpPr/>
          <p:nvPr/>
        </p:nvSpPr>
        <p:spPr bwMode="gray">
          <a:xfrm>
            <a:off x="6823682" y="5267546"/>
            <a:ext cx="1152000" cy="216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latin typeface="나눔바른고딕" panose="020B0600000101010101" charset="-127"/>
                <a:ea typeface="나눔바른고딕" panose="020B0600000101010101" charset="-127"/>
              </a:rPr>
              <a:t>세션 관리</a:t>
            </a:r>
            <a:endParaRPr lang="en-US" altLang="ko-KR" sz="9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 bwMode="gray">
          <a:xfrm>
            <a:off x="5553893" y="5269121"/>
            <a:ext cx="1152000" cy="216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latin typeface="나눔바른고딕" panose="020B0600000101010101" charset="-127"/>
                <a:ea typeface="나눔바른고딕" panose="020B0600000101010101" charset="-127"/>
              </a:rPr>
              <a:t>시스템 관리</a:t>
            </a:r>
            <a:endParaRPr lang="en-US" altLang="ko-KR" sz="9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 bwMode="gray">
          <a:xfrm>
            <a:off x="3014315" y="5269121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en-US" altLang="ko-KR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Routing </a:t>
            </a:r>
            <a:r>
              <a:rPr lang="ko-KR" altLang="en-US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환경설정</a:t>
            </a:r>
            <a:endParaRPr lang="en-US" altLang="ko-KR" sz="9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 bwMode="gray">
          <a:xfrm>
            <a:off x="3005085" y="5561285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en-US" altLang="ko-KR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Interface </a:t>
            </a:r>
            <a:r>
              <a:rPr lang="ko-KR" altLang="en-US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관리</a:t>
            </a:r>
            <a:endParaRPr lang="en-US" altLang="ko-KR" sz="9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 bwMode="gray">
          <a:xfrm>
            <a:off x="4284104" y="5269121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en-US" altLang="ko-KR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Instance </a:t>
            </a:r>
            <a:r>
              <a:rPr lang="ko-KR" altLang="en-US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관리</a:t>
            </a:r>
            <a:endParaRPr lang="en-US" altLang="ko-KR" sz="9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 bwMode="gray">
          <a:xfrm>
            <a:off x="4277950" y="5561285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ko-KR" altLang="en-US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프로토콜 관리</a:t>
            </a:r>
            <a:endParaRPr lang="en-US" altLang="ko-KR" sz="9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 bwMode="gray">
          <a:xfrm>
            <a:off x="5550815" y="5555268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en-US" altLang="ko-KR" sz="9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Mapping</a:t>
            </a:r>
          </a:p>
        </p:txBody>
      </p:sp>
      <p:sp>
        <p:nvSpPr>
          <p:cNvPr id="99" name="모서리가 둥근 직사각형 98"/>
          <p:cNvSpPr/>
          <p:nvPr/>
        </p:nvSpPr>
        <p:spPr bwMode="gray">
          <a:xfrm>
            <a:off x="6823681" y="5562441"/>
            <a:ext cx="1152000" cy="216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latin typeface="나눔바른고딕" panose="020B0600000101010101" charset="-127"/>
                <a:ea typeface="나눔바른고딕" panose="020B0600000101010101" charset="-127"/>
              </a:rPr>
              <a:t>장애관리</a:t>
            </a:r>
            <a:endParaRPr lang="en-US" altLang="ko-KR" sz="9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9738" y="2552452"/>
            <a:ext cx="1301343" cy="227856"/>
          </a:xfrm>
          <a:prstGeom prst="roundRect">
            <a:avLst>
              <a:gd name="adj" fmla="val 50000"/>
            </a:avLst>
          </a:prstGeom>
          <a:solidFill>
            <a:srgbClr val="A3A3A3"/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flipH="1">
            <a:off x="1835086" y="2853326"/>
            <a:ext cx="8545" cy="3560773"/>
          </a:xfrm>
          <a:prstGeom prst="line">
            <a:avLst/>
          </a:prstGeom>
          <a:ln>
            <a:solidFill>
              <a:srgbClr val="97BA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439738" y="2853326"/>
            <a:ext cx="1258613" cy="356077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2" name="Rectangle 23"/>
          <p:cNvSpPr>
            <a:spLocks noChangeArrowheads="1"/>
          </p:cNvSpPr>
          <p:nvPr/>
        </p:nvSpPr>
        <p:spPr bwMode="auto">
          <a:xfrm>
            <a:off x="2096998" y="3341854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HTTP</a:t>
            </a:r>
          </a:p>
        </p:txBody>
      </p:sp>
      <p:sp>
        <p:nvSpPr>
          <p:cNvPr id="113" name="Rectangle 23"/>
          <p:cNvSpPr>
            <a:spLocks noChangeArrowheads="1"/>
          </p:cNvSpPr>
          <p:nvPr/>
        </p:nvSpPr>
        <p:spPr bwMode="auto">
          <a:xfrm>
            <a:off x="2096998" y="3700957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SOAP</a:t>
            </a:r>
          </a:p>
        </p:txBody>
      </p:sp>
      <p:sp>
        <p:nvSpPr>
          <p:cNvPr id="115" name="Rectangle 23"/>
          <p:cNvSpPr>
            <a:spLocks noChangeArrowheads="1"/>
          </p:cNvSpPr>
          <p:nvPr/>
        </p:nvSpPr>
        <p:spPr bwMode="auto">
          <a:xfrm>
            <a:off x="2096998" y="4081632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REST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16" name="Picture 4" descr="Netty에 대한 이미지 검색결과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94" y="4774880"/>
            <a:ext cx="489538" cy="2143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7" name="모서리가 둥근 직사각형 116"/>
          <p:cNvSpPr/>
          <p:nvPr/>
        </p:nvSpPr>
        <p:spPr bwMode="gray">
          <a:xfrm>
            <a:off x="4408891" y="4759556"/>
            <a:ext cx="1142255" cy="2449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en-US" altLang="ko-KR" sz="900" b="1" kern="0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Instance Manager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166790" y="2853326"/>
            <a:ext cx="932430" cy="1958978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endParaRPr lang="ko-KR" altLang="en-US" sz="1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9" name="Rectangle 23"/>
          <p:cNvSpPr>
            <a:spLocks noChangeArrowheads="1"/>
          </p:cNvSpPr>
          <p:nvPr/>
        </p:nvSpPr>
        <p:spPr bwMode="auto">
          <a:xfrm>
            <a:off x="7311697" y="2982752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TCP/IP</a:t>
            </a:r>
          </a:p>
        </p:txBody>
      </p:sp>
      <p:sp>
        <p:nvSpPr>
          <p:cNvPr id="120" name="Rectangle 23"/>
          <p:cNvSpPr>
            <a:spLocks noChangeArrowheads="1"/>
          </p:cNvSpPr>
          <p:nvPr/>
        </p:nvSpPr>
        <p:spPr bwMode="auto">
          <a:xfrm>
            <a:off x="7311697" y="3341854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HTTP</a:t>
            </a:r>
          </a:p>
        </p:txBody>
      </p:sp>
      <p:sp>
        <p:nvSpPr>
          <p:cNvPr id="190" name="Rectangle 23"/>
          <p:cNvSpPr>
            <a:spLocks noChangeArrowheads="1"/>
          </p:cNvSpPr>
          <p:nvPr/>
        </p:nvSpPr>
        <p:spPr bwMode="auto">
          <a:xfrm>
            <a:off x="7311697" y="3700957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JMS</a:t>
            </a:r>
          </a:p>
        </p:txBody>
      </p:sp>
      <p:sp>
        <p:nvSpPr>
          <p:cNvPr id="191" name="Rectangle 23"/>
          <p:cNvSpPr>
            <a:spLocks noChangeArrowheads="1"/>
          </p:cNvSpPr>
          <p:nvPr/>
        </p:nvSpPr>
        <p:spPr bwMode="auto">
          <a:xfrm>
            <a:off x="7311697" y="4060058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TP Monitor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2" name="Rectangle 23"/>
          <p:cNvSpPr>
            <a:spLocks noChangeArrowheads="1"/>
          </p:cNvSpPr>
          <p:nvPr/>
        </p:nvSpPr>
        <p:spPr bwMode="auto">
          <a:xfrm>
            <a:off x="7311697" y="4419159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noProof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MQ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4" name="Rectangle 13"/>
          <p:cNvSpPr>
            <a:spLocks noChangeArrowheads="1"/>
          </p:cNvSpPr>
          <p:nvPr/>
        </p:nvSpPr>
        <p:spPr bwMode="auto">
          <a:xfrm>
            <a:off x="3157459" y="3266821"/>
            <a:ext cx="3873724" cy="958570"/>
          </a:xfrm>
          <a:prstGeom prst="roundRect">
            <a:avLst/>
          </a:prstGeom>
          <a:solidFill>
            <a:srgbClr val="0070C0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tIns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3BE5E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Flow #1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967577" y="2568151"/>
            <a:ext cx="6131643" cy="227856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API Server</a:t>
            </a:r>
            <a:r>
              <a:rPr kumimoji="0" lang="en-US" altLang="ko-KR" sz="1200" b="1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 – BX Integrator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6" name="모서리가 둥근 직사각형 11"/>
          <p:cNvSpPr/>
          <p:nvPr/>
        </p:nvSpPr>
        <p:spPr bwMode="gray">
          <a:xfrm>
            <a:off x="3282627" y="3512876"/>
            <a:ext cx="798336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#0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Un-marshalling</a:t>
            </a:r>
          </a:p>
        </p:txBody>
      </p:sp>
      <p:sp>
        <p:nvSpPr>
          <p:cNvPr id="197" name="모서리가 둥근 직사각형 11"/>
          <p:cNvSpPr/>
          <p:nvPr/>
        </p:nvSpPr>
        <p:spPr bwMode="gray">
          <a:xfrm>
            <a:off x="4205808" y="3512876"/>
            <a:ext cx="808252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#1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Header Generator</a:t>
            </a:r>
          </a:p>
        </p:txBody>
      </p:sp>
      <p:sp>
        <p:nvSpPr>
          <p:cNvPr id="198" name="모서리가 둥근 직사각형 11"/>
          <p:cNvSpPr/>
          <p:nvPr/>
        </p:nvSpPr>
        <p:spPr bwMode="gray">
          <a:xfrm>
            <a:off x="5099394" y="3512876"/>
            <a:ext cx="808252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#2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Mapping</a:t>
            </a:r>
          </a:p>
        </p:txBody>
      </p:sp>
      <p:sp>
        <p:nvSpPr>
          <p:cNvPr id="199" name="모서리가 둥근 직사각형 11"/>
          <p:cNvSpPr/>
          <p:nvPr/>
        </p:nvSpPr>
        <p:spPr bwMode="gray">
          <a:xfrm>
            <a:off x="6180243" y="3512876"/>
            <a:ext cx="799706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#3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User Logic</a:t>
            </a:r>
          </a:p>
        </p:txBody>
      </p:sp>
      <p:sp>
        <p:nvSpPr>
          <p:cNvPr id="200" name="모서리가 둥근 직사각형 11"/>
          <p:cNvSpPr/>
          <p:nvPr/>
        </p:nvSpPr>
        <p:spPr bwMode="gray">
          <a:xfrm>
            <a:off x="3264778" y="3865323"/>
            <a:ext cx="799706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#n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Send.</a:t>
            </a:r>
          </a:p>
        </p:txBody>
      </p:sp>
      <p:cxnSp>
        <p:nvCxnSpPr>
          <p:cNvPr id="201" name="직선 화살표 연결선 200"/>
          <p:cNvCxnSpPr/>
          <p:nvPr/>
        </p:nvCxnSpPr>
        <p:spPr bwMode="auto">
          <a:xfrm flipV="1">
            <a:off x="4082561" y="3655093"/>
            <a:ext cx="123248" cy="1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2" name="직선 화살표 연결선 201"/>
          <p:cNvCxnSpPr/>
          <p:nvPr/>
        </p:nvCxnSpPr>
        <p:spPr bwMode="auto">
          <a:xfrm>
            <a:off x="5014060" y="3640403"/>
            <a:ext cx="85334" cy="29381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3" name="모서리가 둥근 직사각형 11"/>
          <p:cNvSpPr/>
          <p:nvPr/>
        </p:nvSpPr>
        <p:spPr bwMode="gray">
          <a:xfrm>
            <a:off x="6180243" y="3865323"/>
            <a:ext cx="798336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#0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Msg. Recovery</a:t>
            </a:r>
          </a:p>
        </p:txBody>
      </p:sp>
      <p:sp>
        <p:nvSpPr>
          <p:cNvPr id="204" name="모서리가 둥근 직사각형 11"/>
          <p:cNvSpPr/>
          <p:nvPr/>
        </p:nvSpPr>
        <p:spPr bwMode="gray">
          <a:xfrm>
            <a:off x="5267235" y="3865323"/>
            <a:ext cx="808252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#1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Formatting</a:t>
            </a:r>
          </a:p>
        </p:txBody>
      </p:sp>
      <p:sp>
        <p:nvSpPr>
          <p:cNvPr id="205" name="모서리가 둥근 직사각형 11"/>
          <p:cNvSpPr/>
          <p:nvPr/>
        </p:nvSpPr>
        <p:spPr bwMode="gray">
          <a:xfrm>
            <a:off x="4359619" y="3865323"/>
            <a:ext cx="799706" cy="284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Router #2</a:t>
            </a:r>
          </a:p>
          <a:p>
            <a:pPr algn="ctr" eaLnBrk="0" hangingPunct="0"/>
            <a:r>
              <a:rPr lang="en-US" altLang="ko-KR" sz="800" b="1" dirty="0">
                <a:latin typeface="나눔바른고딕" panose="020B0600000101010101" charset="-127"/>
                <a:ea typeface="나눔바른고딕" panose="020B0600000101010101" charset="-127"/>
              </a:rPr>
              <a:t>Protocol Router</a:t>
            </a:r>
          </a:p>
        </p:txBody>
      </p:sp>
      <p:sp>
        <p:nvSpPr>
          <p:cNvPr id="206" name="TextBox 205"/>
          <p:cNvSpPr txBox="1"/>
          <p:nvPr/>
        </p:nvSpPr>
        <p:spPr>
          <a:xfrm rot="16200000">
            <a:off x="3974976" y="3822428"/>
            <a:ext cx="461665" cy="297517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282714" y="2591690"/>
            <a:ext cx="932430" cy="227856"/>
          </a:xfrm>
          <a:prstGeom prst="roundRect">
            <a:avLst>
              <a:gd name="adj" fmla="val 50000"/>
            </a:avLst>
          </a:prstGeom>
          <a:solidFill>
            <a:srgbClr val="A3A3A3"/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</a:rPr>
              <a:t>내부 시스템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 flipH="1">
            <a:off x="8189638" y="2853326"/>
            <a:ext cx="8545" cy="3560773"/>
          </a:xfrm>
          <a:prstGeom prst="line">
            <a:avLst/>
          </a:prstGeom>
          <a:ln>
            <a:solidFill>
              <a:srgbClr val="97BA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모서리가 둥근 직사각형 208"/>
          <p:cNvSpPr/>
          <p:nvPr/>
        </p:nvSpPr>
        <p:spPr>
          <a:xfrm>
            <a:off x="8309279" y="2892563"/>
            <a:ext cx="863135" cy="356077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0" name="Rectangle 29"/>
          <p:cNvSpPr>
            <a:spLocks noChangeArrowheads="1"/>
          </p:cNvSpPr>
          <p:nvPr/>
        </p:nvSpPr>
        <p:spPr bwMode="auto">
          <a:xfrm>
            <a:off x="6038714" y="4335584"/>
            <a:ext cx="982594" cy="22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 defTabSz="914400"/>
            <a:r>
              <a:rPr lang="en-US" altLang="ko-KR" sz="800" b="1" kern="0" dirty="0">
                <a:solidFill>
                  <a:srgbClr val="00206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Connection Handling</a:t>
            </a:r>
            <a:endParaRPr lang="ko-KR" altLang="en-US" sz="800" b="1" kern="0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 rot="16200000">
            <a:off x="5820389" y="3474262"/>
            <a:ext cx="461665" cy="297517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212" name="직선 화살표 연결선 211"/>
          <p:cNvCxnSpPr/>
          <p:nvPr/>
        </p:nvCxnSpPr>
        <p:spPr bwMode="auto">
          <a:xfrm flipH="1">
            <a:off x="5159325" y="4002623"/>
            <a:ext cx="107910" cy="9835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3" name="직선 화살표 연결선 212"/>
          <p:cNvCxnSpPr/>
          <p:nvPr/>
        </p:nvCxnSpPr>
        <p:spPr bwMode="auto">
          <a:xfrm flipH="1" flipV="1">
            <a:off x="6075486" y="4002623"/>
            <a:ext cx="104757" cy="9835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4" name="Rectangle 45"/>
          <p:cNvSpPr>
            <a:spLocks noChangeArrowheads="1"/>
          </p:cNvSpPr>
          <p:nvPr/>
        </p:nvSpPr>
        <p:spPr bwMode="auto">
          <a:xfrm>
            <a:off x="6823682" y="6067402"/>
            <a:ext cx="1152000" cy="21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장애 현황</a:t>
            </a:r>
          </a:p>
        </p:txBody>
      </p:sp>
      <p:sp>
        <p:nvSpPr>
          <p:cNvPr id="215" name="왼쪽/오른쪽 화살표 214"/>
          <p:cNvSpPr/>
          <p:nvPr/>
        </p:nvSpPr>
        <p:spPr bwMode="gray">
          <a:xfrm>
            <a:off x="1667610" y="3325895"/>
            <a:ext cx="317059" cy="227422"/>
          </a:xfrm>
          <a:prstGeom prst="leftRightArrow">
            <a:avLst>
              <a:gd name="adj1" fmla="val 50000"/>
              <a:gd name="adj2" fmla="val 323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1200" b="1">
              <a:solidFill>
                <a:srgbClr val="00B0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6" name="왼쪽/오른쪽 화살표 215"/>
          <p:cNvSpPr/>
          <p:nvPr/>
        </p:nvSpPr>
        <p:spPr bwMode="gray">
          <a:xfrm>
            <a:off x="2765624" y="3323986"/>
            <a:ext cx="317059" cy="227422"/>
          </a:xfrm>
          <a:prstGeom prst="leftRightArrow">
            <a:avLst>
              <a:gd name="adj1" fmla="val 50000"/>
              <a:gd name="adj2" fmla="val 323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1200" b="1">
              <a:solidFill>
                <a:srgbClr val="00B0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7" name="왼쪽/오른쪽 화살표 216"/>
          <p:cNvSpPr/>
          <p:nvPr/>
        </p:nvSpPr>
        <p:spPr bwMode="gray">
          <a:xfrm>
            <a:off x="6982854" y="3325896"/>
            <a:ext cx="317059" cy="227422"/>
          </a:xfrm>
          <a:prstGeom prst="leftRightArrow">
            <a:avLst>
              <a:gd name="adj1" fmla="val 50000"/>
              <a:gd name="adj2" fmla="val 323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1200" b="1">
              <a:solidFill>
                <a:srgbClr val="00B0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8" name="왼쪽/오른쪽 화살표 217"/>
          <p:cNvSpPr/>
          <p:nvPr/>
        </p:nvSpPr>
        <p:spPr bwMode="gray">
          <a:xfrm>
            <a:off x="8035381" y="3341854"/>
            <a:ext cx="317059" cy="227422"/>
          </a:xfrm>
          <a:prstGeom prst="leftRightArrow">
            <a:avLst>
              <a:gd name="adj1" fmla="val 50000"/>
              <a:gd name="adj2" fmla="val 323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1200" b="1">
              <a:solidFill>
                <a:srgbClr val="00B0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19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64459" y="3060274"/>
            <a:ext cx="396486" cy="48610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220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64459" y="3891390"/>
            <a:ext cx="396486" cy="48610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221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64459" y="4706157"/>
            <a:ext cx="396486" cy="48610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222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64459" y="5512538"/>
            <a:ext cx="396486" cy="48610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223" name="TextBox 222"/>
          <p:cNvSpPr txBox="1"/>
          <p:nvPr/>
        </p:nvSpPr>
        <p:spPr>
          <a:xfrm>
            <a:off x="8399012" y="3593841"/>
            <a:ext cx="68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바른고딕" panose="020B0600000101010101" charset="-127"/>
                <a:ea typeface="나눔바른고딕" panose="020B0600000101010101" charset="-127"/>
              </a:rPr>
              <a:t>EAI</a:t>
            </a:r>
            <a:endParaRPr lang="ko-KR" altLang="en-US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8407095" y="4404455"/>
            <a:ext cx="68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바른고딕" panose="020B0600000101010101" charset="-127"/>
                <a:ea typeface="나눔바른고딕" panose="020B0600000101010101" charset="-127"/>
              </a:rPr>
              <a:t>WAS</a:t>
            </a:r>
            <a:endParaRPr lang="ko-KR" altLang="en-US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407095" y="5271697"/>
            <a:ext cx="68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바른고딕" panose="020B0600000101010101" charset="-127"/>
                <a:ea typeface="나눔바른고딕" panose="020B0600000101010101" charset="-127"/>
              </a:rPr>
              <a:t>MCI</a:t>
            </a:r>
            <a:endParaRPr lang="ko-KR" altLang="en-US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8416787" y="6067681"/>
            <a:ext cx="68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바른고딕" panose="020B0600000101010101" charset="-127"/>
                <a:ea typeface="나눔바른고딕" panose="020B0600000101010101" charset="-127"/>
              </a:rPr>
              <a:t>TPM</a:t>
            </a:r>
            <a:endParaRPr lang="ko-KR" altLang="en-US" sz="10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27" name="Picture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97" y="5165047"/>
            <a:ext cx="1123968" cy="833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5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500497" y="4134441"/>
            <a:ext cx="1107207" cy="83745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22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496" y="3151123"/>
            <a:ext cx="1123969" cy="823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059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390899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요건 구축 방안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en-US" altLang="ko-KR" sz="2000" spc="-100" dirty="0">
                <a:cs typeface="Arial" pitchFamily="34" charset="0"/>
              </a:rPr>
              <a:t>5.5 API Server </a:t>
            </a:r>
            <a:r>
              <a:rPr lang="ko-KR" altLang="en-US" sz="2000" spc="-100" dirty="0">
                <a:cs typeface="Arial" pitchFamily="34" charset="0"/>
              </a:rPr>
              <a:t>구현방안</a:t>
            </a:r>
            <a:r>
              <a:rPr lang="en-US" altLang="ko-KR" sz="2000" spc="-100" dirty="0">
                <a:cs typeface="Arial" pitchFamily="34" charset="0"/>
              </a:rPr>
              <a:t> 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97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5.5.1 API Server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Server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 Framework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Apache Camel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기반입니다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Camel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Readymade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백 여 가지의 컴포넌트를 내장하고 있으며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DSL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XML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쉽게 </a:t>
            </a:r>
            <a:r>
              <a:rPr lang="ko-KR" altLang="en-US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라우팅을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정의할 수 있는 환경을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200" dirty="0" err="1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Netty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각종 시스템과의 연계를 지원합니다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Open Source 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기반 </a:t>
                </a:r>
                <a:r>
                  <a:rPr lang="en-US" altLang="ko-KR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API Server </a:t>
                </a: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개요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Rounded Rectangle 4"/>
          <p:cNvSpPr/>
          <p:nvPr/>
        </p:nvSpPr>
        <p:spPr>
          <a:xfrm>
            <a:off x="3921214" y="2717079"/>
            <a:ext cx="5635837" cy="3630495"/>
          </a:xfrm>
          <a:prstGeom prst="roundRect">
            <a:avLst>
              <a:gd name="adj" fmla="val 1449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4" name="AutoShape 63"/>
          <p:cNvSpPr>
            <a:spLocks noChangeArrowheads="1"/>
          </p:cNvSpPr>
          <p:nvPr/>
        </p:nvSpPr>
        <p:spPr bwMode="auto">
          <a:xfrm>
            <a:off x="4024725" y="2837407"/>
            <a:ext cx="841837" cy="1294945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Camel</a:t>
            </a:r>
          </a:p>
        </p:txBody>
      </p:sp>
      <p:sp>
        <p:nvSpPr>
          <p:cNvPr id="105" name="AutoShape 63"/>
          <p:cNvSpPr>
            <a:spLocks noChangeArrowheads="1"/>
          </p:cNvSpPr>
          <p:nvPr/>
        </p:nvSpPr>
        <p:spPr bwMode="auto">
          <a:xfrm>
            <a:off x="4975050" y="2837407"/>
            <a:ext cx="4512989" cy="12949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Routing and mediation engine</a:t>
            </a: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손쉬운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라우팅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정의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- DSL or XML</a:t>
            </a: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다양한 연계를 위한 컴포넌트 제공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(150+)</a:t>
            </a: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Spring Bean Integration</a:t>
            </a: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Modular and pluggable architecture</a:t>
            </a:r>
          </a:p>
        </p:txBody>
      </p:sp>
      <p:sp>
        <p:nvSpPr>
          <p:cNvPr id="107" name="AutoShape 63"/>
          <p:cNvSpPr>
            <a:spLocks noChangeArrowheads="1"/>
          </p:cNvSpPr>
          <p:nvPr/>
        </p:nvSpPr>
        <p:spPr bwMode="auto">
          <a:xfrm>
            <a:off x="384536" y="2717080"/>
            <a:ext cx="3025671" cy="828000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2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Camel - Integration Framework </a:t>
            </a:r>
          </a:p>
        </p:txBody>
      </p:sp>
      <p:pic>
        <p:nvPicPr>
          <p:cNvPr id="108" name="Picture 18" descr="apache camel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47" y="3016500"/>
            <a:ext cx="1217739" cy="5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AutoShape 63"/>
          <p:cNvSpPr>
            <a:spLocks noChangeArrowheads="1"/>
          </p:cNvSpPr>
          <p:nvPr/>
        </p:nvSpPr>
        <p:spPr bwMode="auto">
          <a:xfrm>
            <a:off x="391279" y="3654404"/>
            <a:ext cx="3015138" cy="828000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2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Netty</a:t>
            </a:r>
            <a:r>
              <a:rPr lang="en-US" altLang="ko-KR" sz="12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– Network App Framework</a:t>
            </a:r>
          </a:p>
        </p:txBody>
      </p:sp>
      <p:pic>
        <p:nvPicPr>
          <p:cNvPr id="110" name="Picture 10" descr="netty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07" y="3964576"/>
            <a:ext cx="991766" cy="4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AutoShape 63"/>
          <p:cNvSpPr>
            <a:spLocks noChangeArrowheads="1"/>
          </p:cNvSpPr>
          <p:nvPr/>
        </p:nvSpPr>
        <p:spPr bwMode="auto">
          <a:xfrm>
            <a:off x="389932" y="4599820"/>
            <a:ext cx="3025671" cy="828000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2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Spring – Application Framework</a:t>
            </a:r>
          </a:p>
        </p:txBody>
      </p:sp>
      <p:pic>
        <p:nvPicPr>
          <p:cNvPr id="114" name="Picture 14" descr="spring framework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52" y="4970120"/>
            <a:ext cx="1305360" cy="42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AutoShape 63"/>
          <p:cNvSpPr>
            <a:spLocks noChangeArrowheads="1"/>
          </p:cNvSpPr>
          <p:nvPr/>
        </p:nvSpPr>
        <p:spPr bwMode="auto">
          <a:xfrm>
            <a:off x="380492" y="5553328"/>
            <a:ext cx="3025671" cy="828000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200" b="1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ActiveMQ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– Messaging Server</a:t>
            </a:r>
          </a:p>
        </p:txBody>
      </p:sp>
      <p:pic>
        <p:nvPicPr>
          <p:cNvPr id="131" name="Picture 22" descr="apache activemq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48" y="5862131"/>
            <a:ext cx="1643696" cy="4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http://images.fineartamerica.com/images-medium-large-5/apache-camel-components-poster-gliesian-llc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109" y="2999248"/>
            <a:ext cx="1422113" cy="9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AutoShape 63"/>
          <p:cNvSpPr>
            <a:spLocks noChangeArrowheads="1"/>
          </p:cNvSpPr>
          <p:nvPr/>
        </p:nvSpPr>
        <p:spPr bwMode="auto">
          <a:xfrm>
            <a:off x="4021857" y="4249203"/>
            <a:ext cx="841837" cy="538757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200" b="1" kern="0" dirty="0" err="1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Netty</a:t>
            </a:r>
            <a:endParaRPr lang="en-US" altLang="ko-KR" sz="1200" b="1" kern="0" dirty="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135" name="AutoShape 63"/>
          <p:cNvSpPr>
            <a:spLocks noChangeArrowheads="1"/>
          </p:cNvSpPr>
          <p:nvPr/>
        </p:nvSpPr>
        <p:spPr bwMode="auto">
          <a:xfrm>
            <a:off x="4972182" y="4249203"/>
            <a:ext cx="4512989" cy="5387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이벤트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드리븐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방식의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비동기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고성능 아키텍처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성능 검증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레퍼런스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: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트위터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,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페이스북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,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인스타그램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, </a:t>
            </a: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Vert.x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등 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136" name="이등변 삼각형 135"/>
          <p:cNvSpPr/>
          <p:nvPr/>
        </p:nvSpPr>
        <p:spPr>
          <a:xfrm rot="16200000">
            <a:off x="7448481" y="3411196"/>
            <a:ext cx="925577" cy="10167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7" name="AutoShape 63"/>
          <p:cNvSpPr>
            <a:spLocks noChangeArrowheads="1"/>
          </p:cNvSpPr>
          <p:nvPr/>
        </p:nvSpPr>
        <p:spPr bwMode="auto">
          <a:xfrm>
            <a:off x="4027615" y="5497105"/>
            <a:ext cx="841837" cy="764617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100" b="1" kern="0" dirty="0" err="1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ActiveMQ</a:t>
            </a:r>
            <a:endParaRPr lang="en-US" altLang="ko-KR" sz="1100" b="1" kern="0" dirty="0">
              <a:solidFill>
                <a:srgbClr val="FFFFFF"/>
              </a:solidFill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138" name="AutoShape 63"/>
          <p:cNvSpPr>
            <a:spLocks noChangeArrowheads="1"/>
          </p:cNvSpPr>
          <p:nvPr/>
        </p:nvSpPr>
        <p:spPr bwMode="auto">
          <a:xfrm>
            <a:off x="4977940" y="5497105"/>
            <a:ext cx="4512989" cy="7646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자바로 개발된 메시지 브로커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OpenWire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를 통해 고성능의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Java 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클라이언트 지원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다양한 언어 환경의 클라이언트와 프로토콜을 지원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sp>
        <p:nvSpPr>
          <p:cNvPr id="139" name="AutoShape 63"/>
          <p:cNvSpPr>
            <a:spLocks noChangeArrowheads="1"/>
          </p:cNvSpPr>
          <p:nvPr/>
        </p:nvSpPr>
        <p:spPr bwMode="auto">
          <a:xfrm>
            <a:off x="4027615" y="4876033"/>
            <a:ext cx="841837" cy="538757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Spring</a:t>
            </a:r>
          </a:p>
        </p:txBody>
      </p:sp>
      <p:sp>
        <p:nvSpPr>
          <p:cNvPr id="140" name="AutoShape 63"/>
          <p:cNvSpPr>
            <a:spLocks noChangeArrowheads="1"/>
          </p:cNvSpPr>
          <p:nvPr/>
        </p:nvSpPr>
        <p:spPr bwMode="auto">
          <a:xfrm>
            <a:off x="4977940" y="4876033"/>
            <a:ext cx="4512989" cy="5387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경량의 어플리케이션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프레임워크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IoC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(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제어역전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 / DI(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의존관계주입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 / </a:t>
            </a: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AOP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(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추상지향프로그래밍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66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390899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요건 구축 방안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en-US" altLang="ko-KR" sz="2000" spc="-100" dirty="0">
                <a:cs typeface="Arial" pitchFamily="34" charset="0"/>
              </a:rPr>
              <a:t>5.5 API Server </a:t>
            </a:r>
            <a:r>
              <a:rPr lang="ko-KR" altLang="en-US" sz="2000" spc="-100" dirty="0">
                <a:cs typeface="Arial" pitchFamily="34" charset="0"/>
              </a:rPr>
              <a:t>구현방안</a:t>
            </a:r>
            <a:r>
              <a:rPr lang="en-US" altLang="ko-KR" sz="2000" spc="-100" dirty="0">
                <a:cs typeface="Arial" pitchFamily="34" charset="0"/>
              </a:rPr>
              <a:t> 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5.5.2 Router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Flow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정의를 통한 </a:t>
            </a: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Server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구축방식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BX Integrator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Camel Routing Engine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인터페이스 별로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지정할 수 있으며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Flow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구성하는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Routing Rule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Admin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손쉽게 추가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순서변경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삭제를 할 수 있어 유연하게 업무 변화에 적용할 수 있습니다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Router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및 </a:t>
                </a: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Flow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기반 유연한 </a:t>
                </a: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Interface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정의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AutoShape 63"/>
          <p:cNvSpPr>
            <a:spLocks noChangeArrowheads="1"/>
          </p:cNvSpPr>
          <p:nvPr/>
        </p:nvSpPr>
        <p:spPr bwMode="auto">
          <a:xfrm>
            <a:off x="425501" y="2456892"/>
            <a:ext cx="4427987" cy="4106719"/>
          </a:xfrm>
          <a:prstGeom prst="roundRect">
            <a:avLst>
              <a:gd name="adj" fmla="val 50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2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Rounded Rectangle 4"/>
          <p:cNvSpPr/>
          <p:nvPr/>
        </p:nvSpPr>
        <p:spPr>
          <a:xfrm>
            <a:off x="5189918" y="2456893"/>
            <a:ext cx="4408098" cy="40031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AutoShape 63"/>
          <p:cNvSpPr>
            <a:spLocks noChangeArrowheads="1"/>
          </p:cNvSpPr>
          <p:nvPr/>
        </p:nvSpPr>
        <p:spPr bwMode="auto">
          <a:xfrm>
            <a:off x="5325085" y="2577221"/>
            <a:ext cx="841837" cy="2976748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Routing</a:t>
            </a:r>
          </a:p>
        </p:txBody>
      </p:sp>
      <p:sp>
        <p:nvSpPr>
          <p:cNvPr id="36" name="AutoShape 63"/>
          <p:cNvSpPr>
            <a:spLocks noChangeArrowheads="1"/>
          </p:cNvSpPr>
          <p:nvPr/>
        </p:nvSpPr>
        <p:spPr bwMode="auto">
          <a:xfrm>
            <a:off x="6276844" y="2577221"/>
            <a:ext cx="3217653" cy="29767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rIns="36000"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그림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(</a:t>
            </a: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EIP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표현식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)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과 같은 조건으로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라우팅을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처리 해야 하는 경우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,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Java DSL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으로 정의하면 아래와 같음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정의된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Routing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은 </a:t>
            </a:r>
            <a:r>
              <a:rPr lang="en-US" altLang="ko-KR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WebAdmin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을 통해서 등록 관리됨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defTabSz="222250">
              <a:spcAft>
                <a:spcPts val="600"/>
              </a:spcAft>
              <a:buClr>
                <a:srgbClr val="016666"/>
              </a:buClr>
            </a:pP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pic>
        <p:nvPicPr>
          <p:cNvPr id="37" name="Picture 8" descr="9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59" y="3138292"/>
            <a:ext cx="2661969" cy="11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690904" y="4380861"/>
            <a:ext cx="2648312" cy="5539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from("</a:t>
            </a:r>
            <a:r>
              <a:rPr lang="en-US" altLang="ko-KR" sz="1000" dirty="0" err="1">
                <a:latin typeface="나눔바른고딕" panose="020B0600000101010101" charset="-127"/>
                <a:ea typeface="나눔바른고딕" panose="020B0600000101010101" charset="-127"/>
              </a:rPr>
              <a:t>jms:incomingOrders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").choice() </a:t>
            </a:r>
          </a:p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      .when(predicate).to("</a:t>
            </a:r>
            <a:r>
              <a:rPr lang="en-US" altLang="ko-KR" sz="1000" dirty="0" err="1">
                <a:latin typeface="나눔바른고딕" panose="020B0600000101010101" charset="-127"/>
                <a:ea typeface="나눔바른고딕" panose="020B0600000101010101" charset="-127"/>
              </a:rPr>
              <a:t>jms:xmlOrders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") </a:t>
            </a:r>
          </a:p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       .when(predicate).to("</a:t>
            </a:r>
            <a:r>
              <a:rPr lang="en-US" altLang="ko-KR" sz="1000" dirty="0" err="1">
                <a:latin typeface="나눔바른고딕" panose="020B0600000101010101" charset="-127"/>
                <a:ea typeface="나눔바른고딕" panose="020B0600000101010101" charset="-127"/>
              </a:rPr>
              <a:t>jms:csvOrders</a:t>
            </a:r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"); </a:t>
            </a:r>
            <a:endParaRPr lang="ko-KR" altLang="en-US" sz="1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AutoShape 63"/>
          <p:cNvSpPr>
            <a:spLocks noChangeArrowheads="1"/>
          </p:cNvSpPr>
          <p:nvPr/>
        </p:nvSpPr>
        <p:spPr bwMode="auto">
          <a:xfrm>
            <a:off x="5327324" y="5663256"/>
            <a:ext cx="841837" cy="676065"/>
          </a:xfrm>
          <a:prstGeom prst="roundRect">
            <a:avLst>
              <a:gd name="adj" fmla="val 0"/>
            </a:avLst>
          </a:prstGeom>
          <a:solidFill>
            <a:srgbClr val="336699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222250">
              <a:buClr>
                <a:srgbClr val="016666"/>
              </a:buClr>
            </a:pPr>
            <a:r>
              <a:rPr lang="en-US" altLang="ko-KR" sz="1200" b="1" kern="0" dirty="0">
                <a:solidFill>
                  <a:srgbClr val="FFFFFF"/>
                </a:solidFill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Flow</a:t>
            </a:r>
          </a:p>
        </p:txBody>
      </p:sp>
      <p:sp>
        <p:nvSpPr>
          <p:cNvPr id="40" name="AutoShape 63"/>
          <p:cNvSpPr>
            <a:spLocks noChangeArrowheads="1"/>
          </p:cNvSpPr>
          <p:nvPr/>
        </p:nvSpPr>
        <p:spPr bwMode="auto">
          <a:xfrm>
            <a:off x="6279083" y="5663256"/>
            <a:ext cx="3217653" cy="6760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rIns="36000" anchor="t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Admin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을 통해서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Flow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와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Routing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을 </a:t>
            </a:r>
            <a:r>
              <a:rPr lang="ko-KR" altLang="en-US" sz="1100" b="1" kern="0" dirty="0" err="1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매핑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 하고 등록 관리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  <a:p>
            <a:pPr marL="171450" indent="-171450" defTabSz="222250">
              <a:spcAft>
                <a:spcPts val="6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등록된 </a:t>
            </a:r>
            <a:r>
              <a:rPr lang="en-US" altLang="ko-KR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Flow</a:t>
            </a:r>
            <a:r>
              <a:rPr lang="ko-KR" altLang="en-US" sz="1100" b="1" kern="0" dirty="0">
                <a:latin typeface="나눔바른고딕" panose="020B0600000101010101" charset="-127"/>
                <a:ea typeface="나눔바른고딕" panose="020B0600000101010101" charset="-127"/>
                <a:cs typeface="Arial" pitchFamily="34" charset="0"/>
              </a:rPr>
              <a:t>는 인터페이스에서 지정하여 관리</a:t>
            </a:r>
            <a:endParaRPr lang="en-US" altLang="ko-KR" sz="1100" b="1" kern="0" dirty="0">
              <a:latin typeface="나눔바른고딕" panose="020B0600000101010101" charset="-127"/>
              <a:ea typeface="나눔바른고딕" panose="020B0600000101010101" charset="-127"/>
              <a:cs typeface="Arial" pitchFamily="34" charset="0"/>
            </a:endParaRPr>
          </a:p>
        </p:txBody>
      </p:sp>
      <p:pic>
        <p:nvPicPr>
          <p:cNvPr id="41" name="Picture 2" descr="D:\0922_BXI 소개자료\image\screenshot-2016-09-23-17-15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" y="2577221"/>
            <a:ext cx="2666845" cy="14361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D:\0922_BXI 소개자료\image\screenshot-2016-09-23-14-34-0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01" y="3559278"/>
            <a:ext cx="2565843" cy="17984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D:\0922_BXI 소개자료\image\screenshot-2016-09-23-14-32-3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45" y="4970125"/>
            <a:ext cx="2710275" cy="149862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425726" y="2497269"/>
            <a:ext cx="103824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anchor="ctr"/>
          <a:lstStyle/>
          <a:p>
            <a:pPr algn="ctr" defTabSz="914400"/>
            <a:r>
              <a:rPr lang="ko-KR" altLang="en-US" sz="1100" b="1" kern="0" dirty="0" err="1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라우터</a:t>
            </a:r>
            <a:r>
              <a:rPr lang="ko-KR" altLang="en-US" sz="11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 관리</a:t>
            </a:r>
            <a:endParaRPr lang="en-US" altLang="ko-KR" sz="1100" b="1" kern="0" dirty="0">
              <a:solidFill>
                <a:srgbClr val="4D4D4D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11037" y="3428473"/>
            <a:ext cx="107403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anchor="ctr"/>
          <a:lstStyle/>
          <a:p>
            <a:pPr algn="ctr" defTabSz="914400"/>
            <a:r>
              <a:rPr lang="ko-KR" altLang="en-US" sz="1100" b="1" kern="0" dirty="0" err="1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플로우</a:t>
            </a:r>
            <a:r>
              <a:rPr lang="ko-KR" altLang="en-US" sz="11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 관리</a:t>
            </a:r>
            <a:endParaRPr lang="en-US" altLang="ko-KR" sz="1100" b="1" kern="0" dirty="0">
              <a:solidFill>
                <a:srgbClr val="4D4D4D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58512" y="4841594"/>
            <a:ext cx="142371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none" anchor="ctr"/>
          <a:lstStyle/>
          <a:p>
            <a:pPr algn="ctr" defTabSz="914400"/>
            <a:r>
              <a:rPr lang="ko-KR" altLang="en-US" sz="1100" b="1" kern="0" dirty="0" err="1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플로우</a:t>
            </a:r>
            <a:r>
              <a:rPr lang="en-US" altLang="ko-KR" sz="11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100" b="1" kern="0" dirty="0" err="1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라우터</a:t>
            </a:r>
            <a:r>
              <a:rPr lang="ko-KR" altLang="en-US" sz="11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1" kern="0" dirty="0" err="1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매핑</a:t>
            </a:r>
            <a:endParaRPr lang="en-US" altLang="ko-KR" sz="1100" b="1" kern="0" dirty="0">
              <a:solidFill>
                <a:srgbClr val="4D4D4D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5747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390899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요건 구축 방안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en-US" altLang="ko-KR" sz="2000" spc="-100" dirty="0">
                <a:cs typeface="Arial" pitchFamily="34" charset="0"/>
              </a:rPr>
              <a:t>5.5 API Server </a:t>
            </a:r>
            <a:r>
              <a:rPr lang="ko-KR" altLang="en-US" sz="2000" spc="-100" dirty="0">
                <a:cs typeface="Arial" pitchFamily="34" charset="0"/>
              </a:rPr>
              <a:t>구현방안</a:t>
            </a:r>
            <a:r>
              <a:rPr lang="en-US" altLang="ko-KR" sz="2000" spc="-100" dirty="0">
                <a:cs typeface="Arial" pitchFamily="34" charset="0"/>
              </a:rPr>
              <a:t> 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5.5.3 Web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화면을 통한 구축방식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BX Integrator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신규업무 추가 및 변경 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UX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업무적용에 필요한 모든 정보를 등록 및 관리할 수 있는 개발 편의성을 제공합니다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제공되는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신규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Camel Router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개발하여 등록할 수 있습니다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Router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및 </a:t>
                </a: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Flow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기반 유연한 </a:t>
                </a:r>
                <a:r>
                  <a:rPr lang="en-US" altLang="ko-KR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Interface </a:t>
                </a:r>
                <a:r>
                  <a:rPr lang="ko-KR" altLang="en-US" sz="1100" b="0" kern="0" noProof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정의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9" y="2557636"/>
            <a:ext cx="2102062" cy="137889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5" name="그림 5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2557636"/>
            <a:ext cx="2102400" cy="13788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6" name="그림 5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08" y="5002528"/>
            <a:ext cx="2102400" cy="13788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7" name="그림 56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74" y="5002528"/>
            <a:ext cx="2102400" cy="13788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8" name="그림 5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5" y="2557636"/>
            <a:ext cx="2102400" cy="13788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6" name="AutoShape 63"/>
          <p:cNvSpPr>
            <a:spLocks noChangeArrowheads="1"/>
          </p:cNvSpPr>
          <p:nvPr/>
        </p:nvSpPr>
        <p:spPr bwMode="auto">
          <a:xfrm>
            <a:off x="561975" y="4149739"/>
            <a:ext cx="1620000" cy="627534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lIns="36000" tIns="36000" rIns="36000" bIns="36000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연계 시스템 정보 등록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프로토콜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IP/Port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등록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AutoShape 63"/>
          <p:cNvSpPr>
            <a:spLocks noChangeArrowheads="1"/>
          </p:cNvSpPr>
          <p:nvPr/>
        </p:nvSpPr>
        <p:spPr bwMode="auto">
          <a:xfrm>
            <a:off x="4167187" y="4149739"/>
            <a:ext cx="1620000" cy="627534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lIns="36000" tIns="36000" rIns="36000" bIns="36000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인터페이스 정의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요청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응답 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Flow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할당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AutoShape 63"/>
          <p:cNvSpPr>
            <a:spLocks noChangeArrowheads="1"/>
          </p:cNvSpPr>
          <p:nvPr/>
        </p:nvSpPr>
        <p:spPr bwMode="auto">
          <a:xfrm>
            <a:off x="7772400" y="4149739"/>
            <a:ext cx="1620000" cy="627534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lIns="36000" tIns="36000" rIns="36000" bIns="36000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거래 테스트 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거래로그 확인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8104415" y="4709481"/>
            <a:ext cx="1008000" cy="2879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t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63"/>
          <p:cNvSpPr>
            <a:spLocks noChangeArrowheads="1"/>
          </p:cNvSpPr>
          <p:nvPr/>
        </p:nvSpPr>
        <p:spPr bwMode="auto">
          <a:xfrm>
            <a:off x="2364581" y="4149739"/>
            <a:ext cx="1620000" cy="627534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lIns="36000" tIns="36000" rIns="36000" bIns="36000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동작에 대한 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Router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정의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Flow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정의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(Router </a:t>
            </a: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묶음</a:t>
            </a:r>
            <a:r>
              <a:rPr lang="en-US" altLang="ko-KR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3" name="AutoShape 63"/>
          <p:cNvSpPr>
            <a:spLocks noChangeArrowheads="1"/>
          </p:cNvSpPr>
          <p:nvPr/>
        </p:nvSpPr>
        <p:spPr bwMode="auto">
          <a:xfrm>
            <a:off x="5969793" y="4149739"/>
            <a:ext cx="1620000" cy="627534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lIns="36000" tIns="36000" rIns="36000" bIns="36000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71450" indent="-171450" defTabSz="222250">
              <a:spcAft>
                <a:spcPts val="300"/>
              </a:spcAft>
              <a:buClr>
                <a:srgbClr val="016666"/>
              </a:buClr>
              <a:buFont typeface="Arial" panose="020B0604020202020204" pitchFamily="34" charset="0"/>
              <a:buChar char="•"/>
            </a:pPr>
            <a:r>
              <a:rPr lang="ko-KR" altLang="en-US" sz="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변환 룰 등록</a:t>
            </a:r>
            <a:endParaRPr lang="en-US" altLang="ko-KR" sz="9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위로 구부러진 화살표 46"/>
          <p:cNvSpPr/>
          <p:nvPr/>
        </p:nvSpPr>
        <p:spPr bwMode="auto">
          <a:xfrm>
            <a:off x="1549305" y="4777273"/>
            <a:ext cx="1298669" cy="361691"/>
          </a:xfrm>
          <a:prstGeom prst="curvedUpArrow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92075" rIns="92075" bIns="92075" rtlCol="0" anchor="ctr" anchorCtr="1"/>
          <a:lstStyle/>
          <a:p>
            <a:pPr algn="ctr" eaLnBrk="0" hangingPunct="0"/>
            <a:endParaRPr kumimoji="0" lang="ko-KR" altLang="en-US" sz="10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893990" y="4709481"/>
            <a:ext cx="1008000" cy="2879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t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위로 구부러진 화살표 48"/>
          <p:cNvSpPr/>
          <p:nvPr/>
        </p:nvSpPr>
        <p:spPr bwMode="auto">
          <a:xfrm>
            <a:off x="5209290" y="4777273"/>
            <a:ext cx="1298669" cy="361691"/>
          </a:xfrm>
          <a:prstGeom prst="curvedUpArrow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92075" rIns="92075" bIns="92075" rtlCol="0" anchor="ctr" anchorCtr="1"/>
          <a:lstStyle/>
          <a:p>
            <a:pPr algn="ctr" eaLnBrk="0" hangingPunct="0"/>
            <a:endParaRPr kumimoji="0" lang="ko-KR" altLang="en-US" sz="10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13"/>
          <p:cNvSpPr>
            <a:spLocks noChangeArrowheads="1"/>
          </p:cNvSpPr>
          <p:nvPr/>
        </p:nvSpPr>
        <p:spPr bwMode="auto">
          <a:xfrm>
            <a:off x="4456340" y="4709481"/>
            <a:ext cx="1008000" cy="2879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t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위로 구부러진 화살표 50"/>
          <p:cNvSpPr/>
          <p:nvPr/>
        </p:nvSpPr>
        <p:spPr bwMode="auto">
          <a:xfrm>
            <a:off x="3334508" y="3778392"/>
            <a:ext cx="1298669" cy="361691"/>
          </a:xfrm>
          <a:prstGeom prst="curvedUpArrow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none" lIns="92075" tIns="92075" rIns="92075" bIns="92075" rtlCol="0" anchor="ctr" anchorCtr="1"/>
          <a:lstStyle/>
          <a:p>
            <a:pPr algn="ctr" eaLnBrk="0" hangingPunct="0"/>
            <a:endParaRPr kumimoji="0" lang="ko-KR" altLang="en-US" sz="10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위로 구부러진 화살표 51"/>
          <p:cNvSpPr/>
          <p:nvPr/>
        </p:nvSpPr>
        <p:spPr bwMode="auto">
          <a:xfrm>
            <a:off x="6994493" y="3778392"/>
            <a:ext cx="1298669" cy="361691"/>
          </a:xfrm>
          <a:prstGeom prst="curvedUpArrow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none" lIns="92075" tIns="92075" rIns="92075" bIns="92075" rtlCol="0" anchor="ctr" anchorCtr="1"/>
          <a:lstStyle/>
          <a:p>
            <a:pPr algn="ctr" eaLnBrk="0" hangingPunct="0"/>
            <a:endParaRPr kumimoji="0" lang="ko-KR" altLang="en-US" sz="10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2670581" y="3939072"/>
            <a:ext cx="1008000" cy="2879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t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6253013" y="3939072"/>
            <a:ext cx="1008000" cy="2879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t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kumimoji="0" lang="ko-KR" altLang="en-US" sz="10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매핑</a:t>
            </a:r>
            <a:endParaRPr kumimoji="0" lang="en-US" altLang="ko-KR" sz="1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amel component eclipse from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99" y="2557636"/>
            <a:ext cx="2030364" cy="9023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172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5390899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5. </a:t>
            </a:r>
            <a:r>
              <a:rPr lang="ko-KR" altLang="en-US" sz="2800" spc="-100" dirty="0">
                <a:cs typeface="Arial" pitchFamily="34" charset="0"/>
              </a:rPr>
              <a:t>요건 구축 방안 </a:t>
            </a:r>
            <a:r>
              <a:rPr lang="en-US" altLang="ko-KR" sz="2800" spc="-100" dirty="0">
                <a:cs typeface="Arial" pitchFamily="34" charset="0"/>
              </a:rPr>
              <a:t>&gt; </a:t>
            </a:r>
            <a:r>
              <a:rPr lang="en-US" altLang="ko-KR" sz="2000" spc="-100" dirty="0">
                <a:cs typeface="Arial" pitchFamily="34" charset="0"/>
              </a:rPr>
              <a:t>5.5 API Server </a:t>
            </a:r>
            <a:r>
              <a:rPr lang="ko-KR" altLang="en-US" sz="2000" spc="-100" dirty="0">
                <a:cs typeface="Arial" pitchFamily="34" charset="0"/>
              </a:rPr>
              <a:t>구현방안</a:t>
            </a:r>
            <a:r>
              <a:rPr lang="en-US" altLang="ko-KR" sz="2000" spc="-100" dirty="0">
                <a:cs typeface="Arial" pitchFamily="34" charset="0"/>
              </a:rPr>
              <a:t> 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21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75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5.5.4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인터페이스 방안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BX Integrator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계열사 각 시스템과의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위한 다양한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및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Protocol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지원합니다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Custom Router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개발하여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System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과의 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지원할 수 있습니다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854026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just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시스템 인터페이스 방안</a:t>
                </a:r>
                <a:endPara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03276"/>
            <a:ext cx="9374188" cy="4356000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67090" y="2505717"/>
            <a:ext cx="6190099" cy="265113"/>
          </a:xfrm>
          <a:prstGeom prst="roundRect">
            <a:avLst>
              <a:gd name="adj" fmla="val 50000"/>
            </a:avLst>
          </a:prstGeom>
          <a:solidFill>
            <a:srgbClr val="A3A3A3"/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BX-Integrator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4954" y="2455097"/>
            <a:ext cx="1054459" cy="341505"/>
          </a:xfrm>
          <a:prstGeom prst="roundRect">
            <a:avLst>
              <a:gd name="adj" fmla="val 50000"/>
            </a:avLst>
          </a:prstGeom>
          <a:solidFill>
            <a:srgbClr val="A3A3A3"/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계열사 시스템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14954" y="2860097"/>
            <a:ext cx="1054459" cy="326915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</a:endParaRPr>
          </a:p>
        </p:txBody>
      </p:sp>
      <p:pic>
        <p:nvPicPr>
          <p:cNvPr id="15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71967" y="3017651"/>
            <a:ext cx="418297" cy="546594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16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71967" y="3994774"/>
            <a:ext cx="418297" cy="546594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17" name="Picture 74" descr="other server large_s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71967" y="4952677"/>
            <a:ext cx="418297" cy="546594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8709072" y="3636952"/>
            <a:ext cx="807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기간시스템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20665" y="4607456"/>
            <a:ext cx="691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EAI</a:t>
            </a:r>
            <a:endParaRPr lang="ko-KR" altLang="en-US" sz="9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734311" y="5584579"/>
            <a:ext cx="691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ESB</a:t>
            </a:r>
            <a:endParaRPr lang="ko-KR" altLang="en-US" sz="9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19445" y="2865751"/>
            <a:ext cx="1740172" cy="3271364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8152593" y="4087706"/>
            <a:ext cx="362361" cy="8694"/>
          </a:xfrm>
          <a:prstGeom prst="straightConnector1">
            <a:avLst/>
          </a:prstGeom>
          <a:ln>
            <a:solidFill>
              <a:srgbClr val="002060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138770" y="5579786"/>
            <a:ext cx="376184" cy="4793"/>
          </a:xfrm>
          <a:prstGeom prst="straightConnector1">
            <a:avLst/>
          </a:prstGeom>
          <a:ln>
            <a:solidFill>
              <a:srgbClr val="002060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87807" y="2903233"/>
            <a:ext cx="1199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Internal Gateway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2713" y="6248275"/>
            <a:ext cx="1377300" cy="261610"/>
          </a:xfrm>
          <a:prstGeom prst="rect">
            <a:avLst/>
          </a:prstGeom>
          <a:solidFill>
            <a:srgbClr val="3A77B4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지원 통신 프로토콜</a:t>
            </a:r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5328106" y="3299877"/>
            <a:ext cx="1327800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ea"/>
                <a:ea typeface="+mj-ea"/>
              </a:rPr>
              <a:t>TCP/IP</a:t>
            </a: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5329837" y="3682843"/>
            <a:ext cx="1324339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HTTP/HTTPS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325145" y="4065809"/>
            <a:ext cx="1333723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JMS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5325186" y="4448775"/>
            <a:ext cx="1333640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SSL/TSL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5325185" y="4831741"/>
            <a:ext cx="1333642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SOAP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3" name="Rectangle 23"/>
          <p:cNvSpPr>
            <a:spLocks noChangeArrowheads="1"/>
          </p:cNvSpPr>
          <p:nvPr/>
        </p:nvSpPr>
        <p:spPr bwMode="auto">
          <a:xfrm>
            <a:off x="5325185" y="5597672"/>
            <a:ext cx="1333642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Middleware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5325186" y="5214707"/>
            <a:ext cx="1333640" cy="264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REST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36308" y="3222368"/>
            <a:ext cx="1541284" cy="2734432"/>
          </a:xfrm>
          <a:prstGeom prst="rect">
            <a:avLst/>
          </a:prstGeom>
          <a:noFill/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54099" y="2860097"/>
            <a:ext cx="1103090" cy="32770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499799"/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7150992" y="3126126"/>
            <a:ext cx="904654" cy="347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Plain Text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ea"/>
                <a:ea typeface="+mj-ea"/>
              </a:rPr>
              <a:t>(FLD)</a:t>
            </a: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7150992" y="3703675"/>
            <a:ext cx="904654" cy="347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none" anchor="ctr"/>
          <a:lstStyle/>
          <a:p>
            <a:pPr algn="ctr" defTabSz="914400"/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JSON</a:t>
            </a: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7150992" y="4281224"/>
            <a:ext cx="904654" cy="347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none" anchor="ctr"/>
          <a:lstStyle/>
          <a:p>
            <a:pPr algn="ctr" defTabSz="914400"/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XML</a:t>
            </a:r>
          </a:p>
        </p:txBody>
      </p:sp>
      <p:sp>
        <p:nvSpPr>
          <p:cNvPr id="40" name="Rectangle 23"/>
          <p:cNvSpPr>
            <a:spLocks noChangeArrowheads="1"/>
          </p:cNvSpPr>
          <p:nvPr/>
        </p:nvSpPr>
        <p:spPr bwMode="auto">
          <a:xfrm>
            <a:off x="7150992" y="4858773"/>
            <a:ext cx="904654" cy="347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none" anchor="ctr"/>
          <a:lstStyle/>
          <a:p>
            <a:pPr algn="ctr" defTabSz="914400"/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Delimiter</a:t>
            </a: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7149496" y="5436321"/>
            <a:ext cx="906150" cy="3475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none" anchor="ctr"/>
          <a:lstStyle/>
          <a:p>
            <a:pPr algn="ctr" defTabSz="914400"/>
            <a:r>
              <a:rPr lang="en-US" altLang="ko-KR" sz="900" b="1" kern="0" dirty="0">
                <a:solidFill>
                  <a:srgbClr val="4D4D4D"/>
                </a:solidFill>
                <a:latin typeface="+mj-ea"/>
                <a:ea typeface="+mj-ea"/>
              </a:rPr>
              <a:t>Key / Value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087776" y="3017651"/>
            <a:ext cx="1030899" cy="28443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</a:endParaRPr>
          </a:p>
        </p:txBody>
      </p:sp>
      <p:cxnSp>
        <p:nvCxnSpPr>
          <p:cNvPr id="43" name="꺾인 연결선 42"/>
          <p:cNvCxnSpPr>
            <a:stCxn id="27" idx="0"/>
            <a:endCxn id="35" idx="2"/>
          </p:cNvCxnSpPr>
          <p:nvPr/>
        </p:nvCxnSpPr>
        <p:spPr>
          <a:xfrm rot="5400000" flipH="1" flipV="1">
            <a:off x="5833419" y="6074745"/>
            <a:ext cx="291475" cy="5558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3825" y="6245589"/>
            <a:ext cx="1377300" cy="261610"/>
          </a:xfrm>
          <a:prstGeom prst="rect">
            <a:avLst/>
          </a:prstGeom>
          <a:solidFill>
            <a:srgbClr val="3A77B4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</a:rPr>
              <a:t>지원 메시지 타입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45" name="꺾인 연결선 44"/>
          <p:cNvCxnSpPr>
            <a:stCxn id="44" idx="0"/>
          </p:cNvCxnSpPr>
          <p:nvPr/>
        </p:nvCxnSpPr>
        <p:spPr>
          <a:xfrm rot="5400000" flipH="1" flipV="1">
            <a:off x="7393875" y="6036891"/>
            <a:ext cx="357299" cy="6009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3377823" y="2862607"/>
            <a:ext cx="1634083" cy="1126968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1499799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Flow #1</a:t>
            </a:r>
          </a:p>
        </p:txBody>
      </p:sp>
      <p:sp>
        <p:nvSpPr>
          <p:cNvPr id="47" name="모서리가 둥근 직사각형 11"/>
          <p:cNvSpPr/>
          <p:nvPr/>
        </p:nvSpPr>
        <p:spPr bwMode="gray">
          <a:xfrm>
            <a:off x="3481388" y="3151888"/>
            <a:ext cx="599189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#0</a:t>
            </a: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4249577" y="3151888"/>
            <a:ext cx="606631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#N</a:t>
            </a:r>
          </a:p>
        </p:txBody>
      </p:sp>
      <p:sp>
        <p:nvSpPr>
          <p:cNvPr id="49" name="모서리가 둥근 직사각형 11"/>
          <p:cNvSpPr/>
          <p:nvPr/>
        </p:nvSpPr>
        <p:spPr bwMode="gray">
          <a:xfrm>
            <a:off x="3487577" y="3566252"/>
            <a:ext cx="600218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#N</a:t>
            </a:r>
          </a:p>
        </p:txBody>
      </p:sp>
      <p:sp>
        <p:nvSpPr>
          <p:cNvPr id="50" name="모서리가 둥근 직사각형 11"/>
          <p:cNvSpPr/>
          <p:nvPr/>
        </p:nvSpPr>
        <p:spPr bwMode="gray">
          <a:xfrm>
            <a:off x="4263975" y="3566252"/>
            <a:ext cx="600218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#0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3966989" y="3542755"/>
            <a:ext cx="461665" cy="295915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955495" y="3125839"/>
            <a:ext cx="461665" cy="295915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159" y="2505716"/>
            <a:ext cx="1301343" cy="265113"/>
          </a:xfrm>
          <a:prstGeom prst="roundRect">
            <a:avLst>
              <a:gd name="adj" fmla="val 50000"/>
            </a:avLst>
          </a:prstGeom>
          <a:solidFill>
            <a:srgbClr val="A3A3A3"/>
          </a:solidFill>
          <a:ln w="38100">
            <a:noFill/>
          </a:ln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API Gateway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H="1">
            <a:off x="1817507" y="2806591"/>
            <a:ext cx="8545" cy="3560773"/>
          </a:xfrm>
          <a:prstGeom prst="line">
            <a:avLst/>
          </a:prstGeom>
          <a:ln>
            <a:solidFill>
              <a:srgbClr val="97BA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422159" y="2860097"/>
            <a:ext cx="1258613" cy="326915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0206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6" name="Rectangle 23"/>
          <p:cNvSpPr>
            <a:spLocks noChangeArrowheads="1"/>
          </p:cNvSpPr>
          <p:nvPr/>
        </p:nvSpPr>
        <p:spPr bwMode="auto">
          <a:xfrm>
            <a:off x="2079419" y="3295119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HTTP</a:t>
            </a:r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2079419" y="3654222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SOAP</a:t>
            </a:r>
          </a:p>
        </p:txBody>
      </p:sp>
      <p:sp>
        <p:nvSpPr>
          <p:cNvPr id="58" name="Rectangle 23"/>
          <p:cNvSpPr>
            <a:spLocks noChangeArrowheads="1"/>
          </p:cNvSpPr>
          <p:nvPr/>
        </p:nvSpPr>
        <p:spPr bwMode="auto">
          <a:xfrm>
            <a:off x="2079419" y="4034897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REST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9" name="왼쪽/오른쪽 화살표 58"/>
          <p:cNvSpPr/>
          <p:nvPr/>
        </p:nvSpPr>
        <p:spPr bwMode="gray">
          <a:xfrm>
            <a:off x="1650031" y="3279160"/>
            <a:ext cx="317059" cy="227422"/>
          </a:xfrm>
          <a:prstGeom prst="leftRightArrow">
            <a:avLst>
              <a:gd name="adj1" fmla="val 50000"/>
              <a:gd name="adj2" fmla="val 323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1200" b="1">
              <a:solidFill>
                <a:srgbClr val="00B0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60" name="Picture 1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" y="5118312"/>
            <a:ext cx="1123968" cy="8335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2918" y="4087706"/>
            <a:ext cx="1107207" cy="83745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62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" y="3104388"/>
            <a:ext cx="1123969" cy="823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975627" y="2860097"/>
            <a:ext cx="1273122" cy="3277017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1499799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External Gateway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Rectangle 23"/>
          <p:cNvSpPr>
            <a:spLocks noChangeArrowheads="1"/>
          </p:cNvSpPr>
          <p:nvPr/>
        </p:nvSpPr>
        <p:spPr bwMode="auto">
          <a:xfrm>
            <a:off x="2235310" y="3249797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HTTP</a:t>
            </a:r>
          </a:p>
        </p:txBody>
      </p:sp>
      <p:sp>
        <p:nvSpPr>
          <p:cNvPr id="65" name="Rectangle 23"/>
          <p:cNvSpPr>
            <a:spLocks noChangeArrowheads="1"/>
          </p:cNvSpPr>
          <p:nvPr/>
        </p:nvSpPr>
        <p:spPr bwMode="auto">
          <a:xfrm>
            <a:off x="2235310" y="3608900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SOAP</a:t>
            </a:r>
          </a:p>
        </p:txBody>
      </p:sp>
      <p:sp>
        <p:nvSpPr>
          <p:cNvPr id="66" name="Rectangle 23"/>
          <p:cNvSpPr>
            <a:spLocks noChangeArrowheads="1"/>
          </p:cNvSpPr>
          <p:nvPr/>
        </p:nvSpPr>
        <p:spPr bwMode="auto">
          <a:xfrm>
            <a:off x="2235310" y="3989575"/>
            <a:ext cx="618835" cy="211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rgbClr val="4D4D4D"/>
                </a:solidFill>
                <a:latin typeface="나눔바른고딕" panose="020B0600000101010101" charset="-127"/>
                <a:ea typeface="나눔바른고딕" panose="020B0600000101010101" charset="-127"/>
              </a:rPr>
              <a:t>REST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7" name="Rectangle 13"/>
          <p:cNvSpPr>
            <a:spLocks noChangeArrowheads="1"/>
          </p:cNvSpPr>
          <p:nvPr/>
        </p:nvSpPr>
        <p:spPr bwMode="auto">
          <a:xfrm>
            <a:off x="3377594" y="5002286"/>
            <a:ext cx="1634083" cy="1126968"/>
          </a:xfrm>
          <a:prstGeom prst="roundRect">
            <a:avLst/>
          </a:prstGeom>
          <a:solidFill>
            <a:srgbClr val="3A77B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1499799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Flow #N</a:t>
            </a:r>
          </a:p>
        </p:txBody>
      </p:sp>
      <p:sp>
        <p:nvSpPr>
          <p:cNvPr id="68" name="모서리가 둥근 직사각형 11"/>
          <p:cNvSpPr/>
          <p:nvPr/>
        </p:nvSpPr>
        <p:spPr bwMode="gray">
          <a:xfrm>
            <a:off x="3481159" y="5291567"/>
            <a:ext cx="599189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#0</a:t>
            </a:r>
          </a:p>
        </p:txBody>
      </p:sp>
      <p:sp>
        <p:nvSpPr>
          <p:cNvPr id="69" name="모서리가 둥근 직사각형 68"/>
          <p:cNvSpPr/>
          <p:nvPr/>
        </p:nvSpPr>
        <p:spPr bwMode="gray">
          <a:xfrm>
            <a:off x="4249348" y="5291567"/>
            <a:ext cx="606631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#N</a:t>
            </a:r>
          </a:p>
        </p:txBody>
      </p:sp>
      <p:sp>
        <p:nvSpPr>
          <p:cNvPr id="70" name="모서리가 둥근 직사각형 11"/>
          <p:cNvSpPr/>
          <p:nvPr/>
        </p:nvSpPr>
        <p:spPr bwMode="gray">
          <a:xfrm>
            <a:off x="3487348" y="5705931"/>
            <a:ext cx="600218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#N</a:t>
            </a:r>
          </a:p>
        </p:txBody>
      </p:sp>
      <p:sp>
        <p:nvSpPr>
          <p:cNvPr id="71" name="모서리가 둥근 직사각형 11"/>
          <p:cNvSpPr/>
          <p:nvPr/>
        </p:nvSpPr>
        <p:spPr bwMode="gray">
          <a:xfrm>
            <a:off x="4263746" y="5705931"/>
            <a:ext cx="600218" cy="33440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Router #0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3966760" y="5682434"/>
            <a:ext cx="461665" cy="295915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3955266" y="5265518"/>
            <a:ext cx="461665" cy="295915"/>
          </a:xfrm>
          <a:prstGeom prst="rect">
            <a:avLst/>
          </a:prstGeom>
        </p:spPr>
        <p:txBody>
          <a:bodyPr vert="eaVert"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1222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b="1" dirty="0" err="1">
              <a:solidFill>
                <a:srgbClr val="1222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265" y="4123202"/>
            <a:ext cx="461665" cy="709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………..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56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909891" y="1391591"/>
            <a:ext cx="2338915" cy="3257454"/>
            <a:chOff x="6909891" y="1391591"/>
            <a:chExt cx="2338915" cy="3257454"/>
          </a:xfrm>
        </p:grpSpPr>
        <p:sp>
          <p:nvSpPr>
            <p:cNvPr id="3" name="타원 2"/>
            <p:cNvSpPr/>
            <p:nvPr/>
          </p:nvSpPr>
          <p:spPr>
            <a:xfrm>
              <a:off x="7727436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544981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7727436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854498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909891" y="3095742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727436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544981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727436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54498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09891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904415" y="1578837"/>
              <a:ext cx="349866" cy="3397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23770" y="3309621"/>
              <a:ext cx="312186" cy="2941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7650" y="4157809"/>
              <a:ext cx="348306" cy="2786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908555" y="3291560"/>
              <a:ext cx="345726" cy="31218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726421" y="2440054"/>
              <a:ext cx="348306" cy="32766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8809171" y="3309621"/>
              <a:ext cx="175443" cy="27606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8738219" y="1616247"/>
              <a:ext cx="317346" cy="25800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6909891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12533" y="2432323"/>
              <a:ext cx="315683" cy="315683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6909891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103129" y="1577312"/>
              <a:ext cx="309908" cy="32192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7927272" y="4151091"/>
              <a:ext cx="304153" cy="2920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8741939" y="4136172"/>
              <a:ext cx="309908" cy="32192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7929706" y="2440204"/>
              <a:ext cx="299285" cy="30444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15300" y="1391591"/>
            <a:ext cx="3156460" cy="3257454"/>
            <a:chOff x="515300" y="1391591"/>
            <a:chExt cx="3156460" cy="3257454"/>
          </a:xfrm>
        </p:grpSpPr>
        <p:sp>
          <p:nvSpPr>
            <p:cNvPr id="28" name="타원 27"/>
            <p:cNvSpPr/>
            <p:nvPr/>
          </p:nvSpPr>
          <p:spPr>
            <a:xfrm>
              <a:off x="2967935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967935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967935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434" y="1578837"/>
              <a:ext cx="332826" cy="33282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524" y="2414616"/>
              <a:ext cx="278645" cy="312186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77" y="3281801"/>
              <a:ext cx="315683" cy="315683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967935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914" y="4127271"/>
              <a:ext cx="349866" cy="339722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1332845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50390" y="1396786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332845" y="2246264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15039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1530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332845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150390" y="3095742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332845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150390" y="3945220"/>
              <a:ext cx="703825" cy="703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515300" y="3945220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09824" y="1578837"/>
              <a:ext cx="349866" cy="33972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29179" y="3309621"/>
              <a:ext cx="312186" cy="29412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693059" y="4157809"/>
              <a:ext cx="348306" cy="2786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1513964" y="3291560"/>
              <a:ext cx="345726" cy="31218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2331830" y="2440054"/>
              <a:ext cx="348306" cy="3276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414580" y="3309621"/>
              <a:ext cx="175443" cy="27606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2343628" y="1616247"/>
              <a:ext cx="317346" cy="258005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515300" y="2246264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8000"/>
            </a:blip>
            <a:stretch>
              <a:fillRect/>
            </a:stretch>
          </p:blipFill>
          <p:spPr>
            <a:xfrm>
              <a:off x="717942" y="2432323"/>
              <a:ext cx="315683" cy="315683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515300" y="1391591"/>
              <a:ext cx="703825" cy="703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0"/>
            </a:blip>
            <a:stretch>
              <a:fillRect/>
            </a:stretch>
          </p:blipFill>
          <p:spPr>
            <a:xfrm>
              <a:off x="708538" y="1577312"/>
              <a:ext cx="309908" cy="3219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lum bright="50000"/>
            </a:blip>
            <a:stretch>
              <a:fillRect/>
            </a:stretch>
          </p:blipFill>
          <p:spPr>
            <a:xfrm>
              <a:off x="1535115" y="2429694"/>
              <a:ext cx="299285" cy="30444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 cstate="print">
              <a:lum bright="50000"/>
            </a:blip>
            <a:stretch>
              <a:fillRect/>
            </a:stretch>
          </p:blipFill>
          <p:spPr>
            <a:xfrm>
              <a:off x="1532681" y="4151091"/>
              <a:ext cx="304153" cy="29208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 cstate="print">
              <a:lum bright="50000"/>
            </a:blip>
            <a:stretch>
              <a:fillRect/>
            </a:stretch>
          </p:blipFill>
          <p:spPr>
            <a:xfrm>
              <a:off x="2347348" y="4136172"/>
              <a:ext cx="309908" cy="321920"/>
            </a:xfrm>
            <a:prstGeom prst="rect">
              <a:avLst/>
            </a:prstGeom>
          </p:spPr>
        </p:pic>
      </p:grpSp>
      <p:grpSp>
        <p:nvGrpSpPr>
          <p:cNvPr id="60" name="그룹 112"/>
          <p:cNvGrpSpPr/>
          <p:nvPr/>
        </p:nvGrpSpPr>
        <p:grpSpPr>
          <a:xfrm>
            <a:off x="3783543" y="1391591"/>
            <a:ext cx="3156460" cy="3257454"/>
            <a:chOff x="515224" y="1391591"/>
            <a:chExt cx="3156460" cy="3257454"/>
          </a:xfrm>
        </p:grpSpPr>
        <p:sp>
          <p:nvSpPr>
            <p:cNvPr id="61" name="타원 60"/>
            <p:cNvSpPr/>
            <p:nvPr/>
          </p:nvSpPr>
          <p:spPr>
            <a:xfrm>
              <a:off x="133276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2150314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67859" y="1396786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33276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15031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2967859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1522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133276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2150314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33276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15031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15224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1509748" y="1578837"/>
              <a:ext cx="349866" cy="339722"/>
            </a:xfrm>
            <a:prstGeom prst="rect">
              <a:avLst/>
            </a:prstGeom>
          </p:spPr>
        </p:pic>
        <p:sp>
          <p:nvSpPr>
            <p:cNvPr id="74" name="타원 73"/>
            <p:cNvSpPr/>
            <p:nvPr/>
          </p:nvSpPr>
          <p:spPr>
            <a:xfrm>
              <a:off x="2967859" y="3095742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print">
              <a:lum bright="100000" contrast="20000"/>
            </a:blip>
            <a:stretch>
              <a:fillRect/>
            </a:stretch>
          </p:blipFill>
          <p:spPr>
            <a:xfrm>
              <a:off x="3153358" y="1578837"/>
              <a:ext cx="332826" cy="33282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print">
              <a:lum bright="100000" contrast="20000"/>
            </a:blip>
            <a:stretch>
              <a:fillRect/>
            </a:stretch>
          </p:blipFill>
          <p:spPr>
            <a:xfrm>
              <a:off x="729103" y="3309621"/>
              <a:ext cx="312186" cy="29412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 cstate="print">
              <a:lum bright="100000" contrast="20000"/>
            </a:blip>
            <a:stretch>
              <a:fillRect/>
            </a:stretch>
          </p:blipFill>
          <p:spPr>
            <a:xfrm>
              <a:off x="692983" y="4157809"/>
              <a:ext cx="348306" cy="27864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 cstate="print">
              <a:lum bright="100000" contrast="20000"/>
            </a:blip>
            <a:stretch>
              <a:fillRect/>
            </a:stretch>
          </p:blipFill>
          <p:spPr>
            <a:xfrm>
              <a:off x="1513888" y="3291560"/>
              <a:ext cx="345726" cy="31218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4" cstate="print">
              <a:lum bright="100000" contrast="20000"/>
            </a:blip>
            <a:stretch>
              <a:fillRect/>
            </a:stretch>
          </p:blipFill>
          <p:spPr>
            <a:xfrm>
              <a:off x="3180448" y="2414616"/>
              <a:ext cx="278645" cy="31218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lum bright="100000" contrast="20000"/>
            </a:blip>
            <a:stretch>
              <a:fillRect/>
            </a:stretch>
          </p:blipFill>
          <p:spPr>
            <a:xfrm>
              <a:off x="2331754" y="2440054"/>
              <a:ext cx="348306" cy="327666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2" cstate="print">
              <a:lum bright="100000" contrast="20000"/>
            </a:blip>
            <a:stretch>
              <a:fillRect/>
            </a:stretch>
          </p:blipFill>
          <p:spPr>
            <a:xfrm>
              <a:off x="1535038" y="2445953"/>
              <a:ext cx="299285" cy="30444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 cstate="print">
              <a:lum bright="100000" contrast="20000"/>
            </a:blip>
            <a:stretch>
              <a:fillRect/>
            </a:stretch>
          </p:blipFill>
          <p:spPr>
            <a:xfrm>
              <a:off x="2414504" y="3309621"/>
              <a:ext cx="175443" cy="27606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 cstate="print">
              <a:lum bright="100000" contrast="20000"/>
            </a:blip>
            <a:stretch>
              <a:fillRect/>
            </a:stretch>
          </p:blipFill>
          <p:spPr>
            <a:xfrm>
              <a:off x="2343552" y="1616247"/>
              <a:ext cx="317346" cy="258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3170501" y="3281801"/>
              <a:ext cx="315683" cy="31568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 cstate="print">
              <a:lum bright="100000" contrast="20000"/>
            </a:blip>
            <a:stretch>
              <a:fillRect/>
            </a:stretch>
          </p:blipFill>
          <p:spPr>
            <a:xfrm>
              <a:off x="1537764" y="4144371"/>
              <a:ext cx="304153" cy="292083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2343552" y="4130941"/>
              <a:ext cx="309908" cy="321920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2967859" y="3945220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 cstate="print">
              <a:lum bright="100000" contrast="20000"/>
            </a:blip>
            <a:stretch>
              <a:fillRect/>
            </a:stretch>
          </p:blipFill>
          <p:spPr>
            <a:xfrm>
              <a:off x="3144838" y="4127271"/>
              <a:ext cx="349866" cy="339722"/>
            </a:xfrm>
            <a:prstGeom prst="rect">
              <a:avLst/>
            </a:prstGeom>
          </p:spPr>
        </p:pic>
        <p:sp>
          <p:nvSpPr>
            <p:cNvPr id="89" name="타원 88"/>
            <p:cNvSpPr/>
            <p:nvPr/>
          </p:nvSpPr>
          <p:spPr>
            <a:xfrm>
              <a:off x="515224" y="2246264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9" cstate="print">
              <a:lum bright="100000" contrast="20000"/>
            </a:blip>
            <a:stretch>
              <a:fillRect/>
            </a:stretch>
          </p:blipFill>
          <p:spPr>
            <a:xfrm>
              <a:off x="717866" y="2432323"/>
              <a:ext cx="315683" cy="315683"/>
            </a:xfrm>
            <a:prstGeom prst="rect">
              <a:avLst/>
            </a:prstGeom>
          </p:spPr>
        </p:pic>
        <p:sp>
          <p:nvSpPr>
            <p:cNvPr id="91" name="타원 90"/>
            <p:cNvSpPr/>
            <p:nvPr/>
          </p:nvSpPr>
          <p:spPr>
            <a:xfrm>
              <a:off x="515224" y="1391591"/>
              <a:ext cx="703825" cy="7038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0" cstate="print">
              <a:lum bright="100000" contrast="20000"/>
            </a:blip>
            <a:stretch>
              <a:fillRect/>
            </a:stretch>
          </p:blipFill>
          <p:spPr>
            <a:xfrm>
              <a:off x="708462" y="1577312"/>
              <a:ext cx="309908" cy="321920"/>
            </a:xfrm>
            <a:prstGeom prst="rect">
              <a:avLst/>
            </a:prstGeom>
          </p:spPr>
        </p:pic>
      </p:grpSp>
      <p:sp>
        <p:nvSpPr>
          <p:cNvPr id="93" name="타원 92"/>
          <p:cNvSpPr/>
          <p:nvPr/>
        </p:nvSpPr>
        <p:spPr>
          <a:xfrm>
            <a:off x="2565694" y="648778"/>
            <a:ext cx="4743081" cy="474308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175379" y="2666377"/>
            <a:ext cx="304121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Ⅴ.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부문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606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1. </a:t>
            </a:r>
            <a:r>
              <a:rPr lang="ko-KR" altLang="en-US" sz="2800" spc="-100" dirty="0">
                <a:cs typeface="Arial" pitchFamily="34" charset="0"/>
              </a:rPr>
              <a:t>사업추진 일정</a:t>
            </a:r>
            <a:endParaRPr lang="ko-KR" altLang="en-US" sz="2000" spc="-100" dirty="0">
              <a:cs typeface="Arial" pitchFamily="34" charset="0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사업 추진 일정</a:t>
            </a:r>
          </a:p>
        </p:txBody>
      </p:sp>
      <p:graphicFrame>
        <p:nvGraphicFramePr>
          <p:cNvPr id="13" name="Group 10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47262"/>
              </p:ext>
            </p:extLst>
          </p:nvPr>
        </p:nvGraphicFramePr>
        <p:xfrm>
          <a:off x="281552" y="1618600"/>
          <a:ext cx="9207955" cy="4690720"/>
        </p:xfrm>
        <a:graphic>
          <a:graphicData uri="http://schemas.openxmlformats.org/drawingml/2006/table">
            <a:tbl>
              <a:tblPr/>
              <a:tblGrid>
                <a:gridCol w="747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713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69072">
                <a:tc gridSpan="2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0" marR="0" marT="31535" marB="315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M+1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M+2</a:t>
                      </a:r>
                      <a:endParaRPr kumimoji="1" lang="ko-KR" altLang="en-US" sz="1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31535" marB="31535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072">
                <a:tc rowSpan="2" gridSpan="2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나눔바른고딕"/>
                          <a:cs typeface="+mn-cs"/>
                        </a:rPr>
                        <a:t>Milestone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나눔바른고딕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72">
                <a:tc gridSpan="2"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072">
                <a:tc rowSpan="7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1"/>
                            <a:tileRect/>
                          </a:gradFill>
                          <a:effectLst/>
                          <a:latin typeface="맑은 고딕" panose="020B0503020000020004" pitchFamily="50" charset="-127"/>
                          <a:ea typeface="나눔바른고딕"/>
                          <a:cs typeface="+mn-cs"/>
                        </a:rPr>
                        <a:t>Task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개발요건 및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 API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개발 지침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확정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아키텍처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, </a:t>
                      </a:r>
                      <a:r>
                        <a:rPr lang="ko-KR" altLang="ko-KR" sz="1000" b="1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보안성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 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검토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개발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/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운영환경 구축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(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솔루션 도입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)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개발 및 구현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테스트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 (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시범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 / 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본 적용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)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현업인수검증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072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인수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/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인계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(</a:t>
                      </a:r>
                      <a:r>
                        <a:rPr lang="ko-KR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구축완료보고</a:t>
                      </a:r>
                      <a:r>
                        <a:rPr lang="en-US" altLang="ko-KR" sz="10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ea typeface="나눔바른고딕"/>
                        </a:rPr>
                        <a:t>)</a:t>
                      </a:r>
                      <a:endParaRPr lang="ko-KR" altLang="ko-KR" sz="10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/>
                        <a:ea typeface="나눔바른고딕"/>
                        <a:cs typeface="Times New Roman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31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1"/>
                          <a:tileRect/>
                        </a:gradFill>
                        <a:latin typeface="+mn-ea"/>
                        <a:ea typeface="+mn-ea"/>
                      </a:endParaRPr>
                    </a:p>
                  </a:txBody>
                  <a:tcPr marL="24202" marR="24202" marT="24258" marB="24258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2956922" y="2117420"/>
            <a:ext cx="432054" cy="4114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 b="1" dirty="0"/>
              <a:t>착수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보고</a:t>
            </a:r>
          </a:p>
        </p:txBody>
      </p:sp>
      <p:sp>
        <p:nvSpPr>
          <p:cNvPr id="15" name="타원 14"/>
          <p:cNvSpPr/>
          <p:nvPr/>
        </p:nvSpPr>
        <p:spPr>
          <a:xfrm>
            <a:off x="9021452" y="2117420"/>
            <a:ext cx="432054" cy="4114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 b="1" dirty="0"/>
              <a:t>완료보고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8984340" y="2097360"/>
            <a:ext cx="7042" cy="4212000"/>
          </a:xfrm>
          <a:prstGeom prst="line">
            <a:avLst/>
          </a:prstGeom>
          <a:ln w="19050">
            <a:solidFill>
              <a:srgbClr val="F265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1"/>
          <p:cNvGrpSpPr>
            <a:grpSpLocks/>
          </p:cNvGrpSpPr>
          <p:nvPr/>
        </p:nvGrpSpPr>
        <p:grpSpPr bwMode="auto">
          <a:xfrm>
            <a:off x="8653582" y="2759362"/>
            <a:ext cx="691906" cy="309598"/>
            <a:chOff x="5611" y="1311"/>
            <a:chExt cx="478" cy="167"/>
          </a:xfrm>
          <a:solidFill>
            <a:srgbClr val="FFC000"/>
          </a:solidFill>
        </p:grpSpPr>
        <p:sp>
          <p:nvSpPr>
            <p:cNvPr id="18" name="AutoShape 37"/>
            <p:cNvSpPr>
              <a:spLocks noChangeArrowheads="1"/>
            </p:cNvSpPr>
            <p:nvPr/>
          </p:nvSpPr>
          <p:spPr bwMode="auto">
            <a:xfrm>
              <a:off x="5611" y="1311"/>
              <a:ext cx="478" cy="167"/>
            </a:xfrm>
            <a:prstGeom prst="roundRect">
              <a:avLst>
                <a:gd name="adj" fmla="val 12574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1pPr>
              <a:lvl2pPr marL="742950" indent="-28575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2pPr>
              <a:lvl3pPr marL="11430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3pPr>
              <a:lvl4pPr marL="16002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4pPr>
              <a:lvl5pPr marL="20574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Rectangle 38"/>
            <p:cNvSpPr>
              <a:spLocks noChangeArrowheads="1"/>
            </p:cNvSpPr>
            <p:nvPr/>
          </p:nvSpPr>
          <p:spPr bwMode="auto">
            <a:xfrm>
              <a:off x="5644" y="1317"/>
              <a:ext cx="412" cy="15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1pPr>
              <a:lvl2pPr marL="742950" indent="-28575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2pPr>
              <a:lvl3pPr marL="11430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3pPr>
              <a:lvl4pPr marL="16002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4pPr>
              <a:lvl5pPr marL="2057400" indent="-228600" eaLnBrk="0" hangingPunct="0"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tx1"/>
                  </a:solidFill>
                  <a:latin typeface="나눔고딕OTF Bold" pitchFamily="50" charset="-127"/>
                  <a:ea typeface="나눔고딕OTF Bold" pitchFamily="50" charset="-127"/>
                </a:defRPr>
              </a:lvl9pPr>
            </a:lstStyle>
            <a:p>
              <a:pPr algn="ctr" eaLnBrk="1" hangingPunct="1"/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</a:p>
            <a:p>
              <a:pPr algn="ctr" eaLnBrk="1" hangingPunct="1"/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</a:t>
              </a:r>
            </a:p>
          </p:txBody>
        </p:sp>
      </p:grpSp>
      <p:pic>
        <p:nvPicPr>
          <p:cNvPr id="21" name="Picture 82" descr="a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1741" y="2535445"/>
            <a:ext cx="2555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8166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2. </a:t>
            </a:r>
            <a:r>
              <a:rPr lang="ko-KR" altLang="en-US" sz="2800" spc="-100" dirty="0">
                <a:cs typeface="Arial" pitchFamily="34" charset="0"/>
              </a:rPr>
              <a:t>사업추진조직</a:t>
            </a:r>
            <a:r>
              <a:rPr lang="en-US" altLang="ko-KR" sz="2800" spc="-100" dirty="0">
                <a:cs typeface="Arial" pitchFamily="34" charset="0"/>
              </a:rPr>
              <a:t> &gt; </a:t>
            </a:r>
            <a:r>
              <a:rPr lang="en-US" altLang="ko-KR" sz="2000" spc="-100" dirty="0">
                <a:cs typeface="Arial" pitchFamily="34" charset="0"/>
              </a:rPr>
              <a:t>2.1 </a:t>
            </a:r>
            <a:r>
              <a:rPr lang="ko-KR" altLang="en-US" sz="2000" spc="-100" dirty="0">
                <a:cs typeface="Arial" pitchFamily="34" charset="0"/>
              </a:rPr>
              <a:t>프로젝트 조직구성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뱅크웨어글로벌</a:t>
            </a:r>
            <a:r>
              <a:rPr lang="en-US" altLang="ko-KR" dirty="0"/>
              <a:t>: </a:t>
            </a:r>
            <a:r>
              <a:rPr lang="ko-KR" altLang="en-US" dirty="0"/>
              <a:t>사업 총괄 및 포탈 및 </a:t>
            </a:r>
            <a:r>
              <a:rPr lang="en-US" altLang="ko-KR" dirty="0"/>
              <a:t>API</a:t>
            </a:r>
            <a:r>
              <a:rPr lang="ko-KR" altLang="en-US" dirty="0"/>
              <a:t>서버 구축</a:t>
            </a:r>
            <a:endParaRPr lang="en-US" altLang="ko-KR" dirty="0"/>
          </a:p>
          <a:p>
            <a:r>
              <a:rPr lang="ko-KR" altLang="en-US" dirty="0"/>
              <a:t>이원정보기술</a:t>
            </a:r>
            <a:r>
              <a:rPr lang="en-US" altLang="ko-KR" dirty="0"/>
              <a:t>: API </a:t>
            </a:r>
            <a:r>
              <a:rPr lang="ko-KR" altLang="en-US" dirty="0"/>
              <a:t>솔루션 기술 지원</a:t>
            </a:r>
            <a:endParaRPr lang="en-US" altLang="ko-KR" dirty="0"/>
          </a:p>
          <a:p>
            <a:r>
              <a:rPr lang="ko-KR" altLang="en-US" dirty="0"/>
              <a:t>퓨즈와이어</a:t>
            </a:r>
            <a:r>
              <a:rPr lang="en-US" altLang="ko-KR" dirty="0"/>
              <a:t>: </a:t>
            </a:r>
            <a:r>
              <a:rPr lang="ko-KR" altLang="en-US" dirty="0"/>
              <a:t> 웹 디자인 및 퍼블리싱</a:t>
            </a:r>
          </a:p>
        </p:txBody>
      </p:sp>
      <p:pic>
        <p:nvPicPr>
          <p:cNvPr id="13" name="Picture 3" descr="Z:\전사지원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49" y="2755017"/>
            <a:ext cx="1614549" cy="5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7799082" y="3153034"/>
            <a:ext cx="1836843" cy="96594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>
            <a:solidFill>
              <a:schemeClr val="bg1">
                <a:lumMod val="50000"/>
              </a:schemeClr>
            </a:solidFill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t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958499" y="2755315"/>
            <a:ext cx="0" cy="1561992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자유형 17"/>
          <p:cNvSpPr/>
          <p:nvPr/>
        </p:nvSpPr>
        <p:spPr>
          <a:xfrm flipV="1">
            <a:off x="7940498" y="3158907"/>
            <a:ext cx="1554009" cy="157180"/>
          </a:xfrm>
          <a:custGeom>
            <a:avLst/>
            <a:gdLst>
              <a:gd name="connsiteX0" fmla="*/ 216024 w 3816424"/>
              <a:gd name="connsiteY0" fmla="*/ 0 h 432048"/>
              <a:gd name="connsiteX1" fmla="*/ 3600400 w 3816424"/>
              <a:gd name="connsiteY1" fmla="*/ 0 h 432048"/>
              <a:gd name="connsiteX2" fmla="*/ 3753152 w 3816424"/>
              <a:gd name="connsiteY2" fmla="*/ 63272 h 432048"/>
              <a:gd name="connsiteX3" fmla="*/ 3816424 w 3816424"/>
              <a:gd name="connsiteY3" fmla="*/ 216024 h 432048"/>
              <a:gd name="connsiteX4" fmla="*/ 3816424 w 3816424"/>
              <a:gd name="connsiteY4" fmla="*/ 432048 h 432048"/>
              <a:gd name="connsiteX5" fmla="*/ 3816424 w 3816424"/>
              <a:gd name="connsiteY5" fmla="*/ 432048 h 432048"/>
              <a:gd name="connsiteX6" fmla="*/ 3816424 w 3816424"/>
              <a:gd name="connsiteY6" fmla="*/ 432048 h 432048"/>
              <a:gd name="connsiteX7" fmla="*/ 0 w 3816424"/>
              <a:gd name="connsiteY7" fmla="*/ 432048 h 432048"/>
              <a:gd name="connsiteX8" fmla="*/ 0 w 3816424"/>
              <a:gd name="connsiteY8" fmla="*/ 432048 h 432048"/>
              <a:gd name="connsiteX9" fmla="*/ 0 w 3816424"/>
              <a:gd name="connsiteY9" fmla="*/ 432048 h 432048"/>
              <a:gd name="connsiteX10" fmla="*/ 0 w 3816424"/>
              <a:gd name="connsiteY10" fmla="*/ 216024 h 432048"/>
              <a:gd name="connsiteX11" fmla="*/ 63272 w 3816424"/>
              <a:gd name="connsiteY11" fmla="*/ 63272 h 432048"/>
              <a:gd name="connsiteX12" fmla="*/ 216024 w 3816424"/>
              <a:gd name="connsiteY12" fmla="*/ 0 h 432048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216024 w 4032448"/>
              <a:gd name="connsiteY0" fmla="*/ 8736 h 440784"/>
              <a:gd name="connsiteX1" fmla="*/ 3600400 w 4032448"/>
              <a:gd name="connsiteY1" fmla="*/ 8736 h 440784"/>
              <a:gd name="connsiteX2" fmla="*/ 3753152 w 4032448"/>
              <a:gd name="connsiteY2" fmla="*/ 72008 h 440784"/>
              <a:gd name="connsiteX3" fmla="*/ 4032448 w 4032448"/>
              <a:gd name="connsiteY3" fmla="*/ 440784 h 440784"/>
              <a:gd name="connsiteX4" fmla="*/ 3816424 w 4032448"/>
              <a:gd name="connsiteY4" fmla="*/ 440784 h 440784"/>
              <a:gd name="connsiteX5" fmla="*/ 3816424 w 4032448"/>
              <a:gd name="connsiteY5" fmla="*/ 440784 h 440784"/>
              <a:gd name="connsiteX6" fmla="*/ 3816424 w 4032448"/>
              <a:gd name="connsiteY6" fmla="*/ 440784 h 440784"/>
              <a:gd name="connsiteX7" fmla="*/ 0 w 4032448"/>
              <a:gd name="connsiteY7" fmla="*/ 440784 h 440784"/>
              <a:gd name="connsiteX8" fmla="*/ 0 w 4032448"/>
              <a:gd name="connsiteY8" fmla="*/ 440784 h 440784"/>
              <a:gd name="connsiteX9" fmla="*/ 0 w 4032448"/>
              <a:gd name="connsiteY9" fmla="*/ 440784 h 440784"/>
              <a:gd name="connsiteX10" fmla="*/ 0 w 4032448"/>
              <a:gd name="connsiteY10" fmla="*/ 224760 h 440784"/>
              <a:gd name="connsiteX11" fmla="*/ 63272 w 4032448"/>
              <a:gd name="connsiteY11" fmla="*/ 72008 h 440784"/>
              <a:gd name="connsiteX12" fmla="*/ 216024 w 4032448"/>
              <a:gd name="connsiteY12" fmla="*/ 8736 h 440784"/>
              <a:gd name="connsiteX0" fmla="*/ 432048 w 4248472"/>
              <a:gd name="connsiteY0" fmla="*/ 8736 h 440784"/>
              <a:gd name="connsiteX1" fmla="*/ 3816424 w 4248472"/>
              <a:gd name="connsiteY1" fmla="*/ 8736 h 440784"/>
              <a:gd name="connsiteX2" fmla="*/ 3969176 w 4248472"/>
              <a:gd name="connsiteY2" fmla="*/ 72008 h 440784"/>
              <a:gd name="connsiteX3" fmla="*/ 4248472 w 4248472"/>
              <a:gd name="connsiteY3" fmla="*/ 440784 h 440784"/>
              <a:gd name="connsiteX4" fmla="*/ 4032448 w 4248472"/>
              <a:gd name="connsiteY4" fmla="*/ 440784 h 440784"/>
              <a:gd name="connsiteX5" fmla="*/ 4032448 w 4248472"/>
              <a:gd name="connsiteY5" fmla="*/ 440784 h 440784"/>
              <a:gd name="connsiteX6" fmla="*/ 4032448 w 4248472"/>
              <a:gd name="connsiteY6" fmla="*/ 440784 h 440784"/>
              <a:gd name="connsiteX7" fmla="*/ 216024 w 4248472"/>
              <a:gd name="connsiteY7" fmla="*/ 440784 h 440784"/>
              <a:gd name="connsiteX8" fmla="*/ 216024 w 4248472"/>
              <a:gd name="connsiteY8" fmla="*/ 440784 h 440784"/>
              <a:gd name="connsiteX9" fmla="*/ 216024 w 4248472"/>
              <a:gd name="connsiteY9" fmla="*/ 440784 h 440784"/>
              <a:gd name="connsiteX10" fmla="*/ 0 w 4248472"/>
              <a:gd name="connsiteY10" fmla="*/ 440784 h 440784"/>
              <a:gd name="connsiteX11" fmla="*/ 279296 w 4248472"/>
              <a:gd name="connsiteY11" fmla="*/ 72008 h 440784"/>
              <a:gd name="connsiteX12" fmla="*/ 432048 w 4248472"/>
              <a:gd name="connsiteY12" fmla="*/ 8736 h 440784"/>
              <a:gd name="connsiteX0" fmla="*/ 432048 w 4248472"/>
              <a:gd name="connsiteY0" fmla="*/ 8736 h 440784"/>
              <a:gd name="connsiteX1" fmla="*/ 3816424 w 4248472"/>
              <a:gd name="connsiteY1" fmla="*/ 8736 h 440784"/>
              <a:gd name="connsiteX2" fmla="*/ 3969176 w 4248472"/>
              <a:gd name="connsiteY2" fmla="*/ 72008 h 440784"/>
              <a:gd name="connsiteX3" fmla="*/ 4248472 w 4248472"/>
              <a:gd name="connsiteY3" fmla="*/ 440784 h 440784"/>
              <a:gd name="connsiteX4" fmla="*/ 4032448 w 4248472"/>
              <a:gd name="connsiteY4" fmla="*/ 440784 h 440784"/>
              <a:gd name="connsiteX5" fmla="*/ 4032448 w 4248472"/>
              <a:gd name="connsiteY5" fmla="*/ 440784 h 440784"/>
              <a:gd name="connsiteX6" fmla="*/ 4032448 w 4248472"/>
              <a:gd name="connsiteY6" fmla="*/ 440784 h 440784"/>
              <a:gd name="connsiteX7" fmla="*/ 216024 w 4248472"/>
              <a:gd name="connsiteY7" fmla="*/ 440784 h 440784"/>
              <a:gd name="connsiteX8" fmla="*/ 216024 w 4248472"/>
              <a:gd name="connsiteY8" fmla="*/ 440784 h 440784"/>
              <a:gd name="connsiteX9" fmla="*/ 216024 w 4248472"/>
              <a:gd name="connsiteY9" fmla="*/ 440784 h 440784"/>
              <a:gd name="connsiteX10" fmla="*/ 0 w 4248472"/>
              <a:gd name="connsiteY10" fmla="*/ 440784 h 440784"/>
              <a:gd name="connsiteX11" fmla="*/ 279296 w 4248472"/>
              <a:gd name="connsiteY11" fmla="*/ 72008 h 440784"/>
              <a:gd name="connsiteX12" fmla="*/ 432048 w 4248472"/>
              <a:gd name="connsiteY12" fmla="*/ 8736 h 440784"/>
              <a:gd name="connsiteX0" fmla="*/ 432048 w 4248472"/>
              <a:gd name="connsiteY0" fmla="*/ 8736 h 440784"/>
              <a:gd name="connsiteX1" fmla="*/ 3816424 w 4248472"/>
              <a:gd name="connsiteY1" fmla="*/ 8736 h 440784"/>
              <a:gd name="connsiteX2" fmla="*/ 3969176 w 4248472"/>
              <a:gd name="connsiteY2" fmla="*/ 72008 h 440784"/>
              <a:gd name="connsiteX3" fmla="*/ 4248472 w 4248472"/>
              <a:gd name="connsiteY3" fmla="*/ 440784 h 440784"/>
              <a:gd name="connsiteX4" fmla="*/ 4032448 w 4248472"/>
              <a:gd name="connsiteY4" fmla="*/ 440784 h 440784"/>
              <a:gd name="connsiteX5" fmla="*/ 4032448 w 4248472"/>
              <a:gd name="connsiteY5" fmla="*/ 440784 h 440784"/>
              <a:gd name="connsiteX6" fmla="*/ 4032448 w 4248472"/>
              <a:gd name="connsiteY6" fmla="*/ 440784 h 440784"/>
              <a:gd name="connsiteX7" fmla="*/ 216024 w 4248472"/>
              <a:gd name="connsiteY7" fmla="*/ 440784 h 440784"/>
              <a:gd name="connsiteX8" fmla="*/ 216024 w 4248472"/>
              <a:gd name="connsiteY8" fmla="*/ 440784 h 440784"/>
              <a:gd name="connsiteX9" fmla="*/ 216024 w 4248472"/>
              <a:gd name="connsiteY9" fmla="*/ 440784 h 440784"/>
              <a:gd name="connsiteX10" fmla="*/ 0 w 4248472"/>
              <a:gd name="connsiteY10" fmla="*/ 440784 h 440784"/>
              <a:gd name="connsiteX11" fmla="*/ 279296 w 4248472"/>
              <a:gd name="connsiteY11" fmla="*/ 72008 h 440784"/>
              <a:gd name="connsiteX12" fmla="*/ 432048 w 4248472"/>
              <a:gd name="connsiteY12" fmla="*/ 8736 h 44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48472" h="440784">
                <a:moveTo>
                  <a:pt x="432048" y="8736"/>
                </a:moveTo>
                <a:lnTo>
                  <a:pt x="3816424" y="8736"/>
                </a:lnTo>
                <a:cubicBezTo>
                  <a:pt x="3838222" y="17096"/>
                  <a:pt x="3897168" y="0"/>
                  <a:pt x="3969176" y="72008"/>
                </a:cubicBezTo>
                <a:cubicBezTo>
                  <a:pt x="4041184" y="144016"/>
                  <a:pt x="4088631" y="341026"/>
                  <a:pt x="4248472" y="440784"/>
                </a:cubicBezTo>
                <a:lnTo>
                  <a:pt x="4032448" y="440784"/>
                </a:lnTo>
                <a:lnTo>
                  <a:pt x="4032448" y="440784"/>
                </a:lnTo>
                <a:lnTo>
                  <a:pt x="4032448" y="440784"/>
                </a:lnTo>
                <a:lnTo>
                  <a:pt x="216024" y="440784"/>
                </a:lnTo>
                <a:lnTo>
                  <a:pt x="216024" y="440784"/>
                </a:lnTo>
                <a:lnTo>
                  <a:pt x="216024" y="440784"/>
                </a:lnTo>
                <a:lnTo>
                  <a:pt x="0" y="440784"/>
                </a:lnTo>
                <a:cubicBezTo>
                  <a:pt x="107156" y="408296"/>
                  <a:pt x="207288" y="144016"/>
                  <a:pt x="279296" y="72008"/>
                </a:cubicBezTo>
                <a:cubicBezTo>
                  <a:pt x="351304" y="0"/>
                  <a:pt x="385396" y="15756"/>
                  <a:pt x="432048" y="8736"/>
                </a:cubicBezTo>
                <a:close/>
              </a:path>
            </a:pathLst>
          </a:custGeom>
          <a:solidFill>
            <a:srgbClr val="239DD0"/>
          </a:solidFill>
          <a:ln w="35941">
            <a:noFill/>
            <a:round/>
            <a:headEnd/>
            <a:tailEnd/>
          </a:ln>
          <a:effectLst/>
        </p:spPr>
        <p:txBody>
          <a:bodyPr vert="horz" wrap="square" lIns="0" tIns="40999" rIns="0" bIns="40999" numCol="1" rtlCol="0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800" spc="-99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33711" y="3173453"/>
            <a:ext cx="967583" cy="10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spc="-99" dirty="0">
                <a:solidFill>
                  <a:schemeClr val="bg1"/>
                </a:solidFill>
                <a:latin typeface="+mn-ea"/>
              </a:rPr>
              <a:t>Bankware Global</a:t>
            </a:r>
          </a:p>
        </p:txBody>
      </p:sp>
      <p:sp>
        <p:nvSpPr>
          <p:cNvPr id="20" name="자유형 19"/>
          <p:cNvSpPr/>
          <p:nvPr/>
        </p:nvSpPr>
        <p:spPr>
          <a:xfrm>
            <a:off x="1902771" y="4320756"/>
            <a:ext cx="6160399" cy="135764"/>
          </a:xfrm>
          <a:custGeom>
            <a:avLst/>
            <a:gdLst>
              <a:gd name="connsiteX0" fmla="*/ 0 w 10325686"/>
              <a:gd name="connsiteY0" fmla="*/ 422031 h 436099"/>
              <a:gd name="connsiteX1" fmla="*/ 0 w 10325686"/>
              <a:gd name="connsiteY1" fmla="*/ 0 h 436099"/>
              <a:gd name="connsiteX2" fmla="*/ 10325686 w 10325686"/>
              <a:gd name="connsiteY2" fmla="*/ 0 h 436099"/>
              <a:gd name="connsiteX3" fmla="*/ 10325686 w 10325686"/>
              <a:gd name="connsiteY3" fmla="*/ 436099 h 43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86" h="436099">
                <a:moveTo>
                  <a:pt x="0" y="422031"/>
                </a:moveTo>
                <a:lnTo>
                  <a:pt x="0" y="0"/>
                </a:lnTo>
                <a:lnTo>
                  <a:pt x="10325686" y="0"/>
                </a:lnTo>
                <a:lnTo>
                  <a:pt x="10325686" y="436099"/>
                </a:lnTo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2344629" y="3124962"/>
            <a:ext cx="1348240" cy="667162"/>
          </a:xfrm>
          <a:prstGeom prst="roundRect">
            <a:avLst>
              <a:gd name="adj" fmla="val 0"/>
            </a:avLst>
          </a:prstGeom>
          <a:solidFill>
            <a:srgbClr val="F26522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100" spc="-9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AutoShape 71"/>
          <p:cNvSpPr>
            <a:spLocks noChangeArrowheads="1"/>
          </p:cNvSpPr>
          <p:nvPr/>
        </p:nvSpPr>
        <p:spPr bwMode="auto">
          <a:xfrm>
            <a:off x="2366683" y="3147260"/>
            <a:ext cx="1304131" cy="6225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700" spc="-99" dirty="0">
              <a:latin typeface="+mn-ea"/>
            </a:endParaRPr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2399053" y="3178940"/>
            <a:ext cx="1239393" cy="159176"/>
          </a:xfrm>
          <a:prstGeom prst="roundRect">
            <a:avLst>
              <a:gd name="adj" fmla="val 0"/>
            </a:avLst>
          </a:prstGeom>
          <a:solidFill>
            <a:srgbClr val="F26522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의사결정 협의체</a:t>
            </a:r>
            <a:endParaRPr kumimoji="1" lang="en-US" altLang="ko-KR" sz="1100" spc="-99" dirty="0">
              <a:solidFill>
                <a:schemeClr val="bg1"/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403281" y="3411233"/>
            <a:ext cx="1192449" cy="2898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969696"/>
              </a:buClr>
              <a:defRPr kumimoji="1" sz="1300">
                <a:solidFill>
                  <a:srgbClr val="000000"/>
                </a:solidFill>
                <a:latin typeface="산돌명조 M" pitchFamily="18" charset="-127"/>
                <a:ea typeface="산돌명조 M" pitchFamily="18" charset="-127"/>
              </a:defRPr>
            </a:lvl1pPr>
            <a:lvl2pPr marL="742950" indent="-28575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SzPct val="80000"/>
              <a:buFont typeface="Wingdings 2" pitchFamily="18" charset="2"/>
              <a:buChar char="¤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430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SzPct val="80000"/>
              <a:buFont typeface="Wingdings 2" pitchFamily="18" charset="2"/>
              <a:buChar char="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6002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SzPct val="80000"/>
              <a:buFont typeface="Wingdings 2" pitchFamily="18" charset="2"/>
              <a:buChar char="®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20574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Font typeface="산돌고딕 L" pitchFamily="50" charset="-127"/>
              <a:buChar char="-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5146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Font typeface="산돌고딕 L" pitchFamily="50" charset="-127"/>
              <a:buChar char="-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9718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Font typeface="산돌고딕 L" pitchFamily="50" charset="-127"/>
              <a:buChar char="-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4290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Font typeface="산돌고딕 L" pitchFamily="50" charset="-127"/>
              <a:buChar char="-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886200" indent="-228600" algn="just" eaLnBrk="0" fontAlgn="ctr" hangingPunct="0">
              <a:lnSpc>
                <a:spcPct val="120000"/>
              </a:lnSpc>
              <a:spcBef>
                <a:spcPct val="40000"/>
              </a:spcBef>
              <a:spcAft>
                <a:spcPct val="40000"/>
              </a:spcAft>
              <a:buClr>
                <a:srgbClr val="B2B2B2"/>
              </a:buClr>
              <a:buFont typeface="산돌고딕 L" pitchFamily="50" charset="-127"/>
              <a:buChar char="-"/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marL="189445" indent="-171450" fontAlgn="base">
              <a:lnSpc>
                <a:spcPct val="100000"/>
              </a:lnSpc>
              <a:spcBef>
                <a:spcPts val="0"/>
              </a:spcBef>
              <a:spcAft>
                <a:spcPts val="99"/>
              </a:spcAft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anose="05000000000000000000" pitchFamily="2" charset="2"/>
              <a:buChar char="l"/>
            </a:pPr>
            <a:r>
              <a:rPr lang="ko-KR" altLang="en-US" sz="900" spc="-99" dirty="0">
                <a:solidFill>
                  <a:schemeClr val="tx1"/>
                </a:solidFill>
                <a:latin typeface="+mn-ea"/>
                <a:ea typeface="+mn-ea"/>
              </a:rPr>
              <a:t>수행사 책임자</a:t>
            </a:r>
            <a:endParaRPr lang="en-US" altLang="ko-KR" sz="900" spc="-99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89445" indent="-171450" fontAlgn="base">
              <a:lnSpc>
                <a:spcPct val="100000"/>
              </a:lnSpc>
              <a:spcBef>
                <a:spcPts val="0"/>
              </a:spcBef>
              <a:spcAft>
                <a:spcPts val="99"/>
              </a:spcAft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Wingdings" panose="05000000000000000000" pitchFamily="2" charset="2"/>
              <a:buChar char="l"/>
            </a:pPr>
            <a:r>
              <a:rPr lang="ko-KR" altLang="en-US" sz="900" spc="-99" dirty="0">
                <a:solidFill>
                  <a:schemeClr val="tx1"/>
                </a:solidFill>
                <a:latin typeface="+mn-ea"/>
                <a:ea typeface="+mn-ea"/>
              </a:rPr>
              <a:t>제안요청사 책임자</a:t>
            </a:r>
          </a:p>
        </p:txBody>
      </p:sp>
      <p:sp>
        <p:nvSpPr>
          <p:cNvPr id="25" name="한쪽 모서리는 잘리고 다른 쪽 모서리는 둥근 사각형 24"/>
          <p:cNvSpPr/>
          <p:nvPr/>
        </p:nvSpPr>
        <p:spPr>
          <a:xfrm>
            <a:off x="4055007" y="2198516"/>
            <a:ext cx="823009" cy="425323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 flipV="1">
            <a:off x="4085139" y="2371239"/>
            <a:ext cx="1736321" cy="556243"/>
          </a:xfrm>
          <a:prstGeom prst="round1Rect">
            <a:avLst>
              <a:gd name="adj" fmla="val 18590"/>
            </a:avLst>
          </a:prstGeom>
          <a:solidFill>
            <a:srgbClr val="34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4556660" y="2644994"/>
            <a:ext cx="12358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64"/>
          <p:cNvSpPr>
            <a:spLocks noChangeArrowheads="1"/>
          </p:cNvSpPr>
          <p:nvPr/>
        </p:nvSpPr>
        <p:spPr bwMode="auto">
          <a:xfrm>
            <a:off x="4556660" y="2395391"/>
            <a:ext cx="1235837" cy="231910"/>
          </a:xfrm>
          <a:prstGeom prst="rect">
            <a:avLst/>
          </a:prstGeom>
          <a:solidFill>
            <a:srgbClr val="002060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82020" tIns="41010" rIns="82020" bIns="4101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99" dirty="0">
              <a:latin typeface="+mn-ea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4570391" y="2438269"/>
            <a:ext cx="1213902" cy="184666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사업책임자</a:t>
            </a:r>
            <a:endParaRPr kumimoji="1" lang="en-US" altLang="ko-KR" sz="1200" b="1" spc="-99" dirty="0">
              <a:solidFill>
                <a:schemeClr val="bg1"/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30" name="AutoShape 3"/>
          <p:cNvSpPr>
            <a:spLocks noChangeArrowheads="1"/>
          </p:cNvSpPr>
          <p:nvPr/>
        </p:nvSpPr>
        <p:spPr bwMode="auto">
          <a:xfrm>
            <a:off x="4920986" y="2712391"/>
            <a:ext cx="507190" cy="184666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고 재 권</a:t>
            </a:r>
            <a:endParaRPr kumimoji="1" lang="en-US" altLang="ko-KR" sz="1200" spc="-99" dirty="0">
              <a:solidFill>
                <a:schemeClr val="bg1"/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31" name="한쪽 모서리는 잘리고 다른 쪽 모서리는 둥근 사각형 30"/>
          <p:cNvSpPr/>
          <p:nvPr/>
        </p:nvSpPr>
        <p:spPr>
          <a:xfrm>
            <a:off x="4055007" y="3008650"/>
            <a:ext cx="823009" cy="425323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sp>
        <p:nvSpPr>
          <p:cNvPr id="32" name="한쪽 모서리가 둥근 사각형 31"/>
          <p:cNvSpPr/>
          <p:nvPr/>
        </p:nvSpPr>
        <p:spPr>
          <a:xfrm flipV="1">
            <a:off x="4085139" y="3181373"/>
            <a:ext cx="1736321" cy="556243"/>
          </a:xfrm>
          <a:prstGeom prst="round1Rect">
            <a:avLst>
              <a:gd name="adj" fmla="val 18590"/>
            </a:avLst>
          </a:prstGeom>
          <a:solidFill>
            <a:srgbClr val="34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 flipV="1">
            <a:off x="4556660" y="3460057"/>
            <a:ext cx="123583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564"/>
          <p:cNvSpPr>
            <a:spLocks noChangeArrowheads="1"/>
          </p:cNvSpPr>
          <p:nvPr/>
        </p:nvSpPr>
        <p:spPr bwMode="auto">
          <a:xfrm>
            <a:off x="4556660" y="3205524"/>
            <a:ext cx="1235837" cy="231910"/>
          </a:xfrm>
          <a:prstGeom prst="rect">
            <a:avLst/>
          </a:prstGeom>
          <a:pattFill prst="wdUpDiag">
            <a:fgClr>
              <a:srgbClr val="1F4F7C"/>
            </a:fgClr>
            <a:bgClr>
              <a:srgbClr val="1F4F7C"/>
            </a:bgClr>
          </a:pattFill>
          <a:ln w="12700" algn="ctr">
            <a:noFill/>
            <a:round/>
            <a:headEnd/>
            <a:tailEnd/>
          </a:ln>
          <a:effectLst/>
        </p:spPr>
        <p:txBody>
          <a:bodyPr wrap="none" lIns="82020" tIns="41010" rIns="82020" bIns="41010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</a:pPr>
            <a:endParaRPr lang="ko-KR" altLang="en-US" sz="1000" spc="-99" dirty="0">
              <a:latin typeface="+mn-ea"/>
              <a:ea typeface="+mn-ea"/>
            </a:endParaRPr>
          </a:p>
        </p:txBody>
      </p:sp>
      <p:sp>
        <p:nvSpPr>
          <p:cNvPr id="35" name="AutoShape 3"/>
          <p:cNvSpPr>
            <a:spLocks noChangeArrowheads="1"/>
          </p:cNvSpPr>
          <p:nvPr/>
        </p:nvSpPr>
        <p:spPr bwMode="auto">
          <a:xfrm>
            <a:off x="4570391" y="3248403"/>
            <a:ext cx="1213902" cy="184666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 algn="ctr">
            <a:noFill/>
            <a:round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프로젝트 관리자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auto">
          <a:xfrm>
            <a:off x="4798162" y="3524275"/>
            <a:ext cx="752835" cy="184666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PM  </a:t>
            </a:r>
            <a:r>
              <a:rPr kumimoji="1" lang="ko-KR" altLang="en-US" sz="1200" spc="-99" dirty="0">
                <a:solidFill>
                  <a:schemeClr val="bg1"/>
                </a:solidFill>
                <a:latin typeface="+mn-ea"/>
                <a:sym typeface="Wingdings" pitchFamily="2" charset="2"/>
              </a:rPr>
              <a:t>위 장환</a:t>
            </a:r>
            <a:endParaRPr kumimoji="1" lang="en-US" altLang="ko-KR" sz="1200" spc="-99" dirty="0">
              <a:solidFill>
                <a:schemeClr val="bg1"/>
              </a:solidFill>
              <a:latin typeface="+mn-ea"/>
              <a:sym typeface="Wingdings" pitchFamily="2" charset="2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910879" y="3373633"/>
            <a:ext cx="1631165" cy="691655"/>
            <a:chOff x="8571011" y="3411128"/>
            <a:chExt cx="1734332" cy="890793"/>
          </a:xfrm>
        </p:grpSpPr>
        <p:grpSp>
          <p:nvGrpSpPr>
            <p:cNvPr id="38" name="그룹 37"/>
            <p:cNvGrpSpPr/>
            <p:nvPr/>
          </p:nvGrpSpPr>
          <p:grpSpPr>
            <a:xfrm>
              <a:off x="8571011" y="3411128"/>
              <a:ext cx="832677" cy="380023"/>
              <a:chOff x="10891009" y="5529725"/>
              <a:chExt cx="871282" cy="522000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10891009" y="5529725"/>
                <a:ext cx="871282" cy="522000"/>
              </a:xfrm>
              <a:prstGeom prst="roundRect">
                <a:avLst>
                  <a:gd name="adj" fmla="val 6092"/>
                </a:avLst>
              </a:prstGeom>
              <a:noFill/>
              <a:ln w="19050">
                <a:solidFill>
                  <a:srgbClr val="239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spc="-99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2" name="object 106"/>
              <p:cNvSpPr txBox="1"/>
              <p:nvPr/>
            </p:nvSpPr>
            <p:spPr>
              <a:xfrm>
                <a:off x="10925918" y="5816805"/>
                <a:ext cx="783064" cy="190569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marL="12696" algn="ctr"/>
                <a:r>
                  <a:rPr lang="ko-KR" altLang="en-US" sz="700" spc="-99" dirty="0">
                    <a:latin typeface="+mn-ea"/>
                    <a:cs typeface="Arial"/>
                  </a:rPr>
                  <a:t>인프라개발실</a:t>
                </a:r>
              </a:p>
            </p:txBody>
          </p:sp>
          <p:sp>
            <p:nvSpPr>
              <p:cNvPr id="53" name="object 107"/>
              <p:cNvSpPr txBox="1"/>
              <p:nvPr/>
            </p:nvSpPr>
            <p:spPr>
              <a:xfrm>
                <a:off x="10915649" y="5560220"/>
                <a:ext cx="824395" cy="216000"/>
              </a:xfrm>
              <a:prstGeom prst="round2SameRect">
                <a:avLst>
                  <a:gd name="adj1" fmla="val 10902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marL="12700" algn="ctr">
                  <a:defRPr sz="1000">
                    <a:latin typeface="Rix모던고딕 B" panose="02020603020101020101" pitchFamily="18" charset="-127"/>
                    <a:ea typeface="Rix모던고딕 B" panose="02020603020101020101" pitchFamily="18" charset="-127"/>
                    <a:cs typeface="Rix모던고딕 B"/>
                  </a:defRPr>
                </a:lvl1pPr>
              </a:lstStyle>
              <a:p>
                <a:r>
                  <a:rPr lang="ko-KR" altLang="en-US" sz="900" spc="-99" dirty="0">
                    <a:latin typeface="+mn-ea"/>
                    <a:ea typeface="+mn-ea"/>
                  </a:rPr>
                  <a:t>연구조직</a:t>
                </a:r>
                <a:endParaRPr sz="900" spc="-99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9472666" y="3411128"/>
              <a:ext cx="832677" cy="379355"/>
              <a:chOff x="10891009" y="5529724"/>
              <a:chExt cx="871282" cy="521083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0891009" y="5529724"/>
                <a:ext cx="871282" cy="521083"/>
              </a:xfrm>
              <a:prstGeom prst="roundRect">
                <a:avLst>
                  <a:gd name="adj" fmla="val 6092"/>
                </a:avLst>
              </a:prstGeom>
              <a:noFill/>
              <a:ln w="19050">
                <a:solidFill>
                  <a:srgbClr val="239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spc="-99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object 106"/>
              <p:cNvSpPr txBox="1"/>
              <p:nvPr/>
            </p:nvSpPr>
            <p:spPr>
              <a:xfrm>
                <a:off x="10925918" y="5811123"/>
                <a:ext cx="783064" cy="190569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marL="12696" algn="ctr"/>
                <a:r>
                  <a:rPr lang="en-US" altLang="ko-KR" sz="700" spc="-99" dirty="0">
                    <a:latin typeface="+mn-ea"/>
                    <a:cs typeface="Arial"/>
                  </a:rPr>
                  <a:t>QA</a:t>
                </a:r>
                <a:r>
                  <a:rPr lang="ko-KR" altLang="en-US" sz="700" spc="-99" dirty="0">
                    <a:latin typeface="+mn-ea"/>
                    <a:cs typeface="Arial"/>
                  </a:rPr>
                  <a:t>팀</a:t>
                </a:r>
              </a:p>
            </p:txBody>
          </p:sp>
          <p:sp>
            <p:nvSpPr>
              <p:cNvPr id="50" name="object 107"/>
              <p:cNvSpPr txBox="1"/>
              <p:nvPr/>
            </p:nvSpPr>
            <p:spPr>
              <a:xfrm>
                <a:off x="10910801" y="5560220"/>
                <a:ext cx="829244" cy="216000"/>
              </a:xfrm>
              <a:prstGeom prst="round2SameRect">
                <a:avLst>
                  <a:gd name="adj1" fmla="val 10902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marL="12696" algn="ctr"/>
                <a:r>
                  <a:rPr lang="ko-KR" altLang="en-US" sz="900" spc="-99" dirty="0">
                    <a:latin typeface="+mn-ea"/>
                    <a:cs typeface="Rix모던고딕 B"/>
                  </a:rPr>
                  <a:t>품질조직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571011" y="3858290"/>
              <a:ext cx="832677" cy="442922"/>
              <a:chOff x="10891009" y="5529724"/>
              <a:chExt cx="871282" cy="60840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10891009" y="5529724"/>
                <a:ext cx="871282" cy="608400"/>
              </a:xfrm>
              <a:prstGeom prst="roundRect">
                <a:avLst>
                  <a:gd name="adj" fmla="val 6092"/>
                </a:avLst>
              </a:prstGeom>
              <a:noFill/>
              <a:ln w="19050">
                <a:solidFill>
                  <a:srgbClr val="239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spc="-99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object 106"/>
              <p:cNvSpPr txBox="1"/>
              <p:nvPr/>
            </p:nvSpPr>
            <p:spPr>
              <a:xfrm>
                <a:off x="10925918" y="5873953"/>
                <a:ext cx="783064" cy="19057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marL="12696" algn="ctr"/>
                <a:r>
                  <a:rPr lang="ko-KR" altLang="en-US" sz="700" spc="-99" dirty="0">
                    <a:latin typeface="+mn-ea"/>
                    <a:cs typeface="Arial"/>
                  </a:rPr>
                  <a:t>인프라솔루션본부</a:t>
                </a:r>
              </a:p>
            </p:txBody>
          </p:sp>
          <p:sp>
            <p:nvSpPr>
              <p:cNvPr id="47" name="object 107"/>
              <p:cNvSpPr txBox="1"/>
              <p:nvPr/>
            </p:nvSpPr>
            <p:spPr>
              <a:xfrm>
                <a:off x="10910801" y="5560220"/>
                <a:ext cx="829244" cy="216000"/>
              </a:xfrm>
              <a:prstGeom prst="round2SameRect">
                <a:avLst>
                  <a:gd name="adj1" fmla="val 10902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marL="12700" algn="ctr">
                  <a:defRPr sz="1000">
                    <a:latin typeface="Rix모던고딕 B" panose="02020603020101020101" pitchFamily="18" charset="-127"/>
                    <a:ea typeface="Rix모던고딕 B" panose="02020603020101020101" pitchFamily="18" charset="-127"/>
                    <a:cs typeface="Rix모던고딕 B"/>
                  </a:defRPr>
                </a:lvl1pPr>
              </a:lstStyle>
              <a:p>
                <a:r>
                  <a:rPr lang="ko-KR" altLang="en-US" sz="900" spc="-99" dirty="0">
                    <a:latin typeface="+mn-ea"/>
                    <a:ea typeface="+mn-ea"/>
                  </a:rPr>
                  <a:t>기술지원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472666" y="3858290"/>
              <a:ext cx="832677" cy="443631"/>
              <a:chOff x="10891009" y="5529725"/>
              <a:chExt cx="871282" cy="609372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0891009" y="5529725"/>
                <a:ext cx="871282" cy="609372"/>
              </a:xfrm>
              <a:prstGeom prst="roundRect">
                <a:avLst>
                  <a:gd name="adj" fmla="val 6092"/>
                </a:avLst>
              </a:prstGeom>
              <a:noFill/>
              <a:ln w="19050">
                <a:solidFill>
                  <a:srgbClr val="239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spc="-99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object 106"/>
              <p:cNvSpPr txBox="1"/>
              <p:nvPr/>
            </p:nvSpPr>
            <p:spPr>
              <a:xfrm>
                <a:off x="10936800" y="5854591"/>
                <a:ext cx="783064" cy="190569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marL="12696" algn="ctr"/>
                <a:r>
                  <a:rPr lang="ko-KR" altLang="en-US" sz="700" spc="-99" dirty="0">
                    <a:latin typeface="+mn-ea"/>
                    <a:cs typeface="Arial"/>
                  </a:rPr>
                  <a:t>국민대 자동차</a:t>
                </a:r>
                <a:r>
                  <a:rPr lang="en-US" altLang="ko-KR" sz="700" spc="-99" dirty="0">
                    <a:latin typeface="+mn-ea"/>
                    <a:cs typeface="Arial"/>
                  </a:rPr>
                  <a:t>IT</a:t>
                </a:r>
                <a:r>
                  <a:rPr lang="ko-KR" altLang="en-US" sz="700" spc="-99" dirty="0">
                    <a:latin typeface="+mn-ea"/>
                    <a:cs typeface="Arial"/>
                  </a:rPr>
                  <a:t>융합</a:t>
                </a:r>
              </a:p>
            </p:txBody>
          </p:sp>
          <p:sp>
            <p:nvSpPr>
              <p:cNvPr id="44" name="object 107"/>
              <p:cNvSpPr txBox="1"/>
              <p:nvPr/>
            </p:nvSpPr>
            <p:spPr>
              <a:xfrm>
                <a:off x="10910801" y="5560220"/>
                <a:ext cx="829244" cy="216000"/>
              </a:xfrm>
              <a:prstGeom prst="round2SameRect">
                <a:avLst>
                  <a:gd name="adj1" fmla="val 10902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marL="12700" algn="ctr">
                  <a:defRPr sz="1000">
                    <a:latin typeface="Rix모던고딕 B" panose="02020603020101020101" pitchFamily="18" charset="-127"/>
                    <a:ea typeface="Rix모던고딕 B" panose="02020603020101020101" pitchFamily="18" charset="-127"/>
                    <a:cs typeface="Rix모던고딕 B"/>
                  </a:defRPr>
                </a:lvl1pPr>
              </a:lstStyle>
              <a:p>
                <a:r>
                  <a:rPr lang="ko-KR" altLang="en-US" sz="900" spc="-99" dirty="0">
                    <a:latin typeface="+mn-ea"/>
                    <a:ea typeface="+mn-ea"/>
                  </a:rPr>
                  <a:t>산학협력</a:t>
                </a:r>
              </a:p>
            </p:txBody>
          </p:sp>
        </p:grpSp>
      </p:grpSp>
      <p:cxnSp>
        <p:nvCxnSpPr>
          <p:cNvPr id="54" name="꺾인 연결선 53"/>
          <p:cNvCxnSpPr>
            <a:endCxn id="14" idx="1"/>
          </p:cNvCxnSpPr>
          <p:nvPr/>
        </p:nvCxnSpPr>
        <p:spPr>
          <a:xfrm flipV="1">
            <a:off x="4960405" y="3636006"/>
            <a:ext cx="2838676" cy="483675"/>
          </a:xfrm>
          <a:prstGeom prst="bentConnector3">
            <a:avLst>
              <a:gd name="adj1" fmla="val 8850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3765639" y="3058403"/>
            <a:ext cx="223138" cy="415498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상시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협조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체계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690550" y="3409600"/>
            <a:ext cx="369311" cy="107817"/>
            <a:chOff x="4123447" y="3466977"/>
            <a:chExt cx="392669" cy="138859"/>
          </a:xfrm>
        </p:grpSpPr>
        <p:sp>
          <p:nvSpPr>
            <p:cNvPr id="58" name="줄무늬가 있는 오른쪽 화살표 57"/>
            <p:cNvSpPr/>
            <p:nvPr/>
          </p:nvSpPr>
          <p:spPr bwMode="auto">
            <a:xfrm>
              <a:off x="4320153" y="3466977"/>
              <a:ext cx="195963" cy="138859"/>
            </a:xfrm>
            <a:prstGeom prst="stripedRightArrow">
              <a:avLst>
                <a:gd name="adj1" fmla="val 55735"/>
                <a:gd name="adj2" fmla="val 57233"/>
              </a:avLst>
            </a:prstGeom>
            <a:gradFill flip="none" rotWithShape="1">
              <a:gsLst>
                <a:gs pos="16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99" dirty="0">
                <a:latin typeface="+mn-ea"/>
              </a:endParaRPr>
            </a:p>
          </p:txBody>
        </p:sp>
        <p:sp>
          <p:nvSpPr>
            <p:cNvPr id="59" name="줄무늬가 있는 오른쪽 화살표 58"/>
            <p:cNvSpPr/>
            <p:nvPr/>
          </p:nvSpPr>
          <p:spPr bwMode="auto">
            <a:xfrm flipH="1">
              <a:off x="4123447" y="3466977"/>
              <a:ext cx="195963" cy="138859"/>
            </a:xfrm>
            <a:prstGeom prst="stripedRightArrow">
              <a:avLst>
                <a:gd name="adj1" fmla="val 55735"/>
                <a:gd name="adj2" fmla="val 57233"/>
              </a:avLst>
            </a:prstGeom>
            <a:gradFill flip="none" rotWithShape="1">
              <a:gsLst>
                <a:gs pos="16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99" dirty="0">
                <a:latin typeface="+mn-ea"/>
              </a:endParaRPr>
            </a:p>
          </p:txBody>
        </p:sp>
      </p:grpSp>
      <p:pic>
        <p:nvPicPr>
          <p:cNvPr id="61" name="Picture 2" descr="Z:\전선그림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2" y="3702370"/>
            <a:ext cx="1640253" cy="3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287947" y="2198516"/>
            <a:ext cx="1663303" cy="18995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sp>
        <p:nvSpPr>
          <p:cNvPr id="63" name="한쪽 모서리가 둥근 사각형 62"/>
          <p:cNvSpPr/>
          <p:nvPr/>
        </p:nvSpPr>
        <p:spPr>
          <a:xfrm>
            <a:off x="321128" y="2227053"/>
            <a:ext cx="1596943" cy="204580"/>
          </a:xfrm>
          <a:prstGeom prst="round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0" spc="-99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4" name="Picture 6" descr="D:\@@한전백업방\@삽도백업\PNG\02-가-2)_01-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89" y="2213448"/>
            <a:ext cx="515985" cy="2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utoShape 3"/>
          <p:cNvSpPr>
            <a:spLocks noChangeArrowheads="1"/>
          </p:cNvSpPr>
          <p:nvPr/>
        </p:nvSpPr>
        <p:spPr bwMode="auto">
          <a:xfrm>
            <a:off x="633859" y="2252399"/>
            <a:ext cx="954108" cy="153888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spc="-70" dirty="0">
                <a:solidFill>
                  <a:schemeClr val="bg1"/>
                </a:solidFill>
                <a:latin typeface="+mn-ea"/>
                <a:sym typeface="Wingdings" pitchFamily="2" charset="2"/>
              </a:rPr>
              <a:t>국민데이터시스템</a:t>
            </a:r>
          </a:p>
        </p:txBody>
      </p:sp>
      <p:cxnSp>
        <p:nvCxnSpPr>
          <p:cNvPr id="66" name="직선 연결선 65"/>
          <p:cNvCxnSpPr/>
          <p:nvPr/>
        </p:nvCxnSpPr>
        <p:spPr>
          <a:xfrm>
            <a:off x="1114554" y="2844448"/>
            <a:ext cx="1" cy="915858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7" name="그룹 66"/>
          <p:cNvGrpSpPr/>
          <p:nvPr/>
        </p:nvGrpSpPr>
        <p:grpSpPr>
          <a:xfrm>
            <a:off x="484565" y="2512353"/>
            <a:ext cx="1259977" cy="332095"/>
            <a:chOff x="484565" y="2313046"/>
            <a:chExt cx="1259977" cy="332095"/>
          </a:xfrm>
        </p:grpSpPr>
        <p:sp>
          <p:nvSpPr>
            <p:cNvPr id="68" name="AutoShape 71"/>
            <p:cNvSpPr>
              <a:spLocks noChangeArrowheads="1"/>
            </p:cNvSpPr>
            <p:nvPr/>
          </p:nvSpPr>
          <p:spPr bwMode="auto">
            <a:xfrm>
              <a:off x="484565" y="2313046"/>
              <a:ext cx="1259977" cy="332095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582" tIns="64582" rIns="64582" bIns="64582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700" spc="-99" dirty="0">
                <a:latin typeface="+mn-ea"/>
              </a:endParaRPr>
            </a:p>
          </p:txBody>
        </p:sp>
        <p:sp>
          <p:nvSpPr>
            <p:cNvPr id="69" name="AutoShape 3"/>
            <p:cNvSpPr>
              <a:spLocks noChangeArrowheads="1"/>
            </p:cNvSpPr>
            <p:nvPr/>
          </p:nvSpPr>
          <p:spPr bwMode="auto">
            <a:xfrm>
              <a:off x="525796" y="2351288"/>
              <a:ext cx="1177515" cy="252000"/>
            </a:xfrm>
            <a:prstGeom prst="roundRect">
              <a:avLst>
                <a:gd name="adj" fmla="val 0"/>
              </a:avLst>
            </a:prstGeom>
            <a:solidFill>
              <a:srgbClr val="4CB1E5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spc="-99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업무조직</a:t>
              </a:r>
            </a:p>
          </p:txBody>
        </p:sp>
      </p:grpSp>
      <p:sp>
        <p:nvSpPr>
          <p:cNvPr id="70" name="AutoShape 3"/>
          <p:cNvSpPr>
            <a:spLocks noChangeArrowheads="1"/>
          </p:cNvSpPr>
          <p:nvPr/>
        </p:nvSpPr>
        <p:spPr bwMode="auto">
          <a:xfrm>
            <a:off x="2047253" y="3058403"/>
            <a:ext cx="223138" cy="415498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상시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협조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spc="-30" dirty="0">
                <a:latin typeface="+mn-ea"/>
                <a:sym typeface="Wingdings" pitchFamily="2" charset="2"/>
              </a:rPr>
              <a:t>체계</a:t>
            </a:r>
            <a:endParaRPr kumimoji="1" lang="en-US" altLang="ko-KR" sz="900" spc="-30" dirty="0">
              <a:latin typeface="+mn-ea"/>
              <a:sym typeface="Wingdings" pitchFamily="2" charset="2"/>
            </a:endParaRPr>
          </a:p>
        </p:txBody>
      </p:sp>
      <p:sp>
        <p:nvSpPr>
          <p:cNvPr id="71" name="줄무늬가 있는 오른쪽 화살표 70"/>
          <p:cNvSpPr/>
          <p:nvPr/>
        </p:nvSpPr>
        <p:spPr bwMode="auto">
          <a:xfrm>
            <a:off x="2157168" y="3409600"/>
            <a:ext cx="184306" cy="107817"/>
          </a:xfrm>
          <a:prstGeom prst="stripedRightArrow">
            <a:avLst>
              <a:gd name="adj1" fmla="val 55735"/>
              <a:gd name="adj2" fmla="val 57233"/>
            </a:avLst>
          </a:prstGeom>
          <a:gradFill flip="none" rotWithShape="1">
            <a:gsLst>
              <a:gs pos="16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sp>
        <p:nvSpPr>
          <p:cNvPr id="72" name="줄무늬가 있는 오른쪽 화살표 71"/>
          <p:cNvSpPr/>
          <p:nvPr/>
        </p:nvSpPr>
        <p:spPr bwMode="auto">
          <a:xfrm flipH="1">
            <a:off x="1972163" y="3409600"/>
            <a:ext cx="184306" cy="107817"/>
          </a:xfrm>
          <a:prstGeom prst="stripedRightArrow">
            <a:avLst>
              <a:gd name="adj1" fmla="val 55735"/>
              <a:gd name="adj2" fmla="val 57233"/>
            </a:avLst>
          </a:prstGeom>
          <a:gradFill flip="none" rotWithShape="1">
            <a:gsLst>
              <a:gs pos="1600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968640" y="4320756"/>
            <a:ext cx="0" cy="127005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5" name="Picture 916" descr="그림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9897" y="4456161"/>
            <a:ext cx="109964" cy="11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AutoShape 3"/>
          <p:cNvSpPr>
            <a:spLocks noChangeArrowheads="1"/>
          </p:cNvSpPr>
          <p:nvPr/>
        </p:nvSpPr>
        <p:spPr bwMode="auto">
          <a:xfrm>
            <a:off x="8201385" y="4607390"/>
            <a:ext cx="282908" cy="114612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spc="-99" dirty="0">
                <a:latin typeface="+mn-ea"/>
                <a:sym typeface="Wingdings" pitchFamily="2" charset="2"/>
              </a:rPr>
              <a:t>PMO</a:t>
            </a:r>
          </a:p>
        </p:txBody>
      </p:sp>
      <p:sp>
        <p:nvSpPr>
          <p:cNvPr id="80" name="AutoShape 3"/>
          <p:cNvSpPr>
            <a:spLocks noChangeArrowheads="1"/>
          </p:cNvSpPr>
          <p:nvPr/>
        </p:nvSpPr>
        <p:spPr bwMode="auto">
          <a:xfrm>
            <a:off x="8046726" y="4802591"/>
            <a:ext cx="592225" cy="169277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spc="-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홍길동</a:t>
            </a:r>
            <a:endParaRPr kumimoji="1" lang="en-US" altLang="ko-KR" sz="1100" spc="-9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81" name="한쪽 모서리는 잘리고 다른 쪽 모서리는 둥근 사각형 80"/>
          <p:cNvSpPr/>
          <p:nvPr/>
        </p:nvSpPr>
        <p:spPr>
          <a:xfrm>
            <a:off x="7606216" y="4461047"/>
            <a:ext cx="560523" cy="331203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sp>
        <p:nvSpPr>
          <p:cNvPr id="82" name="한쪽 모서리가 둥근 사각형 81"/>
          <p:cNvSpPr/>
          <p:nvPr/>
        </p:nvSpPr>
        <p:spPr>
          <a:xfrm flipV="1">
            <a:off x="7646464" y="4612406"/>
            <a:ext cx="1059770" cy="371088"/>
          </a:xfrm>
          <a:prstGeom prst="round1Rect">
            <a:avLst>
              <a:gd name="adj" fmla="val 10558"/>
            </a:avLst>
          </a:prstGeom>
          <a:solidFill>
            <a:srgbClr val="98B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963535" y="4629600"/>
            <a:ext cx="724437" cy="177710"/>
            <a:chOff x="-727929" y="6321159"/>
            <a:chExt cx="1548550" cy="314385"/>
          </a:xfrm>
        </p:grpSpPr>
        <p:cxnSp>
          <p:nvCxnSpPr>
            <p:cNvPr id="84" name="직선 연결선 83"/>
            <p:cNvCxnSpPr/>
            <p:nvPr/>
          </p:nvCxnSpPr>
          <p:spPr>
            <a:xfrm flipH="1" flipV="1">
              <a:off x="-727379" y="6635544"/>
              <a:ext cx="15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564"/>
            <p:cNvSpPr>
              <a:spLocks noChangeArrowheads="1"/>
            </p:cNvSpPr>
            <p:nvPr/>
          </p:nvSpPr>
          <p:spPr bwMode="auto">
            <a:xfrm>
              <a:off x="-727929" y="6321159"/>
              <a:ext cx="1548000" cy="292099"/>
            </a:xfrm>
            <a:prstGeom prst="rect">
              <a:avLst/>
            </a:prstGeom>
            <a:pattFill prst="wdUpDiag">
              <a:fgClr>
                <a:srgbClr val="3B6D9F"/>
              </a:fgClr>
              <a:bgClr>
                <a:srgbClr val="3B6D9F"/>
              </a:bgClr>
            </a:patt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900" b="1" spc="-99" dirty="0">
                <a:latin typeface="+mn-ea"/>
              </a:endParaRPr>
            </a:p>
          </p:txBody>
        </p:sp>
      </p:grpSp>
      <p:sp>
        <p:nvSpPr>
          <p:cNvPr id="86" name="AutoShape 3"/>
          <p:cNvSpPr>
            <a:spLocks noChangeArrowheads="1"/>
          </p:cNvSpPr>
          <p:nvPr/>
        </p:nvSpPr>
        <p:spPr bwMode="auto">
          <a:xfrm>
            <a:off x="8011440" y="4631313"/>
            <a:ext cx="634789" cy="153888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101754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ln w="1270" cap="rnd">
                  <a:noFill/>
                </a:ln>
                <a:solidFill>
                  <a:schemeClr val="bg1"/>
                </a:solidFill>
                <a:latin typeface="+mn-ea"/>
                <a:sym typeface="Wingdings" pitchFamily="2" charset="2"/>
              </a:rPr>
              <a:t>API</a:t>
            </a:r>
            <a:r>
              <a:rPr kumimoji="1" lang="ko-KR" altLang="en-US" sz="1000" b="1" dirty="0">
                <a:ln w="1270" cap="rnd">
                  <a:noFill/>
                </a:ln>
                <a:solidFill>
                  <a:schemeClr val="bg1"/>
                </a:solidFill>
                <a:latin typeface="+mn-ea"/>
                <a:sym typeface="Wingdings" pitchFamily="2" charset="2"/>
              </a:rPr>
              <a:t> </a:t>
            </a:r>
            <a:r>
              <a:rPr kumimoji="1" lang="en-US" altLang="ko-KR" sz="1000" b="1" dirty="0">
                <a:ln w="1270" cap="rnd">
                  <a:noFill/>
                </a:ln>
                <a:solidFill>
                  <a:schemeClr val="bg1"/>
                </a:solidFill>
                <a:latin typeface="+mn-ea"/>
                <a:sym typeface="Wingdings" pitchFamily="2" charset="2"/>
              </a:rPr>
              <a:t>Server</a:t>
            </a:r>
          </a:p>
        </p:txBody>
      </p:sp>
      <p:sp>
        <p:nvSpPr>
          <p:cNvPr id="87" name="AutoShape 3"/>
          <p:cNvSpPr>
            <a:spLocks noChangeArrowheads="1"/>
          </p:cNvSpPr>
          <p:nvPr/>
        </p:nvSpPr>
        <p:spPr bwMode="auto">
          <a:xfrm>
            <a:off x="8141529" y="4803930"/>
            <a:ext cx="385105" cy="169277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99" dirty="0">
                <a:latin typeface="+mn-ea"/>
                <a:sym typeface="Wingdings" pitchFamily="2" charset="2"/>
              </a:rPr>
              <a:t>최재혁</a:t>
            </a:r>
            <a:endParaRPr kumimoji="1" lang="en-US" altLang="ko-KR" sz="1100" b="1" spc="-99" dirty="0">
              <a:latin typeface="+mn-ea"/>
              <a:sym typeface="Wingdings" pitchFamily="2" charset="2"/>
            </a:endParaRPr>
          </a:p>
        </p:txBody>
      </p:sp>
      <p:sp>
        <p:nvSpPr>
          <p:cNvPr id="88" name="AutoShape 3"/>
          <p:cNvSpPr>
            <a:spLocks noChangeArrowheads="1"/>
          </p:cNvSpPr>
          <p:nvPr/>
        </p:nvSpPr>
        <p:spPr bwMode="auto">
          <a:xfrm>
            <a:off x="2269880" y="4607390"/>
            <a:ext cx="282908" cy="114612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spc="-99" dirty="0">
                <a:latin typeface="+mn-ea"/>
                <a:sym typeface="Wingdings" pitchFamily="2" charset="2"/>
              </a:rPr>
              <a:t>PMO</a:t>
            </a:r>
          </a:p>
        </p:txBody>
      </p:sp>
      <p:sp>
        <p:nvSpPr>
          <p:cNvPr id="89" name="AutoShape 3"/>
          <p:cNvSpPr>
            <a:spLocks noChangeArrowheads="1"/>
          </p:cNvSpPr>
          <p:nvPr/>
        </p:nvSpPr>
        <p:spPr bwMode="auto">
          <a:xfrm>
            <a:off x="2115222" y="4802591"/>
            <a:ext cx="592225" cy="169277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spc="-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홍길동</a:t>
            </a:r>
            <a:endParaRPr kumimoji="1" lang="en-US" altLang="ko-KR" sz="1100" spc="-9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90" name="한쪽 모서리는 잘리고 다른 쪽 모서리는 둥근 사각형 89"/>
          <p:cNvSpPr/>
          <p:nvPr/>
        </p:nvSpPr>
        <p:spPr>
          <a:xfrm>
            <a:off x="1674712" y="4461047"/>
            <a:ext cx="560522" cy="331203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sp>
        <p:nvSpPr>
          <p:cNvPr id="91" name="한쪽 모서리가 둥근 사각형 90"/>
          <p:cNvSpPr/>
          <p:nvPr/>
        </p:nvSpPr>
        <p:spPr>
          <a:xfrm flipV="1">
            <a:off x="1714959" y="4612406"/>
            <a:ext cx="1059770" cy="371088"/>
          </a:xfrm>
          <a:prstGeom prst="round1Rect">
            <a:avLst>
              <a:gd name="adj" fmla="val 10558"/>
            </a:avLst>
          </a:prstGeom>
          <a:solidFill>
            <a:srgbClr val="98B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 flipH="1" flipV="1">
            <a:off x="2032286" y="4807312"/>
            <a:ext cx="7241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564"/>
          <p:cNvSpPr>
            <a:spLocks noChangeArrowheads="1"/>
          </p:cNvSpPr>
          <p:nvPr/>
        </p:nvSpPr>
        <p:spPr bwMode="auto">
          <a:xfrm>
            <a:off x="2032028" y="4629602"/>
            <a:ext cx="724180" cy="165113"/>
          </a:xfrm>
          <a:prstGeom prst="rect">
            <a:avLst/>
          </a:prstGeom>
          <a:solidFill>
            <a:srgbClr val="002060"/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spc="-99" dirty="0">
              <a:latin typeface="+mn-ea"/>
            </a:endParaRPr>
          </a:p>
        </p:txBody>
      </p:sp>
      <p:sp>
        <p:nvSpPr>
          <p:cNvPr id="94" name="AutoShape 3"/>
          <p:cNvSpPr>
            <a:spLocks noChangeArrowheads="1"/>
          </p:cNvSpPr>
          <p:nvPr/>
        </p:nvSpPr>
        <p:spPr bwMode="auto">
          <a:xfrm>
            <a:off x="2037099" y="4631313"/>
            <a:ext cx="730969" cy="153888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1017545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ln w="1270" cap="rnd">
                  <a:noFill/>
                </a:ln>
                <a:solidFill>
                  <a:schemeClr val="bg1"/>
                </a:solidFill>
                <a:latin typeface="+mn-ea"/>
                <a:sym typeface="Wingdings" pitchFamily="2" charset="2"/>
              </a:rPr>
              <a:t>포탈 구축 팀</a:t>
            </a:r>
            <a:endParaRPr kumimoji="1" lang="en-US" altLang="ko-KR" sz="1000" b="1" dirty="0">
              <a:ln w="1270" cap="rnd">
                <a:noFill/>
              </a:ln>
              <a:solidFill>
                <a:schemeClr val="bg1"/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95" name="AutoShape 3"/>
          <p:cNvSpPr>
            <a:spLocks noChangeArrowheads="1"/>
          </p:cNvSpPr>
          <p:nvPr/>
        </p:nvSpPr>
        <p:spPr bwMode="auto">
          <a:xfrm>
            <a:off x="2225783" y="4803930"/>
            <a:ext cx="385105" cy="169277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99" dirty="0">
                <a:latin typeface="+mn-ea"/>
                <a:sym typeface="Wingdings" pitchFamily="2" charset="2"/>
              </a:rPr>
              <a:t>정현석</a:t>
            </a:r>
            <a:endParaRPr kumimoji="1" lang="en-US" altLang="ko-KR" sz="1100" b="1" spc="-99" dirty="0">
              <a:latin typeface="+mn-ea"/>
              <a:sym typeface="Wingdings" pitchFamily="2" charset="2"/>
            </a:endParaRPr>
          </a:p>
        </p:txBody>
      </p:sp>
      <p:sp>
        <p:nvSpPr>
          <p:cNvPr id="96" name="AutoShape 3"/>
          <p:cNvSpPr>
            <a:spLocks noChangeArrowheads="1"/>
          </p:cNvSpPr>
          <p:nvPr/>
        </p:nvSpPr>
        <p:spPr bwMode="auto">
          <a:xfrm>
            <a:off x="4948858" y="4607390"/>
            <a:ext cx="282908" cy="114612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spc="-99" dirty="0">
                <a:latin typeface="+mn-ea"/>
                <a:sym typeface="Wingdings" pitchFamily="2" charset="2"/>
              </a:rPr>
              <a:t>PMO</a:t>
            </a:r>
          </a:p>
        </p:txBody>
      </p:sp>
      <p:sp>
        <p:nvSpPr>
          <p:cNvPr id="97" name="AutoShape 3"/>
          <p:cNvSpPr>
            <a:spLocks noChangeArrowheads="1"/>
          </p:cNvSpPr>
          <p:nvPr/>
        </p:nvSpPr>
        <p:spPr bwMode="auto">
          <a:xfrm>
            <a:off x="4794199" y="4802591"/>
            <a:ext cx="592225" cy="169277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spc="-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홍길동</a:t>
            </a:r>
            <a:endParaRPr kumimoji="1" lang="en-US" altLang="ko-KR" sz="1100" spc="-99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98" name="한쪽 모서리는 잘리고 다른 쪽 모서리는 둥근 사각형 97"/>
          <p:cNvSpPr/>
          <p:nvPr/>
        </p:nvSpPr>
        <p:spPr>
          <a:xfrm>
            <a:off x="4353690" y="4461047"/>
            <a:ext cx="560522" cy="331203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bg1">
              <a:lumMod val="85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500" spc="-99" dirty="0">
              <a:latin typeface="+mn-ea"/>
            </a:endParaRPr>
          </a:p>
        </p:txBody>
      </p:sp>
      <p:sp>
        <p:nvSpPr>
          <p:cNvPr id="99" name="한쪽 모서리가 둥근 사각형 98"/>
          <p:cNvSpPr/>
          <p:nvPr/>
        </p:nvSpPr>
        <p:spPr>
          <a:xfrm flipV="1">
            <a:off x="4393937" y="4612406"/>
            <a:ext cx="1059770" cy="371088"/>
          </a:xfrm>
          <a:prstGeom prst="round1Rect">
            <a:avLst>
              <a:gd name="adj" fmla="val 10558"/>
            </a:avLst>
          </a:prstGeom>
          <a:solidFill>
            <a:srgbClr val="98B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20" tIns="41010" rIns="82020" bIns="41010" rtlCol="0" anchor="ctr"/>
          <a:lstStyle/>
          <a:p>
            <a:pPr algn="ctr"/>
            <a:endParaRPr lang="ko-KR" altLang="en-US" sz="2000" spc="-99" dirty="0">
              <a:latin typeface="+mn-ea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H="1" flipV="1">
            <a:off x="4711265" y="4807312"/>
            <a:ext cx="7241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564"/>
          <p:cNvSpPr>
            <a:spLocks noChangeArrowheads="1"/>
          </p:cNvSpPr>
          <p:nvPr/>
        </p:nvSpPr>
        <p:spPr bwMode="auto">
          <a:xfrm>
            <a:off x="4711007" y="4629602"/>
            <a:ext cx="724180" cy="165113"/>
          </a:xfrm>
          <a:prstGeom prst="rect">
            <a:avLst/>
          </a:prstGeom>
          <a:pattFill prst="wdUpDiag">
            <a:fgClr>
              <a:srgbClr val="3B6D9F"/>
            </a:fgClr>
            <a:bgClr>
              <a:srgbClr val="3B6D9F"/>
            </a:bgClr>
          </a:patt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spc="-99" dirty="0">
              <a:latin typeface="+mn-ea"/>
            </a:endParaRPr>
          </a:p>
        </p:txBody>
      </p:sp>
      <p:sp>
        <p:nvSpPr>
          <p:cNvPr id="102" name="AutoShape 3"/>
          <p:cNvSpPr>
            <a:spLocks noChangeArrowheads="1"/>
          </p:cNvSpPr>
          <p:nvPr/>
        </p:nvSpPr>
        <p:spPr bwMode="auto">
          <a:xfrm>
            <a:off x="4693637" y="4631313"/>
            <a:ext cx="775854" cy="153888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defTabSz="101754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ln w="1270" cap="rnd">
                  <a:noFill/>
                </a:ln>
                <a:solidFill>
                  <a:schemeClr val="bg1"/>
                </a:solidFill>
                <a:latin typeface="+mn-ea"/>
                <a:sym typeface="Wingdings" pitchFamily="2" charset="2"/>
              </a:rPr>
              <a:t>API Gateway</a:t>
            </a:r>
          </a:p>
        </p:txBody>
      </p:sp>
      <p:sp>
        <p:nvSpPr>
          <p:cNvPr id="103" name="AutoShape 3"/>
          <p:cNvSpPr>
            <a:spLocks noChangeArrowheads="1"/>
          </p:cNvSpPr>
          <p:nvPr/>
        </p:nvSpPr>
        <p:spPr bwMode="auto">
          <a:xfrm>
            <a:off x="4904761" y="4803930"/>
            <a:ext cx="385105" cy="169277"/>
          </a:xfrm>
          <a:prstGeom prst="roundRect">
            <a:avLst>
              <a:gd name="adj" fmla="val 0"/>
            </a:avLst>
          </a:prstGeom>
          <a:noFill/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spc="-99" dirty="0">
                <a:latin typeface="+mn-ea"/>
                <a:sym typeface="Wingdings" pitchFamily="2" charset="2"/>
              </a:rPr>
              <a:t>김창동</a:t>
            </a:r>
            <a:endParaRPr kumimoji="1" lang="en-US" altLang="ko-KR" sz="1100" b="1" spc="-99" dirty="0">
              <a:latin typeface="+mn-ea"/>
              <a:sym typeface="Wingdings" pitchFamily="2" charset="2"/>
            </a:endParaRPr>
          </a:p>
        </p:txBody>
      </p:sp>
      <p:pic>
        <p:nvPicPr>
          <p:cNvPr id="110" name="Picture 916" descr="그림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2896" y="4456161"/>
            <a:ext cx="109964" cy="11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916" descr="그림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1932" y="4456161"/>
            <a:ext cx="109964" cy="11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AutoShape 4"/>
          <p:cNvSpPr>
            <a:spLocks noChangeArrowheads="1"/>
          </p:cNvSpPr>
          <p:nvPr/>
        </p:nvSpPr>
        <p:spPr bwMode="auto">
          <a:xfrm>
            <a:off x="1063566" y="5308698"/>
            <a:ext cx="2160000" cy="10203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AutoShape 3"/>
          <p:cNvSpPr>
            <a:spLocks noChangeArrowheads="1"/>
          </p:cNvSpPr>
          <p:nvPr/>
        </p:nvSpPr>
        <p:spPr bwMode="auto">
          <a:xfrm>
            <a:off x="1096747" y="5337435"/>
            <a:ext cx="665233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3492CC"/>
            </a:solidFill>
            <a:round/>
            <a:headEnd/>
            <a:tailEnd/>
          </a:ln>
          <a:effectLst/>
        </p:spPr>
        <p:txBody>
          <a:bodyPr wrap="none" lIns="0" tIns="36000" rIns="0" bIns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spc="-50" dirty="0">
                <a:latin typeface="+mn-ea"/>
                <a:sym typeface="Wingdings" pitchFamily="2" charset="2"/>
              </a:rPr>
              <a:t>서비스 포탈</a:t>
            </a:r>
            <a:endParaRPr kumimoji="1" lang="en-US" altLang="ko-KR" sz="900" b="1" spc="-50" dirty="0">
              <a:latin typeface="+mn-ea"/>
              <a:sym typeface="Wingdings" pitchFamily="2" charset="2"/>
            </a:endParaRPr>
          </a:p>
        </p:txBody>
      </p:sp>
      <p:sp>
        <p:nvSpPr>
          <p:cNvPr id="115" name="AutoShape 4"/>
          <p:cNvSpPr>
            <a:spLocks noChangeArrowheads="1"/>
          </p:cNvSpPr>
          <p:nvPr/>
        </p:nvSpPr>
        <p:spPr bwMode="auto">
          <a:xfrm>
            <a:off x="1108896" y="5518133"/>
            <a:ext cx="6480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7" name="Picture 2" descr="http://bankware00.cafe24.com/IT/img/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6654" y="3042063"/>
            <a:ext cx="548407" cy="130395"/>
          </a:xfrm>
          <a:prstGeom prst="rect">
            <a:avLst/>
          </a:prstGeom>
          <a:noFill/>
        </p:spPr>
      </p:pic>
      <p:grpSp>
        <p:nvGrpSpPr>
          <p:cNvPr id="118" name="그룹 117"/>
          <p:cNvGrpSpPr/>
          <p:nvPr/>
        </p:nvGrpSpPr>
        <p:grpSpPr>
          <a:xfrm>
            <a:off x="484565" y="3497721"/>
            <a:ext cx="1259977" cy="332095"/>
            <a:chOff x="591695" y="3298414"/>
            <a:chExt cx="1259977" cy="332095"/>
          </a:xfrm>
        </p:grpSpPr>
        <p:sp>
          <p:nvSpPr>
            <p:cNvPr id="119" name="AutoShape 71"/>
            <p:cNvSpPr>
              <a:spLocks noChangeArrowheads="1"/>
            </p:cNvSpPr>
            <p:nvPr/>
          </p:nvSpPr>
          <p:spPr bwMode="auto">
            <a:xfrm>
              <a:off x="591695" y="3298414"/>
              <a:ext cx="1259977" cy="332095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582" tIns="64582" rIns="64582" bIns="64582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700" spc="-99" dirty="0">
                <a:latin typeface="+mn-ea"/>
              </a:endParaRPr>
            </a:p>
          </p:txBody>
        </p:sp>
        <p:sp>
          <p:nvSpPr>
            <p:cNvPr id="120" name="AutoShape 3"/>
            <p:cNvSpPr>
              <a:spLocks noChangeArrowheads="1"/>
            </p:cNvSpPr>
            <p:nvPr/>
          </p:nvSpPr>
          <p:spPr bwMode="auto">
            <a:xfrm>
              <a:off x="632926" y="3336656"/>
              <a:ext cx="1177515" cy="252000"/>
            </a:xfrm>
            <a:prstGeom prst="roundRect">
              <a:avLst>
                <a:gd name="adj" fmla="val 0"/>
              </a:avLst>
            </a:prstGeom>
            <a:solidFill>
              <a:srgbClr val="4CB1E5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spc="-99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인프라조직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484565" y="2981643"/>
            <a:ext cx="1259977" cy="332095"/>
            <a:chOff x="484565" y="2313046"/>
            <a:chExt cx="1259977" cy="332095"/>
          </a:xfrm>
        </p:grpSpPr>
        <p:sp>
          <p:nvSpPr>
            <p:cNvPr id="131" name="AutoShape 71"/>
            <p:cNvSpPr>
              <a:spLocks noChangeArrowheads="1"/>
            </p:cNvSpPr>
            <p:nvPr/>
          </p:nvSpPr>
          <p:spPr bwMode="auto">
            <a:xfrm>
              <a:off x="484565" y="2313046"/>
              <a:ext cx="1259977" cy="332095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582" tIns="64582" rIns="64582" bIns="64582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700" spc="-99" dirty="0">
                <a:latin typeface="+mn-ea"/>
              </a:endParaRPr>
            </a:p>
          </p:txBody>
        </p:sp>
        <p:sp>
          <p:nvSpPr>
            <p:cNvPr id="132" name="AutoShape 3"/>
            <p:cNvSpPr>
              <a:spLocks noChangeArrowheads="1"/>
            </p:cNvSpPr>
            <p:nvPr/>
          </p:nvSpPr>
          <p:spPr bwMode="auto">
            <a:xfrm>
              <a:off x="525796" y="2351288"/>
              <a:ext cx="1177515" cy="252000"/>
            </a:xfrm>
            <a:prstGeom prst="roundRect">
              <a:avLst>
                <a:gd name="adj" fmla="val 0"/>
              </a:avLst>
            </a:prstGeom>
            <a:solidFill>
              <a:srgbClr val="4CB1E5"/>
            </a:solidFill>
            <a:ln w="19050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spc="-99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품질조직</a:t>
              </a:r>
            </a:p>
          </p:txBody>
        </p:sp>
      </p:grpSp>
      <p:sp>
        <p:nvSpPr>
          <p:cNvPr id="133" name="순서도: 수동 연산 132"/>
          <p:cNvSpPr/>
          <p:nvPr/>
        </p:nvSpPr>
        <p:spPr>
          <a:xfrm rot="10800000">
            <a:off x="2366683" y="2832323"/>
            <a:ext cx="1326186" cy="292639"/>
          </a:xfrm>
          <a:prstGeom prst="flowChartManualOperati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84" y="2096852"/>
            <a:ext cx="628905" cy="53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9" name="직선 연결선 138"/>
          <p:cNvCxnSpPr/>
          <p:nvPr/>
        </p:nvCxnSpPr>
        <p:spPr>
          <a:xfrm>
            <a:off x="2835049" y="2550595"/>
            <a:ext cx="114634" cy="1617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flipH="1">
            <a:off x="3118277" y="2530602"/>
            <a:ext cx="111701" cy="2553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AutoShape 3"/>
          <p:cNvSpPr>
            <a:spLocks noChangeArrowheads="1"/>
          </p:cNvSpPr>
          <p:nvPr/>
        </p:nvSpPr>
        <p:spPr bwMode="auto">
          <a:xfrm>
            <a:off x="1810495" y="5340444"/>
            <a:ext cx="665233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3492CC"/>
            </a:solidFill>
            <a:round/>
            <a:headEnd/>
            <a:tailEnd/>
          </a:ln>
          <a:effectLst/>
        </p:spPr>
        <p:txBody>
          <a:bodyPr wrap="none" lIns="0" tIns="36000" rIns="0" bIns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spc="-50" dirty="0">
                <a:latin typeface="+mn-ea"/>
                <a:sym typeface="Wingdings" pitchFamily="2" charset="2"/>
              </a:rPr>
              <a:t>개발자포탈</a:t>
            </a:r>
            <a:endParaRPr kumimoji="1" lang="en-US" altLang="ko-KR" sz="900" b="1" spc="-50" dirty="0">
              <a:latin typeface="+mn-ea"/>
              <a:sym typeface="Wingdings" pitchFamily="2" charset="2"/>
            </a:endParaRPr>
          </a:p>
        </p:txBody>
      </p:sp>
      <p:sp>
        <p:nvSpPr>
          <p:cNvPr id="142" name="AutoShape 3"/>
          <p:cNvSpPr>
            <a:spLocks noChangeArrowheads="1"/>
          </p:cNvSpPr>
          <p:nvPr/>
        </p:nvSpPr>
        <p:spPr bwMode="auto">
          <a:xfrm>
            <a:off x="2519716" y="5338926"/>
            <a:ext cx="665233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3492CC"/>
            </a:solidFill>
            <a:round/>
            <a:headEnd/>
            <a:tailEnd/>
          </a:ln>
          <a:effectLst/>
        </p:spPr>
        <p:txBody>
          <a:bodyPr wrap="none" lIns="0" tIns="36000" rIns="0" bIns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spc="-50" dirty="0">
                <a:latin typeface="+mn-ea"/>
                <a:sym typeface="Wingdings" pitchFamily="2" charset="2"/>
              </a:rPr>
              <a:t>로그인</a:t>
            </a:r>
            <a:endParaRPr kumimoji="1" lang="en-US" altLang="ko-KR" sz="900" b="1" spc="-50" dirty="0">
              <a:latin typeface="+mn-ea"/>
              <a:sym typeface="Wingdings" pitchFamily="2" charset="2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155416" y="5604399"/>
            <a:ext cx="547896" cy="69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기획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디자인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퍼브리싱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프론트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백엔드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AutoShape 4"/>
          <p:cNvSpPr>
            <a:spLocks noChangeArrowheads="1"/>
          </p:cNvSpPr>
          <p:nvPr/>
        </p:nvSpPr>
        <p:spPr bwMode="auto">
          <a:xfrm>
            <a:off x="1818117" y="5516615"/>
            <a:ext cx="6480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AutoShape 4"/>
          <p:cNvSpPr>
            <a:spLocks noChangeArrowheads="1"/>
          </p:cNvSpPr>
          <p:nvPr/>
        </p:nvSpPr>
        <p:spPr bwMode="auto">
          <a:xfrm>
            <a:off x="2531865" y="5515097"/>
            <a:ext cx="6480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611880" y="5611687"/>
            <a:ext cx="48090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프론트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백엔드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인터페이스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595256" y="5307187"/>
            <a:ext cx="813353" cy="3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415"/>
            <a:endParaRPr lang="ko-KR" altLang="en-US" sz="7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0" name="AutoShape 4"/>
          <p:cNvSpPr>
            <a:spLocks noChangeArrowheads="1"/>
          </p:cNvSpPr>
          <p:nvPr/>
        </p:nvSpPr>
        <p:spPr bwMode="auto">
          <a:xfrm>
            <a:off x="4240322" y="5302658"/>
            <a:ext cx="1402551" cy="10203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1" name="AutoShape 3"/>
          <p:cNvSpPr>
            <a:spLocks noChangeArrowheads="1"/>
          </p:cNvSpPr>
          <p:nvPr/>
        </p:nvSpPr>
        <p:spPr bwMode="auto">
          <a:xfrm>
            <a:off x="4273503" y="5331395"/>
            <a:ext cx="665233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3492CC"/>
            </a:solidFill>
            <a:round/>
            <a:headEnd/>
            <a:tailEnd/>
          </a:ln>
          <a:effectLst/>
        </p:spPr>
        <p:txBody>
          <a:bodyPr wrap="none" lIns="0" tIns="36000" rIns="0" bIns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spc="-50" dirty="0">
                <a:latin typeface="+mn-ea"/>
                <a:sym typeface="Wingdings" pitchFamily="2" charset="2"/>
              </a:rPr>
              <a:t>API GW</a:t>
            </a:r>
          </a:p>
        </p:txBody>
      </p:sp>
      <p:sp>
        <p:nvSpPr>
          <p:cNvPr id="152" name="AutoShape 4"/>
          <p:cNvSpPr>
            <a:spLocks noChangeArrowheads="1"/>
          </p:cNvSpPr>
          <p:nvPr/>
        </p:nvSpPr>
        <p:spPr bwMode="auto">
          <a:xfrm>
            <a:off x="4285652" y="5512093"/>
            <a:ext cx="6480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AutoShape 4"/>
          <p:cNvSpPr>
            <a:spLocks noChangeArrowheads="1"/>
          </p:cNvSpPr>
          <p:nvPr/>
        </p:nvSpPr>
        <p:spPr bwMode="auto">
          <a:xfrm>
            <a:off x="4994873" y="5510575"/>
            <a:ext cx="6480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939050" y="5310196"/>
            <a:ext cx="813353" cy="3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415"/>
            <a:endParaRPr lang="ko-KR" altLang="en-US" sz="7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5" name="AutoShape 4"/>
          <p:cNvSpPr>
            <a:spLocks noChangeArrowheads="1"/>
          </p:cNvSpPr>
          <p:nvPr/>
        </p:nvSpPr>
        <p:spPr bwMode="auto">
          <a:xfrm>
            <a:off x="7617296" y="5305667"/>
            <a:ext cx="1368000" cy="1020377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AutoShape 3"/>
          <p:cNvSpPr>
            <a:spLocks noChangeArrowheads="1"/>
          </p:cNvSpPr>
          <p:nvPr/>
        </p:nvSpPr>
        <p:spPr bwMode="auto">
          <a:xfrm>
            <a:off x="7617296" y="5334404"/>
            <a:ext cx="1368000" cy="972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3492CC"/>
            </a:solidFill>
            <a:round/>
            <a:headEnd/>
            <a:tailEnd/>
          </a:ln>
          <a:effectLst/>
        </p:spPr>
        <p:txBody>
          <a:bodyPr wrap="none" lIns="0" tIns="36000" rIns="0" bIns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spc="-50" dirty="0">
                <a:latin typeface="+mn-ea"/>
                <a:sym typeface="Wingdings" pitchFamily="2" charset="2"/>
              </a:rPr>
              <a:t>계열사 별 </a:t>
            </a:r>
            <a:r>
              <a:rPr kumimoji="1" lang="en-US" altLang="ko-KR" sz="900" b="1" spc="-50" dirty="0">
                <a:latin typeface="+mn-ea"/>
                <a:sym typeface="Wingdings" pitchFamily="2" charset="2"/>
              </a:rPr>
              <a:t>API Server</a:t>
            </a:r>
          </a:p>
        </p:txBody>
      </p:sp>
      <p:sp>
        <p:nvSpPr>
          <p:cNvPr id="157" name="AutoShape 4"/>
          <p:cNvSpPr>
            <a:spLocks noChangeArrowheads="1"/>
          </p:cNvSpPr>
          <p:nvPr/>
        </p:nvSpPr>
        <p:spPr bwMode="auto">
          <a:xfrm>
            <a:off x="7625581" y="5509057"/>
            <a:ext cx="1346400" cy="79200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9525">
            <a:noFill/>
          </a:ln>
          <a:effectLst>
            <a:innerShdw blurRad="762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190" latinLnBrk="0">
              <a:buClr>
                <a:prstClr val="white">
                  <a:lumMod val="65000"/>
                </a:prstClr>
              </a:buClr>
            </a:pPr>
            <a:endParaRPr lang="ko-KR" altLang="ko-KR" sz="400" spc="-99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1" name="Picture 2" descr="http://bankware00.cafe24.com/IT/img/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22771" y="4476582"/>
            <a:ext cx="360000" cy="113165"/>
          </a:xfrm>
          <a:prstGeom prst="rect">
            <a:avLst/>
          </a:prstGeom>
          <a:noFill/>
        </p:spPr>
      </p:pic>
      <p:pic>
        <p:nvPicPr>
          <p:cNvPr id="163" name="Picture 2" descr="http://bankware00.cafe24.com/IT/img/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70511" y="4492220"/>
            <a:ext cx="360000" cy="113165"/>
          </a:xfrm>
          <a:prstGeom prst="rect">
            <a:avLst/>
          </a:prstGeom>
          <a:noFill/>
        </p:spPr>
      </p:pic>
      <p:grpSp>
        <p:nvGrpSpPr>
          <p:cNvPr id="164" name="그룹 163"/>
          <p:cNvGrpSpPr/>
          <p:nvPr/>
        </p:nvGrpSpPr>
        <p:grpSpPr>
          <a:xfrm>
            <a:off x="5001931" y="5332886"/>
            <a:ext cx="623615" cy="972000"/>
            <a:chOff x="6102839" y="5133579"/>
            <a:chExt cx="305045" cy="972000"/>
          </a:xfrm>
        </p:grpSpPr>
        <p:sp>
          <p:nvSpPr>
            <p:cNvPr id="165" name="AutoShape 3"/>
            <p:cNvSpPr>
              <a:spLocks noChangeArrowheads="1"/>
            </p:cNvSpPr>
            <p:nvPr/>
          </p:nvSpPr>
          <p:spPr bwMode="auto">
            <a:xfrm>
              <a:off x="6102839" y="5133579"/>
              <a:ext cx="305045" cy="972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 algn="ctr">
              <a:solidFill>
                <a:srgbClr val="3492CC"/>
              </a:solidFill>
              <a:round/>
              <a:headEnd/>
              <a:tailEnd/>
            </a:ln>
            <a:effectLst/>
          </p:spPr>
          <p:txBody>
            <a:bodyPr wrap="none" lIns="0" tIns="36000" rIns="0" bIns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spc="-50" dirty="0">
                  <a:latin typeface="+mn-ea"/>
                  <a:sym typeface="Wingdings" pitchFamily="2" charset="2"/>
                </a:rPr>
                <a:t>API Manager</a:t>
              </a:r>
            </a:p>
          </p:txBody>
        </p:sp>
        <p:sp>
          <p:nvSpPr>
            <p:cNvPr id="166" name="AutoShape 4"/>
            <p:cNvSpPr>
              <a:spLocks noChangeArrowheads="1"/>
            </p:cNvSpPr>
            <p:nvPr/>
          </p:nvSpPr>
          <p:spPr bwMode="auto">
            <a:xfrm>
              <a:off x="6124713" y="5309750"/>
              <a:ext cx="256429" cy="792000"/>
            </a:xfrm>
            <a:prstGeom prst="roundRect">
              <a:avLst>
                <a:gd name="adj" fmla="val 0"/>
              </a:avLst>
            </a:prstGeom>
            <a:solidFill>
              <a:srgbClr val="E6E6E6"/>
            </a:solidFill>
            <a:ln w="9525">
              <a:noFill/>
            </a:ln>
            <a:effectLst>
              <a:innerShdw blurRad="76200">
                <a:schemeClr val="bg1">
                  <a:lumMod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190" latinLnBrk="0">
                <a:buClr>
                  <a:prstClr val="white">
                    <a:lumMod val="65000"/>
                  </a:prstClr>
                </a:buClr>
              </a:pPr>
              <a:endParaRPr lang="ko-KR" altLang="ko-KR" sz="400" spc="-99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1432896" y="4973206"/>
            <a:ext cx="1274551" cy="342703"/>
            <a:chOff x="1432896" y="4773899"/>
            <a:chExt cx="1274551" cy="342703"/>
          </a:xfrm>
        </p:grpSpPr>
        <p:cxnSp>
          <p:nvCxnSpPr>
            <p:cNvPr id="177" name="직선 연결선 176"/>
            <p:cNvCxnSpPr/>
            <p:nvPr/>
          </p:nvCxnSpPr>
          <p:spPr>
            <a:xfrm>
              <a:off x="2395285" y="4773899"/>
              <a:ext cx="0" cy="216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 flipV="1">
              <a:off x="1432896" y="4999039"/>
              <a:ext cx="1274551" cy="7443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705884" y="5008602"/>
              <a:ext cx="0" cy="108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156469" y="5006482"/>
              <a:ext cx="0" cy="108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1432896" y="4999880"/>
              <a:ext cx="0" cy="108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2" name="직선 연결선 181"/>
          <p:cNvCxnSpPr/>
          <p:nvPr/>
        </p:nvCxnSpPr>
        <p:spPr>
          <a:xfrm>
            <a:off x="5116095" y="4980852"/>
            <a:ext cx="0" cy="21600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3" name="그룹 182"/>
          <p:cNvGrpSpPr/>
          <p:nvPr/>
        </p:nvGrpSpPr>
        <p:grpSpPr>
          <a:xfrm>
            <a:off x="4597730" y="5205992"/>
            <a:ext cx="721143" cy="142793"/>
            <a:chOff x="4153706" y="5006685"/>
            <a:chExt cx="1274551" cy="117563"/>
          </a:xfrm>
        </p:grpSpPr>
        <p:cxnSp>
          <p:nvCxnSpPr>
            <p:cNvPr id="184" name="직선 연결선 183"/>
            <p:cNvCxnSpPr/>
            <p:nvPr/>
          </p:nvCxnSpPr>
          <p:spPr>
            <a:xfrm flipV="1">
              <a:off x="4153706" y="5006685"/>
              <a:ext cx="1274551" cy="7443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5426694" y="5016248"/>
              <a:ext cx="0" cy="108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4153706" y="5007526"/>
              <a:ext cx="0" cy="10800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7" name="직선 연결선 186"/>
          <p:cNvCxnSpPr/>
          <p:nvPr/>
        </p:nvCxnSpPr>
        <p:spPr>
          <a:xfrm>
            <a:off x="8288648" y="4988692"/>
            <a:ext cx="0" cy="21600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5" name="직사각형 194"/>
          <p:cNvSpPr/>
          <p:nvPr/>
        </p:nvSpPr>
        <p:spPr>
          <a:xfrm>
            <a:off x="7785631" y="5604399"/>
            <a:ext cx="1091806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은행    카드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증권    </a:t>
            </a: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손보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     생명    저축은행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캐피탈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6" name="Picture 2" descr="http://bankware00.cafe24.com/IT/img/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6654" y="2246182"/>
            <a:ext cx="548407" cy="130395"/>
          </a:xfrm>
          <a:prstGeom prst="rect">
            <a:avLst/>
          </a:prstGeom>
          <a:noFill/>
        </p:spPr>
      </p:pic>
      <p:pic>
        <p:nvPicPr>
          <p:cNvPr id="1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448" y="4508532"/>
            <a:ext cx="804503" cy="38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" name="직사각형 197"/>
          <p:cNvSpPr/>
          <p:nvPr/>
        </p:nvSpPr>
        <p:spPr>
          <a:xfrm>
            <a:off x="1851157" y="5604399"/>
            <a:ext cx="547896" cy="69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기획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디자인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퍼브리싱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 err="1">
                <a:solidFill>
                  <a:schemeClr val="tx1"/>
                </a:solidFill>
                <a:latin typeface="+mn-ea"/>
              </a:rPr>
              <a:t>프론트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백엔드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4353674" y="5611687"/>
            <a:ext cx="5770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설치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설정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커스터마이징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5016949" y="5611687"/>
            <a:ext cx="5770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설치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설정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spc="-50" dirty="0">
                <a:solidFill>
                  <a:schemeClr val="tx1"/>
                </a:solidFill>
                <a:latin typeface="+mn-ea"/>
              </a:rPr>
              <a:t>커스터마이징</a:t>
            </a:r>
            <a:endParaRPr kumimoji="1" lang="en-US" altLang="ko-KR" sz="800" spc="-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1" name="그림 200" descr="CI-드롭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916" y="5631829"/>
            <a:ext cx="585787" cy="278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7325" y="2241459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강력한 후선 지원 체계를 수립하여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프로젝트 리스크 최소화</a:t>
            </a:r>
          </a:p>
        </p:txBody>
      </p:sp>
    </p:spTree>
    <p:extLst>
      <p:ext uri="{BB962C8B-B14F-4D97-AF65-F5344CB8AC3E}">
        <p14:creationId xmlns:p14="http://schemas.microsoft.com/office/powerpoint/2010/main" val="29061165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4595810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2. </a:t>
            </a:r>
            <a:r>
              <a:rPr lang="ko-KR" altLang="en-US" sz="2800" spc="-100" dirty="0">
                <a:cs typeface="Arial" pitchFamily="34" charset="0"/>
              </a:rPr>
              <a:t>사업추진조직</a:t>
            </a:r>
            <a:r>
              <a:rPr lang="en-US" altLang="ko-KR" sz="2800" spc="-100" dirty="0">
                <a:cs typeface="Arial" pitchFamily="34" charset="0"/>
              </a:rPr>
              <a:t> &gt; </a:t>
            </a:r>
            <a:r>
              <a:rPr lang="en-US" altLang="ko-KR" sz="2000" spc="-100" dirty="0">
                <a:cs typeface="Arial" pitchFamily="34" charset="0"/>
              </a:rPr>
              <a:t>2.2 </a:t>
            </a:r>
            <a:r>
              <a:rPr lang="ko-KR" altLang="en-US" sz="2000" spc="-100" dirty="0">
                <a:cs typeface="Arial" pitchFamily="34" charset="0"/>
              </a:rPr>
              <a:t>인력 투입 계획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146665"/>
              </p:ext>
            </p:extLst>
          </p:nvPr>
        </p:nvGraphicFramePr>
        <p:xfrm>
          <a:off x="488506" y="1072614"/>
          <a:ext cx="8964993" cy="5328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1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07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영역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역할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회사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등급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M+1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M+3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프로젝트 총괄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특급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아키텍처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특급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1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서비스 포탈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기획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특급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디자인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퓨즈와이어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퍼블리싱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퓨즈와이어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초급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프론트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중급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서버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초급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71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개발자 포탈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기획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디자인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퓨즈와이어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초급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퍼블리싱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퓨즈와이어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초급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프론트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고급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프론트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중급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서버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서버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중급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671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인증 서버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서버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중급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6.0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인터페이스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중급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7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API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서비스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인터페이스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중급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인터페이스 개발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BwG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초급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12.0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API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게이트웨이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기술지원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고급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5.0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15.0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671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31.0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31.0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30.0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92.0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9" marR="6149" marT="6149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8196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6"/>
          <p:cNvSpPr>
            <a:spLocks noGrp="1" noChangeArrowheads="1"/>
          </p:cNvSpPr>
          <p:nvPr>
            <p:ph type="title"/>
          </p:nvPr>
        </p:nvSpPr>
        <p:spPr>
          <a:xfrm>
            <a:off x="250825" y="296949"/>
            <a:ext cx="3080972" cy="430887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base" latinLnBrk="1">
              <a:spcAft>
                <a:spcPct val="0"/>
              </a:spcAft>
            </a:pPr>
            <a:r>
              <a:rPr lang="en-US" altLang="ko-KR" sz="2800" spc="-100" dirty="0">
                <a:cs typeface="Arial" pitchFamily="34" charset="0"/>
              </a:rPr>
              <a:t>3. </a:t>
            </a:r>
            <a:r>
              <a:rPr lang="ko-KR" altLang="en-US" sz="2800" spc="-100" dirty="0">
                <a:cs typeface="Arial" pitchFamily="34" charset="0"/>
              </a:rPr>
              <a:t>프로젝트 관리방안</a:t>
            </a:r>
            <a:endParaRPr lang="ko-KR" altLang="en-US" sz="2000" spc="-100" dirty="0">
              <a:cs typeface="Arial" pitchFamily="34" charset="0"/>
            </a:endParaRPr>
          </a:p>
        </p:txBody>
      </p:sp>
      <p:grpSp>
        <p:nvGrpSpPr>
          <p:cNvPr id="122" name="Group 49"/>
          <p:cNvGrpSpPr>
            <a:grpSpLocks/>
          </p:cNvGrpSpPr>
          <p:nvPr/>
        </p:nvGrpSpPr>
        <p:grpSpPr bwMode="auto">
          <a:xfrm>
            <a:off x="28281" y="1757759"/>
            <a:ext cx="9642475" cy="519113"/>
            <a:chOff x="0" y="984"/>
            <a:chExt cx="6074" cy="327"/>
          </a:xfrm>
        </p:grpSpPr>
        <p:grpSp>
          <p:nvGrpSpPr>
            <p:cNvPr id="123" name="Group 25"/>
            <p:cNvGrpSpPr>
              <a:grpSpLocks/>
            </p:cNvGrpSpPr>
            <p:nvPr/>
          </p:nvGrpSpPr>
          <p:grpSpPr bwMode="auto">
            <a:xfrm>
              <a:off x="165" y="1145"/>
              <a:ext cx="5909" cy="166"/>
              <a:chOff x="165" y="1156"/>
              <a:chExt cx="5909" cy="166"/>
            </a:xfrm>
          </p:grpSpPr>
          <p:pic>
            <p:nvPicPr>
              <p:cNvPr id="125" name="Picture 22" descr="중간바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" y="1156"/>
                <a:ext cx="590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" name="Text Box 9"/>
              <p:cNvSpPr txBox="1">
                <a:spLocks noChangeArrowheads="1"/>
              </p:cNvSpPr>
              <p:nvPr/>
            </p:nvSpPr>
            <p:spPr bwMode="auto">
              <a:xfrm>
                <a:off x="292" y="1186"/>
                <a:ext cx="549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just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0" kern="0" dirty="0">
                    <a:solidFill>
                      <a:srgbClr val="4D4D4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관리 방법론 적용 방안</a:t>
                </a:r>
              </a:p>
            </p:txBody>
          </p:sp>
        </p:grp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0" y="984"/>
              <a:ext cx="112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7" name="Group 24"/>
          <p:cNvGrpSpPr>
            <a:grpSpLocks/>
          </p:cNvGrpSpPr>
          <p:nvPr/>
        </p:nvGrpSpPr>
        <p:grpSpPr bwMode="auto">
          <a:xfrm>
            <a:off x="290219" y="2276872"/>
            <a:ext cx="9374188" cy="4282403"/>
            <a:chOff x="165" y="1215"/>
            <a:chExt cx="5905" cy="2875"/>
          </a:xfrm>
        </p:grpSpPr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165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>
              <a:off x="6070" y="1215"/>
              <a:ext cx="0" cy="2875"/>
            </a:xfrm>
            <a:prstGeom prst="line">
              <a:avLst/>
            </a:prstGeom>
            <a:noFill/>
            <a:ln w="6350">
              <a:solidFill>
                <a:srgbClr val="2C6D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Picture 250" descr="화살 cop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935" y="2580733"/>
            <a:ext cx="597199" cy="3872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 bwMode="auto">
          <a:xfrm>
            <a:off x="2972779" y="5247788"/>
            <a:ext cx="3642097" cy="282575"/>
          </a:xfrm>
          <a:prstGeom prst="roundRect">
            <a:avLst>
              <a:gd name="adj" fmla="val 50000"/>
            </a:avLst>
          </a:prstGeom>
          <a:solidFill>
            <a:srgbClr val="6199BB"/>
          </a:solidFill>
          <a:ln w="9525" algn="ctr">
            <a:noFill/>
            <a:miter lim="800000"/>
            <a:headEnd/>
            <a:tailEnd type="none" w="sm" len="sm"/>
          </a:ln>
        </p:spPr>
        <p:txBody>
          <a:bodyPr lIns="0" tIns="0" rIns="0" bIns="0" anchor="ctr"/>
          <a:lstStyle/>
          <a:p>
            <a:pPr marL="0" lvl="1" algn="ctr" latinLnBrk="0">
              <a:lnSpc>
                <a:spcPct val="90000"/>
              </a:lnSpc>
              <a:buSzPct val="150000"/>
              <a:defRPr/>
            </a:pPr>
            <a:r>
              <a:rPr lang="ko-KR" altLang="en-US" sz="1000" b="1" spc="-72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방법론간의 상호 유기적 통합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972780" y="3766166"/>
            <a:ext cx="3642098" cy="282575"/>
          </a:xfrm>
          <a:prstGeom prst="roundRect">
            <a:avLst>
              <a:gd name="adj" fmla="val 50000"/>
            </a:avLst>
          </a:prstGeom>
          <a:solidFill>
            <a:srgbClr val="6199BB"/>
          </a:solidFill>
          <a:ln w="9525" algn="ctr">
            <a:noFill/>
            <a:miter lim="800000"/>
            <a:headEnd/>
            <a:tailEnd type="none" w="sm" len="sm"/>
          </a:ln>
        </p:spPr>
        <p:txBody>
          <a:bodyPr lIns="0" tIns="0" rIns="0" bIns="0" anchor="ctr"/>
          <a:lstStyle/>
          <a:p>
            <a:pPr marL="0" lvl="1" algn="ctr" latinLnBrk="0">
              <a:lnSpc>
                <a:spcPct val="90000"/>
              </a:lnSpc>
              <a:buSzPct val="150000"/>
              <a:defRPr/>
            </a:pPr>
            <a:r>
              <a:rPr lang="ko-KR" altLang="en-US" sz="1000" b="1" spc="-72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 경험 기반의 시스템 별 최적화된 방법론 적용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972780" y="2563815"/>
            <a:ext cx="3642098" cy="282575"/>
          </a:xfrm>
          <a:prstGeom prst="roundRect">
            <a:avLst>
              <a:gd name="adj" fmla="val 50000"/>
            </a:avLst>
          </a:prstGeom>
          <a:solidFill>
            <a:srgbClr val="6199BB"/>
          </a:solidFill>
          <a:ln w="9525" algn="ctr">
            <a:noFill/>
            <a:miter lim="800000"/>
            <a:headEnd/>
            <a:tailEnd type="none" w="sm" len="sm"/>
          </a:ln>
        </p:spPr>
        <p:txBody>
          <a:bodyPr lIns="0" tIns="0" rIns="0" bIns="0" anchor="ctr"/>
          <a:lstStyle/>
          <a:p>
            <a:pPr marL="0" lvl="1" algn="ctr" latinLnBrk="0">
              <a:lnSpc>
                <a:spcPct val="90000"/>
              </a:lnSpc>
              <a:buSzPct val="150000"/>
              <a:defRPr/>
            </a:pPr>
            <a:r>
              <a:rPr lang="ko-KR" altLang="en-US" sz="1000" b="1" spc="-72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타사 프로젝트 적용 후 검증된 방법론</a:t>
            </a:r>
          </a:p>
        </p:txBody>
      </p:sp>
      <p:grpSp>
        <p:nvGrpSpPr>
          <p:cNvPr id="18" name="Group 251"/>
          <p:cNvGrpSpPr>
            <a:grpSpLocks/>
          </p:cNvGrpSpPr>
          <p:nvPr/>
        </p:nvGrpSpPr>
        <p:grpSpPr bwMode="auto">
          <a:xfrm>
            <a:off x="2823185" y="2535533"/>
            <a:ext cx="3792681" cy="1003145"/>
            <a:chOff x="2542" y="1389"/>
            <a:chExt cx="2426" cy="688"/>
          </a:xfrm>
        </p:grpSpPr>
        <p:sp>
          <p:nvSpPr>
            <p:cNvPr id="40" name="Rectangle 252"/>
            <p:cNvSpPr>
              <a:spLocks noChangeArrowheads="1"/>
            </p:cNvSpPr>
            <p:nvPr/>
          </p:nvSpPr>
          <p:spPr bwMode="auto">
            <a:xfrm>
              <a:off x="2637" y="1591"/>
              <a:ext cx="2331" cy="486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81ABD5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1" name="Rectangle 256"/>
            <p:cNvSpPr>
              <a:spLocks noChangeArrowheads="1"/>
            </p:cNvSpPr>
            <p:nvPr/>
          </p:nvSpPr>
          <p:spPr bwMode="auto">
            <a:xfrm>
              <a:off x="2829" y="1696"/>
              <a:ext cx="2120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다양한 프로젝트에 적용하여 검증된 방법론</a:t>
              </a:r>
            </a:p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세분화된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타스크</a:t>
              </a: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및 수행방안 제시 </a:t>
              </a:r>
            </a:p>
          </p:txBody>
        </p:sp>
        <p:grpSp>
          <p:nvGrpSpPr>
            <p:cNvPr id="42" name="Group 257"/>
            <p:cNvGrpSpPr>
              <a:grpSpLocks/>
            </p:cNvGrpSpPr>
            <p:nvPr/>
          </p:nvGrpSpPr>
          <p:grpSpPr bwMode="auto">
            <a:xfrm>
              <a:off x="2542" y="1389"/>
              <a:ext cx="221" cy="220"/>
              <a:chOff x="2465" y="2737"/>
              <a:chExt cx="268" cy="268"/>
            </a:xfrm>
          </p:grpSpPr>
          <p:sp>
            <p:nvSpPr>
              <p:cNvPr id="43" name="Oval 258"/>
              <p:cNvSpPr>
                <a:spLocks noChangeArrowheads="1"/>
              </p:cNvSpPr>
              <p:nvPr/>
            </p:nvSpPr>
            <p:spPr bwMode="gray">
              <a:xfrm>
                <a:off x="2465" y="2737"/>
                <a:ext cx="268" cy="268"/>
              </a:xfrm>
              <a:prstGeom prst="ellipse">
                <a:avLst/>
              </a:prstGeom>
              <a:gradFill rotWithShape="1">
                <a:gsLst>
                  <a:gs pos="0">
                    <a:srgbClr val="929292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ko-KR" altLang="ko-KR" sz="100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4" name="Oval 259"/>
              <p:cNvSpPr>
                <a:spLocks noChangeArrowheads="1"/>
              </p:cNvSpPr>
              <p:nvPr/>
            </p:nvSpPr>
            <p:spPr bwMode="gray">
              <a:xfrm>
                <a:off x="2512" y="2795"/>
                <a:ext cx="152" cy="152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12700" cmpd="thinThick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r>
                  <a:rPr lang="en-US" altLang="ko-KR" sz="1000"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1</a:t>
                </a:r>
              </a:p>
            </p:txBody>
          </p:sp>
        </p:grpSp>
      </p:grpSp>
      <p:grpSp>
        <p:nvGrpSpPr>
          <p:cNvPr id="19" name="Group 260"/>
          <p:cNvGrpSpPr>
            <a:grpSpLocks/>
          </p:cNvGrpSpPr>
          <p:nvPr/>
        </p:nvGrpSpPr>
        <p:grpSpPr bwMode="auto">
          <a:xfrm>
            <a:off x="2823184" y="3766135"/>
            <a:ext cx="3805188" cy="1310795"/>
            <a:chOff x="2542" y="2233"/>
            <a:chExt cx="2434" cy="899"/>
          </a:xfrm>
        </p:grpSpPr>
        <p:sp>
          <p:nvSpPr>
            <p:cNvPr id="35" name="Rectangle 261"/>
            <p:cNvSpPr>
              <a:spLocks noChangeArrowheads="1"/>
            </p:cNvSpPr>
            <p:nvPr/>
          </p:nvSpPr>
          <p:spPr bwMode="auto">
            <a:xfrm>
              <a:off x="2637" y="2406"/>
              <a:ext cx="2331" cy="726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81ABD5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6" name="Rectangle 267"/>
            <p:cNvSpPr>
              <a:spLocks noChangeArrowheads="1"/>
            </p:cNvSpPr>
            <p:nvPr/>
          </p:nvSpPr>
          <p:spPr bwMode="auto">
            <a:xfrm>
              <a:off x="2829" y="2467"/>
              <a:ext cx="214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구축 영업 별 요건 및 고려사항을 바탕</a:t>
              </a:r>
            </a:p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표준방법론을 유사사업 수행경험을 근거로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테일러링</a:t>
              </a:r>
              <a:endPara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개발단계별 완료기준에 따른 검토 및 승인 절차</a:t>
              </a:r>
            </a:p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프로젝트 수행경험 보유인력 수행</a:t>
              </a:r>
            </a:p>
          </p:txBody>
        </p:sp>
        <p:grpSp>
          <p:nvGrpSpPr>
            <p:cNvPr id="37" name="Group 268"/>
            <p:cNvGrpSpPr>
              <a:grpSpLocks/>
            </p:cNvGrpSpPr>
            <p:nvPr/>
          </p:nvGrpSpPr>
          <p:grpSpPr bwMode="auto">
            <a:xfrm>
              <a:off x="2542" y="2233"/>
              <a:ext cx="221" cy="220"/>
              <a:chOff x="2465" y="2737"/>
              <a:chExt cx="268" cy="268"/>
            </a:xfrm>
          </p:grpSpPr>
          <p:sp>
            <p:nvSpPr>
              <p:cNvPr id="38" name="Oval 269"/>
              <p:cNvSpPr>
                <a:spLocks noChangeArrowheads="1"/>
              </p:cNvSpPr>
              <p:nvPr/>
            </p:nvSpPr>
            <p:spPr bwMode="gray">
              <a:xfrm>
                <a:off x="2465" y="2737"/>
                <a:ext cx="268" cy="268"/>
              </a:xfrm>
              <a:prstGeom prst="ellipse">
                <a:avLst/>
              </a:prstGeom>
              <a:gradFill rotWithShape="1">
                <a:gsLst>
                  <a:gs pos="0">
                    <a:srgbClr val="929292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ko-KR" altLang="ko-KR" sz="100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9" name="Oval 270"/>
              <p:cNvSpPr>
                <a:spLocks noChangeArrowheads="1"/>
              </p:cNvSpPr>
              <p:nvPr/>
            </p:nvSpPr>
            <p:spPr bwMode="gray">
              <a:xfrm>
                <a:off x="2512" y="2795"/>
                <a:ext cx="152" cy="152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12700" cmpd="thinThick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r>
                  <a:rPr lang="en-US" altLang="ko-KR" sz="1000"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2</a:t>
                </a:r>
              </a:p>
            </p:txBody>
          </p:sp>
        </p:grpSp>
      </p:grpSp>
      <p:sp>
        <p:nvSpPr>
          <p:cNvPr id="20" name="Rectangle 277"/>
          <p:cNvSpPr>
            <a:spLocks noChangeArrowheads="1"/>
          </p:cNvSpPr>
          <p:nvPr/>
        </p:nvSpPr>
        <p:spPr bwMode="auto">
          <a:xfrm>
            <a:off x="3271865" y="4802814"/>
            <a:ext cx="3717640" cy="50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ko-KR" altLang="en-US" sz="100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1" name="Group 281"/>
          <p:cNvGrpSpPr>
            <a:grpSpLocks/>
          </p:cNvGrpSpPr>
          <p:nvPr/>
        </p:nvGrpSpPr>
        <p:grpSpPr bwMode="auto">
          <a:xfrm>
            <a:off x="2823759" y="5262877"/>
            <a:ext cx="3794244" cy="892332"/>
            <a:chOff x="2542" y="3365"/>
            <a:chExt cx="2427" cy="612"/>
          </a:xfrm>
        </p:grpSpPr>
        <p:sp>
          <p:nvSpPr>
            <p:cNvPr id="30" name="Rectangle 283"/>
            <p:cNvSpPr>
              <a:spLocks noChangeArrowheads="1"/>
            </p:cNvSpPr>
            <p:nvPr/>
          </p:nvSpPr>
          <p:spPr bwMode="auto">
            <a:xfrm>
              <a:off x="2638" y="3549"/>
              <a:ext cx="2331" cy="428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81ABD5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" name="Rectangle 289"/>
            <p:cNvSpPr>
              <a:spLocks noChangeArrowheads="1"/>
            </p:cNvSpPr>
            <p:nvPr/>
          </p:nvSpPr>
          <p:spPr bwMode="auto">
            <a:xfrm>
              <a:off x="2829" y="3584"/>
              <a:ext cx="2138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경로 별 특성의 충분한 반영 및 경로 상호간의 연관관계 고려</a:t>
              </a:r>
            </a:p>
            <a:p>
              <a:pPr marL="85725" indent="-85725" latinLnBrk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각 경로간 유기적 관계를 식별하여 적용</a:t>
              </a:r>
            </a:p>
          </p:txBody>
        </p:sp>
        <p:grpSp>
          <p:nvGrpSpPr>
            <p:cNvPr id="32" name="Group 290"/>
            <p:cNvGrpSpPr>
              <a:grpSpLocks/>
            </p:cNvGrpSpPr>
            <p:nvPr/>
          </p:nvGrpSpPr>
          <p:grpSpPr bwMode="auto">
            <a:xfrm>
              <a:off x="2542" y="3365"/>
              <a:ext cx="221" cy="220"/>
              <a:chOff x="2465" y="2737"/>
              <a:chExt cx="268" cy="268"/>
            </a:xfrm>
          </p:grpSpPr>
          <p:sp>
            <p:nvSpPr>
              <p:cNvPr id="33" name="Oval 291"/>
              <p:cNvSpPr>
                <a:spLocks noChangeArrowheads="1"/>
              </p:cNvSpPr>
              <p:nvPr/>
            </p:nvSpPr>
            <p:spPr bwMode="gray">
              <a:xfrm>
                <a:off x="2465" y="2737"/>
                <a:ext cx="268" cy="268"/>
              </a:xfrm>
              <a:prstGeom prst="ellipse">
                <a:avLst/>
              </a:prstGeom>
              <a:gradFill rotWithShape="1">
                <a:gsLst>
                  <a:gs pos="0">
                    <a:srgbClr val="929292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ko-KR" altLang="ko-KR" sz="100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4" name="Oval 292"/>
              <p:cNvSpPr>
                <a:spLocks noChangeArrowheads="1"/>
              </p:cNvSpPr>
              <p:nvPr/>
            </p:nvSpPr>
            <p:spPr bwMode="gray">
              <a:xfrm>
                <a:off x="2512" y="2795"/>
                <a:ext cx="152" cy="152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12700" cmpd="thinThick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r>
                  <a:rPr lang="en-US" altLang="ko-KR" sz="1000"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3</a:t>
                </a:r>
              </a:p>
            </p:txBody>
          </p:sp>
        </p:grpSp>
      </p:grpSp>
      <p:sp>
        <p:nvSpPr>
          <p:cNvPr id="22" name="Text Box 316"/>
          <p:cNvSpPr txBox="1">
            <a:spLocks noChangeArrowheads="1"/>
          </p:cNvSpPr>
          <p:nvPr/>
        </p:nvSpPr>
        <p:spPr bwMode="auto">
          <a:xfrm>
            <a:off x="7223401" y="3759399"/>
            <a:ext cx="2268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방법론 기반의</a:t>
            </a:r>
            <a:endParaRPr lang="en-US" altLang="ko-KR" sz="2000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성공적인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수행</a:t>
            </a:r>
          </a:p>
        </p:txBody>
      </p:sp>
      <p:sp>
        <p:nvSpPr>
          <p:cNvPr id="25" name="Rectangle 298"/>
          <p:cNvSpPr>
            <a:spLocks noChangeArrowheads="1"/>
          </p:cNvSpPr>
          <p:nvPr/>
        </p:nvSpPr>
        <p:spPr bwMode="auto">
          <a:xfrm>
            <a:off x="864151" y="3249810"/>
            <a:ext cx="1643079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분야별 적용방법론 </a:t>
            </a:r>
          </a:p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진척사항 관리</a:t>
            </a:r>
          </a:p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단계별 수행절차 및  후속단계와의 연관성</a:t>
            </a:r>
          </a:p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제안 개발방법론 적용사례</a:t>
            </a:r>
          </a:p>
        </p:txBody>
      </p:sp>
      <p:sp>
        <p:nvSpPr>
          <p:cNvPr id="27" name="Rectangle 303"/>
          <p:cNvSpPr>
            <a:spLocks noChangeArrowheads="1"/>
          </p:cNvSpPr>
          <p:nvPr/>
        </p:nvSpPr>
        <p:spPr bwMode="auto">
          <a:xfrm>
            <a:off x="864151" y="5117993"/>
            <a:ext cx="1643079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표준화된 절차에 따른 개발로 유지보수성 확보</a:t>
            </a:r>
          </a:p>
          <a:p>
            <a:pPr marL="85725" indent="-85725" latinLnBrk="0">
              <a:lnSpc>
                <a:spcPct val="110000"/>
              </a:lnSpc>
              <a:spcBef>
                <a:spcPct val="30000"/>
              </a:spcBef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확장성과 유연성이 보장된 시스템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1525" y="2821168"/>
            <a:ext cx="97916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요구사항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01525" y="4700549"/>
            <a:ext cx="97916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고려사항</a:t>
            </a: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439738" y="1005533"/>
            <a:ext cx="8991600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en-US" altLang="ko-KR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 </a:t>
            </a:r>
            <a:r>
              <a:rPr lang="ko-KR" altLang="en-US" sz="1500" dirty="0">
                <a:solidFill>
                  <a:srgbClr val="1C1C1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관리방안 개요</a:t>
            </a:r>
            <a:endParaRPr lang="en-US" altLang="ko-KR" sz="1500" dirty="0">
              <a:solidFill>
                <a:srgbClr val="1C1C1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 latinLnBrk="0">
              <a:spcBef>
                <a:spcPct val="0"/>
              </a:spcBef>
              <a:spcAft>
                <a:spcPct val="35000"/>
              </a:spcAft>
            </a:pP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제안사의 이행경험 활용 및 철저한 프로젝트 관리에 의한 납기준수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표준절차에 의한 개발 생산성 및 품질향상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정확한 요구사항의 반영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통합된 개발 환경 구축 등의 효과로 성공적으로 프로젝트를 수행하겠습니다</a:t>
            </a:r>
            <a:r>
              <a:rPr lang="en-US" altLang="ko-KR" sz="1200" dirty="0"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463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 bwMode="gray">
        <a:noFill/>
        <a:ln w="28575">
          <a:solidFill>
            <a:srgbClr val="777777"/>
          </a:solidFill>
          <a:prstDash val="sysDot"/>
          <a:round/>
          <a:headEnd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777777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27252</TotalTime>
  <Words>14499</Words>
  <Application>Microsoft Office PowerPoint</Application>
  <PresentationFormat>A4 Paper (210x297 mm)</PresentationFormat>
  <Paragraphs>3179</Paragraphs>
  <Slides>110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42" baseType="lpstr">
      <vt:lpstr>가는각진목체</vt:lpstr>
      <vt:lpstr>-윤고딕320</vt:lpstr>
      <vt:lpstr>Microsoft Sans Serif</vt:lpstr>
      <vt:lpstr>굴림</vt:lpstr>
      <vt:lpstr>Rix고딕 EB</vt:lpstr>
      <vt:lpstr>NanumBarunGothic</vt:lpstr>
      <vt:lpstr>Rix모던고딕 L</vt:lpstr>
      <vt:lpstr>나눔바른고딕</vt:lpstr>
      <vt:lpstr>MS PGothic</vt:lpstr>
      <vt:lpstr>Helvetica Neue Light</vt:lpstr>
      <vt:lpstr>Arial</vt:lpstr>
      <vt:lpstr>가는각진제목체</vt:lpstr>
      <vt:lpstr>바탕</vt:lpstr>
      <vt:lpstr>산돌고딕 M</vt:lpstr>
      <vt:lpstr>ヒラギノ角ゴ ProN W3</vt:lpstr>
      <vt:lpstr>HelvNeue Light for IBM</vt:lpstr>
      <vt:lpstr>Times</vt:lpstr>
      <vt:lpstr>Wingdings</vt:lpstr>
      <vt:lpstr>Times New Roman</vt:lpstr>
      <vt:lpstr>나눔고딕 ExtraBold</vt:lpstr>
      <vt:lpstr>Arial Unicode MS</vt:lpstr>
      <vt:lpstr>Calibri</vt:lpstr>
      <vt:lpstr>MS PGothic</vt:lpstr>
      <vt:lpstr>Gill Sans</vt:lpstr>
      <vt:lpstr>나눔고딕</vt:lpstr>
      <vt:lpstr>Symbol</vt:lpstr>
      <vt:lpstr>맑은 고딕</vt:lpstr>
      <vt:lpstr>Rix모던고딕 B</vt:lpstr>
      <vt:lpstr>Tahoma</vt:lpstr>
      <vt:lpstr>Office 테마</vt:lpstr>
      <vt:lpstr>Microsoft Excel Chart</vt:lpstr>
      <vt:lpstr>Visio</vt:lpstr>
      <vt:lpstr>PowerPoint Presentation</vt:lpstr>
      <vt:lpstr>PowerPoint Presentation</vt:lpstr>
      <vt:lpstr>PowerPoint Presentation</vt:lpstr>
      <vt:lpstr>1. 주제안사 소개 &gt; 1.1 뱅크웨어글로벌 일반 현황</vt:lpstr>
      <vt:lpstr>1. 주제안사 소개 &gt; 1.2 뱅크웨어글로벌 조직 및 인력 현황</vt:lpstr>
      <vt:lpstr>1. 주제안사 소개 &gt; 1.2 뱅크웨어글로벌 조직 및 인력 현황</vt:lpstr>
      <vt:lpstr>1. 주제안사 소개 &gt; 1.3 뱅크웨어글로벌 주요 사업 내용</vt:lpstr>
      <vt:lpstr>1. 주제안사 소개 &gt; 1.4 뱅크웨어글로벌 유사 사업 실적</vt:lpstr>
      <vt:lpstr>2. 솔루션 제조사 소개 &gt; 2.1 IBM 일반 현황</vt:lpstr>
      <vt:lpstr>2. 솔루션 제조사 소개 &gt; 2.2 IBM 조직 및 인력 현황</vt:lpstr>
      <vt:lpstr>2. 솔루션 제조사 소개 &gt; 2.3 IBM 주요 사업 내용</vt:lpstr>
      <vt:lpstr>2. 솔루션 제조사 소개 &gt; 2.4 IBM 유사 사업 실적</vt:lpstr>
      <vt:lpstr>2. 솔루션 제조사 소개 &gt; 2.4 IBM 유사 사업 실적</vt:lpstr>
      <vt:lpstr>2. 솔루션 제조사 소개 &gt; 2.4 IBM 유사 사업 실적</vt:lpstr>
      <vt:lpstr>2. 솔루션 제조사 소개 &gt; 2.4 IBM 유사 사업 실적</vt:lpstr>
      <vt:lpstr>3. 솔루션 공급사 소개 &gt; 3.1 이원정보기술 일반 현황</vt:lpstr>
      <vt:lpstr>3. 솔루션 공급사 소개 &gt; 3.2 이원정보기술 조직 및 인력 현황</vt:lpstr>
      <vt:lpstr>3. 솔루션 공급사 소개 &gt; 3.2 이원정보기술 조직 및 인력 현황</vt:lpstr>
      <vt:lpstr>3. 솔루션 공급사 소개 &gt; 3.3 이원정보기술 주요 사업 내용</vt:lpstr>
      <vt:lpstr>3. 솔루션 공급사 소개 &gt; 3.4 이원정보기술 유사 사업 실적</vt:lpstr>
      <vt:lpstr>PowerPoint Presentation</vt:lpstr>
      <vt:lpstr>1. 제안 배경 및 목적</vt:lpstr>
      <vt:lpstr>2. 제안 범위</vt:lpstr>
      <vt:lpstr>2. 제안 범위</vt:lpstr>
      <vt:lpstr>3. 제안의 특징 및 장점</vt:lpstr>
      <vt:lpstr>3. 제안의 특징 및 장점 &gt; 검증된  솔루션 적용</vt:lpstr>
      <vt:lpstr>3. 제안의 특징 및 장점 &gt; 최적의 인력 투입</vt:lpstr>
      <vt:lpstr>3. 제안의 특징 및 장점 &gt; 풍부한 금융권 프로젝트 경험</vt:lpstr>
      <vt:lpstr>4. 사업에 대한 이해 및 핵심 성공 요소</vt:lpstr>
      <vt:lpstr>5. 사업 수행 전략</vt:lpstr>
      <vt:lpstr>5. 사업 수행 전략</vt:lpstr>
      <vt:lpstr>5. 사업 수행 전략</vt:lpstr>
      <vt:lpstr>5. 사업 수행 전략</vt:lpstr>
      <vt:lpstr>PowerPoint Presentation</vt:lpstr>
      <vt:lpstr>1. 전체 시스템 구성도</vt:lpstr>
      <vt:lpstr>2. 업무 구성 및 흐름</vt:lpstr>
      <vt:lpstr>2. 업무 구성 및 흐름 (계속)</vt:lpstr>
      <vt:lpstr>3. 하드웨어 구성 방안</vt:lpstr>
      <vt:lpstr>3. 하드웨어 구성 방안</vt:lpstr>
      <vt:lpstr>4. 소프트웨어 구성 방안</vt:lpstr>
      <vt:lpstr>4. 소프트웨어 구성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5.1 공통 요건 구현 방안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5.2 API Gateway 요건 구현 방안 </vt:lpstr>
      <vt:lpstr>5. 요건 구축 방안 &gt; 5.3 통합 로그인 구현방안 </vt:lpstr>
      <vt:lpstr>5. 요건 구축 방안 &gt; 5.3 통합 로그인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5.4 API Portal 구현방안 </vt:lpstr>
      <vt:lpstr>5. 요건 구축 방안 &gt; 5.5 API Server 구현방안 </vt:lpstr>
      <vt:lpstr>5. 요건 구축 방안 &gt; 5.5 API Server 구현방안 </vt:lpstr>
      <vt:lpstr>5. 요건 구축 방안 &gt; 5.5 API Server 구현방안 </vt:lpstr>
      <vt:lpstr>5. 요건 구축 방안 &gt; 5.5 API Server 구현방안 </vt:lpstr>
      <vt:lpstr>5. 요건 구축 방안 &gt; 5.5 API Server 구현방안 </vt:lpstr>
      <vt:lpstr>PowerPoint Presentation</vt:lpstr>
      <vt:lpstr>1. 사업추진 일정</vt:lpstr>
      <vt:lpstr>2. 사업추진조직 &gt; 2.1 프로젝트 조직구성</vt:lpstr>
      <vt:lpstr>2. 사업추진조직 &gt; 2.2 인력 투입 계획</vt:lpstr>
      <vt:lpstr>3. 프로젝트 관리방안</vt:lpstr>
      <vt:lpstr>3. 프로젝트 관리방안</vt:lpstr>
      <vt:lpstr>3. 프로젝트 관리방안</vt:lpstr>
      <vt:lpstr>3. 프로젝트 관리방안</vt:lpstr>
      <vt:lpstr>4. 보안 관리 방안</vt:lpstr>
      <vt:lpstr>PowerPoint Presentation</vt:lpstr>
      <vt:lpstr>1. 유지보수 및 사후지원방안</vt:lpstr>
      <vt:lpstr>2. 교육지원방안</vt:lpstr>
      <vt:lpstr>3. 기술지원 및 이전 방안</vt:lpstr>
      <vt:lpstr>4. 장애 시 조치방안</vt:lpstr>
      <vt:lpstr>5. 소스코드 제공방안</vt:lpstr>
      <vt:lpstr>End of Document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BankWare Global</dc:creator>
  <cp:lastModifiedBy>kr052144</cp:lastModifiedBy>
  <cp:revision>1771</cp:revision>
  <cp:lastPrinted>2016-06-22T10:50:32Z</cp:lastPrinted>
  <dcterms:created xsi:type="dcterms:W3CDTF">2013-06-14T06:08:05Z</dcterms:created>
  <dcterms:modified xsi:type="dcterms:W3CDTF">2018-02-22T08:27:27Z</dcterms:modified>
</cp:coreProperties>
</file>